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6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7E0D-AE33-4382-9062-91F4C4D1FA53}" type="datetimeFigureOut">
              <a:rPr lang="hr-HR" smtClean="0"/>
              <a:pPr/>
              <a:t>22.10.2020.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92B4-1CAF-4C16-B455-4F2676224BD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1GUlm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KNJIŽNA GRAĐA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6000" dirty="0">
                <a:solidFill>
                  <a:schemeClr val="tx1"/>
                </a:solidFill>
              </a:rPr>
              <a:t>Referentna zbirka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r-HR" sz="5000" dirty="0"/>
              <a:t>Referentnu zbirku čine priručnici: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hr-HR" sz="5500" dirty="0"/>
              <a:t>e</a:t>
            </a:r>
            <a:r>
              <a:rPr lang="hr-HR" sz="5500" dirty="0">
                <a:solidFill>
                  <a:schemeClr val="tx1"/>
                </a:solidFill>
              </a:rPr>
              <a:t>nciklopedije</a:t>
            </a:r>
          </a:p>
          <a:p>
            <a:pPr>
              <a:buFontTx/>
              <a:buChar char="-"/>
            </a:pPr>
            <a:r>
              <a:rPr lang="hr-HR" sz="5500" dirty="0"/>
              <a:t>leksikoni</a:t>
            </a:r>
          </a:p>
          <a:p>
            <a:pPr>
              <a:buFontTx/>
              <a:buChar char="-"/>
            </a:pPr>
            <a:r>
              <a:rPr lang="hr-HR" sz="5500" dirty="0"/>
              <a:t>r</a:t>
            </a:r>
            <a:r>
              <a:rPr lang="hr-HR" sz="5500" dirty="0">
                <a:solidFill>
                  <a:schemeClr val="tx1"/>
                </a:solidFill>
              </a:rPr>
              <a:t>ječnici</a:t>
            </a:r>
          </a:p>
          <a:p>
            <a:pPr>
              <a:buFontTx/>
              <a:buChar char="-"/>
            </a:pPr>
            <a:r>
              <a:rPr lang="hr-HR" sz="5500" dirty="0"/>
              <a:t>atlasi</a:t>
            </a:r>
          </a:p>
          <a:p>
            <a:pPr>
              <a:buFontTx/>
              <a:buChar char="-"/>
            </a:pPr>
            <a:r>
              <a:rPr lang="hr-HR" sz="5500" dirty="0"/>
              <a:t>p</a:t>
            </a:r>
            <a:r>
              <a:rPr lang="hr-HR" sz="5500" dirty="0">
                <a:solidFill>
                  <a:schemeClr val="tx1"/>
                </a:solidFill>
              </a:rPr>
              <a:t>ravopis.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hr-HR" sz="5400" dirty="0" smtClean="0"/>
              <a:t>Priručnici su glavni izvori znanja i informacija.</a:t>
            </a:r>
            <a:br>
              <a:rPr lang="hr-HR" sz="5400" dirty="0" smtClean="0"/>
            </a:br>
            <a:endParaRPr lang="hr-HR" sz="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423B81F-8598-4F8E-B9F3-0E094B4E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04A291E-EE50-47F8-92C3-0E062EB61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Riješi zadatak</a:t>
            </a:r>
          </a:p>
          <a:p>
            <a:pPr marL="0" indent="0">
              <a:buNone/>
            </a:pPr>
            <a:r>
              <a:rPr lang="hr-HR" u="sng" dirty="0">
                <a:hlinkClick r:id="rId2"/>
              </a:rPr>
              <a:t>https://bit.ly/31GUlmp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7934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hr-HR" sz="5000" i="1" dirty="0" err="1"/>
              <a:t>Online</a:t>
            </a:r>
            <a:r>
              <a:rPr lang="hr-HR" sz="5000" dirty="0"/>
              <a:t> priručnici: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sz="3600" dirty="0"/>
              <a:t>e</a:t>
            </a:r>
            <a:r>
              <a:rPr lang="hr-HR" sz="3600" dirty="0">
                <a:solidFill>
                  <a:schemeClr val="tx1"/>
                </a:solidFill>
              </a:rPr>
              <a:t>-enciklopedije  (</a:t>
            </a:r>
            <a:r>
              <a:rPr lang="hr-HR" sz="3600" i="1" dirty="0" err="1">
                <a:solidFill>
                  <a:schemeClr val="tx1"/>
                </a:solidFill>
              </a:rPr>
              <a:t>Proleksis</a:t>
            </a:r>
            <a:r>
              <a:rPr lang="hr-HR" sz="3600" i="1" dirty="0">
                <a:solidFill>
                  <a:schemeClr val="tx1"/>
                </a:solidFill>
              </a:rPr>
              <a:t> enciklopedija,  </a:t>
            </a:r>
          </a:p>
          <a:p>
            <a:pPr marL="0" indent="0">
              <a:buNone/>
            </a:pPr>
            <a:r>
              <a:rPr lang="hr-HR" sz="3600" i="1">
                <a:solidFill>
                  <a:schemeClr val="tx1"/>
                </a:solidFill>
              </a:rPr>
              <a:t>                                  Hrvatska enciklopedija</a:t>
            </a:r>
            <a:r>
              <a:rPr lang="hr-HR" sz="3600">
                <a:solidFill>
                  <a:schemeClr val="tx1"/>
                </a:solidFill>
              </a:rPr>
              <a:t>)</a:t>
            </a:r>
            <a:endParaRPr lang="hr-HR" sz="3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hr-HR" sz="3600" dirty="0"/>
              <a:t>e-leksikoni  (</a:t>
            </a:r>
            <a:r>
              <a:rPr lang="hr-HR" sz="3600" i="1" dirty="0"/>
              <a:t>Hrvatski biografski leksikon</a:t>
            </a:r>
            <a:r>
              <a:rPr lang="hr-HR" sz="3600" dirty="0"/>
              <a:t>)</a:t>
            </a:r>
          </a:p>
          <a:p>
            <a:pPr>
              <a:buFontTx/>
              <a:buChar char="-"/>
            </a:pPr>
            <a:r>
              <a:rPr lang="hr-HR" sz="3600" dirty="0"/>
              <a:t>e</a:t>
            </a:r>
            <a:r>
              <a:rPr lang="hr-HR" sz="3600" dirty="0">
                <a:solidFill>
                  <a:schemeClr val="tx1"/>
                </a:solidFill>
              </a:rPr>
              <a:t>-rječnici   (</a:t>
            </a:r>
            <a:r>
              <a:rPr lang="hr-HR" sz="3600" i="1" dirty="0">
                <a:solidFill>
                  <a:schemeClr val="tx1"/>
                </a:solidFill>
              </a:rPr>
              <a:t>Hrvatski jezični portal </a:t>
            </a:r>
            <a:r>
              <a:rPr lang="hr-HR" sz="3600" dirty="0">
                <a:solidFill>
                  <a:schemeClr val="tx1"/>
                </a:solidFill>
              </a:rPr>
              <a:t>–                     </a:t>
            </a:r>
          </a:p>
          <a:p>
            <a:pPr>
              <a:buNone/>
            </a:pPr>
            <a:r>
              <a:rPr lang="hr-HR" sz="3600" dirty="0"/>
              <a:t>                      </a:t>
            </a:r>
            <a:r>
              <a:rPr lang="hr-HR" sz="3600" dirty="0">
                <a:solidFill>
                  <a:schemeClr val="tx1"/>
                </a:solidFill>
              </a:rPr>
              <a:t>rječnička baza)</a:t>
            </a:r>
          </a:p>
          <a:p>
            <a:pPr>
              <a:buFontTx/>
              <a:buChar char="-"/>
            </a:pPr>
            <a:r>
              <a:rPr lang="hr-HR" sz="3600" dirty="0"/>
              <a:t>e-pravopis (</a:t>
            </a:r>
            <a:r>
              <a:rPr lang="hr-HR" sz="3600" i="1" dirty="0"/>
              <a:t>Hrvatski pravopis</a:t>
            </a:r>
            <a:r>
              <a:rPr lang="hr-HR" sz="3600" dirty="0"/>
              <a:t>)</a:t>
            </a:r>
          </a:p>
          <a:p>
            <a:pPr>
              <a:buFontTx/>
              <a:buChar char="-"/>
            </a:pPr>
            <a:r>
              <a:rPr lang="hr-HR" sz="3600" dirty="0"/>
              <a:t>e</a:t>
            </a:r>
            <a:r>
              <a:rPr lang="hr-HR" sz="3600" dirty="0">
                <a:solidFill>
                  <a:schemeClr val="tx1"/>
                </a:solidFill>
              </a:rPr>
              <a:t>-atlasi </a:t>
            </a:r>
            <a:r>
              <a:rPr lang="hr-HR" sz="3600" dirty="0"/>
              <a:t>(</a:t>
            </a:r>
            <a:r>
              <a:rPr lang="hr-HR" sz="3600" dirty="0">
                <a:solidFill>
                  <a:schemeClr val="tx1"/>
                </a:solidFill>
              </a:rPr>
              <a:t>online karte)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217BC86-0E4A-40F2-866E-5953253C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zadatka za dz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EB5B19A-1839-4345-810F-44AC51C4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9685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HRVATSKI JEZIČNI PORTAL  (hjp.znanje.hr)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pitanja odgovori u bilježnicu punom rečenicom.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Godina je 1595. Venecija. Učeni svijet govori i piše latinskim jezikom. Želiš prevesti latinski natpis na hrvatski jezik. Čuo/la si da je upravo u Veneciji tiskan prvi rječnik koji sadrži i hrvatski jezik. Sastavio ga je biskup, poznavalac mnogih jezika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Faust Vrančić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rodom iz Šibenika. Kojim rječnikom Fausta Vrančića ćeš se poslužiti? Napiši puni naziv tog rječnika.</a:t>
            </a:r>
          </a:p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Osim što je polihistor, za Fausta Vrančića bi se moglo reći da je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(Pretraži na </a:t>
            </a:r>
            <a:r>
              <a:rPr lang="hr-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hjp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 sve te pojmove)</a:t>
            </a:r>
          </a:p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polip      b) poliglot     c) poganin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xmlns="" val="87600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217BC86-0E4A-40F2-866E-5953253C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zadatka za dz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EB5B19A-1839-4345-810F-44AC51C4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PROLEKSIS ENCIKLOPEDIJA (proleksis.lzmk.hr)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hr-H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pitanja odgovori u bilježnicu punom rečenicom.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Godina je 1887. Argentina. Kradljivac je ukrao iz trgovine antikni sat. Kriminalisti su obradili mjesto krađe. I ti si jedan od njih. Radiš u središnjem policijskom uredu u La Plati. Zoveš se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Ivan Vučetić 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(Juan </a:t>
            </a:r>
            <a:r>
              <a:rPr lang="hr-H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Vucetich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rodom si sa Hvara. Policija je privela pravdi počinitelja krađe zahvaljujući tvojem pronalasku. Koji je tvoj pronalazak?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Počeo si pisati radove o svojem pronalasku. Postupak si nazvao </a:t>
            </a: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daktiloskopija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Kad si objašnjavao kriminalistima taj postupak, rekao si da je daktiloskopija metoda... (dopuni rečenicu bilježnicu)</a:t>
            </a:r>
          </a:p>
          <a:p>
            <a:pPr mar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xmlns="" val="85590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298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tema</vt:lpstr>
      <vt:lpstr>KNJIŽNA GRAĐA</vt:lpstr>
      <vt:lpstr>Referentnu zbirku čine priručnici:</vt:lpstr>
      <vt:lpstr>Priručnici su glavni izvori znanja i informacija. </vt:lpstr>
      <vt:lpstr>Slide 4</vt:lpstr>
      <vt:lpstr>Online priručnici:</vt:lpstr>
      <vt:lpstr>Primjer zadatka za dz</vt:lpstr>
      <vt:lpstr>Primjer zadatka za dz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SKUPINA 1</dc:title>
  <dc:creator>Sabolić</dc:creator>
  <cp:lastModifiedBy>PC10</cp:lastModifiedBy>
  <cp:revision>16</cp:revision>
  <dcterms:created xsi:type="dcterms:W3CDTF">2014-11-14T16:35:05Z</dcterms:created>
  <dcterms:modified xsi:type="dcterms:W3CDTF">2020-10-22T09:07:55Z</dcterms:modified>
</cp:coreProperties>
</file>