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EEC"/>
    <a:srgbClr val="ABEFFF"/>
    <a:srgbClr val="C9F5FF"/>
    <a:srgbClr val="69E2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74F74-293A-4B8B-BC4F-26D326DA8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DBE39B0-49B5-4C51-90BF-780FB15B3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8796185-6FB8-4DED-A017-A7A7E875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AD12-67BA-4B96-86EC-BDF061877B82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67A01B9-52F7-47B9-9498-1CE9CED5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B5321AE-8844-4D18-B3C8-65F2DB95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6CDF-1C31-4998-86B3-7FB03F9A523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44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475A65-392E-41F4-B617-6A5F8535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E7CAD7C-3842-4BCE-9FA3-BDE53E29B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91D046-4E48-4FE2-ADB6-2D408363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AD12-67BA-4B96-86EC-BDF061877B82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79D7288-8136-4264-9916-7DDB1A03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A3FEA7A-70C9-468F-B48B-8D2108688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6CDF-1C31-4998-86B3-7FB03F9A523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020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4D7D28-2733-42C6-AB37-FB59A1C75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56CDE84-EB6A-48D3-9B5A-4EE55564B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87757F-F262-4412-A0B9-2FBBB7DF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AD12-67BA-4B96-86EC-BDF061877B82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A79CCBB-22CE-4546-B8F6-28CDAB42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D51149-EEED-4746-9490-011FADFE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6CDF-1C31-4998-86B3-7FB03F9A523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851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339938-97FF-496D-BE5B-CFD50FA9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F6DC39-977A-4DCF-A80C-77A3629E6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B56B34-3948-4A0A-A569-38101415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AD12-67BA-4B96-86EC-BDF061877B82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EE4EEA0-2D16-4167-B40F-9947A17BE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860A87-9704-4C7C-AB1A-C7CE688C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6CDF-1C31-4998-86B3-7FB03F9A523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631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E042FE-F468-4209-ACD6-ED55467A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59D98D5-B918-4D8D-9D91-4491217FC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3F18E6C-E9BF-49CD-A995-7C314910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AD12-67BA-4B96-86EC-BDF061877B82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53BE7C-4472-4D07-B275-3E4F43B2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3224F2-3DDE-484C-B924-3A65C7AF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6CDF-1C31-4998-86B3-7FB03F9A523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89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9A4359-F7FC-4AEE-AEA7-D81947B9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DAA5E3-41D8-436E-90ED-CB6575724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1642041-71D6-477E-9635-0483AFA7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0FA0734-46D5-45D3-8017-70C884B6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AD12-67BA-4B96-86EC-BDF061877B82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7DC40F8-F036-4B40-9487-3BA7FD6E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166B187-4AF6-4AC0-9E30-F9B39850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6CDF-1C31-4998-86B3-7FB03F9A523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41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9C6FBD-9665-46E0-A21B-65AB7AF4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297C5D9-D02B-4C4B-99D3-13FCE444A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8B7229C-EC20-44E1-84FD-657425509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C62FFC6-D8D7-4A08-95AB-C5B8F368E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D70F86A-684F-4A94-90AA-1FBC04971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FD18C33-5AFA-44ED-8C34-5EE1EBD65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AD12-67BA-4B96-86EC-BDF061877B82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909C287-60BA-49D9-B5E3-C0FF1E42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8E795EA-3FE8-4A60-B666-1189B541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6CDF-1C31-4998-86B3-7FB03F9A523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268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638D1E-6F3C-40E4-96E0-3A22C12A6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A4B7DC3-9DCF-4D07-96C6-39456AAA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AD12-67BA-4B96-86EC-BDF061877B82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CB6F168-CF23-4B06-9E4C-86216DDA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D69B1A2-EECF-479F-8D21-6E9FE2FD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6CDF-1C31-4998-86B3-7FB03F9A523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130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D8448C5-A80D-4B57-B220-DF646600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AD12-67BA-4B96-86EC-BDF061877B82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2E70BFC-616B-4829-A878-234DAA25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2DF64A8-555A-4AF0-9755-216A4FDD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6CDF-1C31-4998-86B3-7FB03F9A523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50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5A8665-AEB5-4819-AFEC-B763C82A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D061EF-C659-4F34-A1C8-4F23F0CC6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B25B519-543F-4E2F-B73A-136E8F288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1D39C1F-6051-4793-85CB-120D125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AD12-67BA-4B96-86EC-BDF061877B82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4407992-1E63-4FB8-B108-06F0B36C7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29ECC37-C418-4F00-A514-2F9543A1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6CDF-1C31-4998-86B3-7FB03F9A523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776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60380F-E91B-4159-894F-F5F1517C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9B5812B-BDB4-441C-AE5E-DB36E3D52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FCE84C1-AE70-45CD-9633-BCB3330DA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4F0D8E-E084-4BD6-81EC-72D53496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AD12-67BA-4B96-86EC-BDF061877B82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25E93DB-8BAF-4088-8176-A226BA3E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49DEE6-C580-493E-854B-335CD5EC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6CDF-1C31-4998-86B3-7FB03F9A523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74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60C88C4-FB47-46F1-B46D-612E75E4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9BE8C05-24E8-444E-B039-8D9DB8518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2226BEA-8C0A-47EB-BA6F-AEF1ACB78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7AD12-67BA-4B96-86EC-BDF061877B82}" type="datetimeFigureOut">
              <a:rPr lang="hr-HR" smtClean="0"/>
              <a:pPr/>
              <a:t>28.10.2021.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624F71-50D7-433E-922B-3D3DA3182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9794CF-90CD-45EA-8E38-53A682D27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6CDF-1C31-4998-86B3-7FB03F9A523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9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hyperlink" Target="http://pravopis.hr/pravilo/bibliografske-jedinice/87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ravopis.hr/pravilo/bibliografske-jedinice/87/" TargetMode="External"/><Relationship Id="rId2" Type="http://schemas.openxmlformats.org/officeDocument/2006/relationships/hyperlink" Target="https://pilot.e-skole.hr/wp-content/uploads/2018/03/Prirucnik_Citiranje-u-digitalnom-okruzenju-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hyperlink" Target="http://hjp.znanje.hr/index.php?show=search" TargetMode="External"/><Relationship Id="rId4" Type="http://schemas.openxmlformats.org/officeDocument/2006/relationships/hyperlink" Target="http://pravopis.hr/rjecni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s://vodaizvorzivota.weebly.com/kru381enje-vode-u-prirodi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jpeg"/><Relationship Id="rId5" Type="http://schemas.openxmlformats.org/officeDocument/2006/relationships/hyperlink" Target="https://vodaizvorzivota.weebly.com/kru381enje-vode-u-prirodi.html" TargetMode="External"/><Relationship Id="rId4" Type="http://schemas.openxmlformats.org/officeDocument/2006/relationships/hyperlink" Target="http://tz-koprivnicko-krizevacka.hr/prirodna-bastina-podravine-i-prigorja/prirodna-raznolikost-podravine-i-prigorj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hyperlink" Target="https://hr.wikipedia.org/wiki/Klizi%C5%A1te" TargetMode="External"/><Relationship Id="rId4" Type="http://schemas.openxmlformats.org/officeDocument/2006/relationships/hyperlink" Target="http://tz-koprivnicko-krizevacka.hr/prirodna-bastina-podravine-i-prigorja/prirodna-raznolikost-podravine-i-prigorj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book cloud">
            <a:extLst>
              <a:ext uri="{FF2B5EF4-FFF2-40B4-BE49-F238E27FC236}">
                <a16:creationId xmlns:a16="http://schemas.microsoft.com/office/drawing/2014/main" id="{AE3BA3C3-C651-40C0-A6ED-C87CE5604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1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67A2FEA-78B7-43F5-897C-7293503EA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861" y="1410345"/>
            <a:ext cx="10104895" cy="1611823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Navođenje izvora u prezentacijama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B710276-EE95-4D15-8D4C-B204DC666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93774"/>
            <a:ext cx="9144000" cy="2064026"/>
          </a:xfrm>
        </p:spPr>
        <p:txBody>
          <a:bodyPr/>
          <a:lstStyle/>
          <a:p>
            <a:r>
              <a:rPr lang="hr-HR" dirty="0"/>
              <a:t>Nikolina Sabolić, prof., dipl. bibl.</a:t>
            </a:r>
          </a:p>
          <a:p>
            <a:r>
              <a:rPr lang="hr-HR" dirty="0"/>
              <a:t>OŠ „Đuro Ester” Koprivnica</a:t>
            </a:r>
          </a:p>
          <a:p>
            <a:r>
              <a:rPr lang="hr-HR" dirty="0"/>
              <a:t>29. listopada 2021.</a:t>
            </a:r>
          </a:p>
        </p:txBody>
      </p:sp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60652442-D44E-466B-8398-3F5E2D1A82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8"/>
    </mc:Choice>
    <mc:Fallback xmlns="">
      <p:transition spd="slow" advTm="5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A3D38-B9B4-44A3-A686-83E81075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Posljednji slajd </a:t>
            </a:r>
            <a:r>
              <a:rPr lang="hr-HR" sz="4000" dirty="0"/>
              <a:t>prezentacije – </a:t>
            </a:r>
            <a:r>
              <a:rPr lang="hr-HR" sz="4000" b="1" dirty="0"/>
              <a:t>popis izvora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45775E-CEE5-4968-B5D3-C976E051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3" y="1690689"/>
            <a:ext cx="11034792" cy="4802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Pravila kako navoditi izvore (npr. članke iz časopisa, enciklopedijske natuknice i dr.) pogledajte u </a:t>
            </a:r>
            <a:r>
              <a:rPr lang="hr-HR" b="1" dirty="0"/>
              <a:t>Hrvatskom pravopisu </a:t>
            </a:r>
            <a:r>
              <a:rPr lang="hr-HR" dirty="0"/>
              <a:t>na adresi: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dirty="0">
                <a:hlinkClick r:id="rId4"/>
              </a:rPr>
              <a:t>http://pravopis.hr/pravilo/bibliografske-jedinice/87/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Ako koristite pozadinsku </a:t>
            </a:r>
            <a:r>
              <a:rPr lang="hr-HR" b="1" dirty="0"/>
              <a:t>autorsku glazbu</a:t>
            </a:r>
            <a:r>
              <a:rPr lang="hr-HR" dirty="0"/>
              <a:t>, navedite njezinog izvođača (autora, skladatelja) i naziv skladbe.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Navođenjem izvora pokazujete ozbiljnost, odgovornost i znanje o korištenju informacija.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572C7C5C-903D-4B01-9FBE-66BB36DACB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62"/>
    </mc:Choice>
    <mc:Fallback xmlns="">
      <p:transition spd="slow" advTm="19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A3D38-B9B4-44A3-A686-83E81075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87"/>
            <a:ext cx="10515600" cy="874643"/>
          </a:xfrm>
        </p:spPr>
        <p:txBody>
          <a:bodyPr/>
          <a:lstStyle/>
          <a:p>
            <a:r>
              <a:rPr lang="hr-HR" b="1" dirty="0"/>
              <a:t>Preporuka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45775E-CEE5-4968-B5D3-C976E051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3" y="1192696"/>
            <a:ext cx="11034792" cy="5300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dirty="0"/>
              <a:t>Spremite ovaj dokument na svoj </a:t>
            </a:r>
            <a:r>
              <a:rPr lang="hr-HR" dirty="0" err="1"/>
              <a:t>OneDrive</a:t>
            </a:r>
            <a:r>
              <a:rPr lang="hr-HR" dirty="0"/>
              <a:t> (ili dr.).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r>
              <a:rPr lang="hr-HR" dirty="0"/>
              <a:t>Dobro će vam doći kao podsjetnik za sve vaše buduće prezentacije.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r>
              <a:rPr lang="hr-HR" b="1" dirty="0"/>
              <a:t>Važno: </a:t>
            </a:r>
            <a:r>
              <a:rPr lang="hr-HR" dirty="0"/>
              <a:t>prezentacija izrađena u bilo kojem alatu samo je pomoć za usmeno prezentiranje. 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r>
              <a:rPr lang="hr-HR" dirty="0"/>
              <a:t>Pri ocjenjivanju naglasak će biti na vašem usmenom prezentiranju, stoga se pripremite za prezentiranje na način da uvježbate i isprobate usmeno predstaviti ono što ste prikazali u prezentaciji.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r>
              <a:rPr lang="hr-HR" dirty="0"/>
              <a:t>Želim vam uspješan rad!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Audiozapis 5">
            <a:hlinkClick r:id="" action="ppaction://media"/>
            <a:extLst>
              <a:ext uri="{FF2B5EF4-FFF2-40B4-BE49-F238E27FC236}">
                <a16:creationId xmlns:a16="http://schemas.microsoft.com/office/drawing/2014/main" id="{9ED6D1BF-836F-4250-B5EF-726B7AC963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69"/>
    </mc:Choice>
    <mc:Fallback xmlns="">
      <p:transition spd="slow" advTm="20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A3D38-B9B4-44A3-A686-83E81075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5" y="265043"/>
            <a:ext cx="10515600" cy="874643"/>
          </a:xfrm>
        </p:spPr>
        <p:txBody>
          <a:bodyPr>
            <a:normAutofit/>
          </a:bodyPr>
          <a:lstStyle/>
          <a:p>
            <a:r>
              <a:rPr lang="hr-HR" sz="4000" dirty="0"/>
              <a:t>Izvori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45775E-CEE5-4968-B5D3-C976E051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3" y="1192696"/>
            <a:ext cx="11034792" cy="53001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/>
              <a:t>Hebrang Grgić, Ivana i dr. 2018. </a:t>
            </a:r>
            <a:r>
              <a:rPr lang="hr-HR" sz="1800" i="1" dirty="0"/>
              <a:t>Citiranje u digitalnom okruženju</a:t>
            </a:r>
            <a:r>
              <a:rPr lang="hr-HR" sz="1800" dirty="0"/>
              <a:t>. Hrvatska akademska i istraživačka mreža – CARNet. Zagreb. </a:t>
            </a:r>
            <a:r>
              <a:rPr lang="hr-HR" sz="1800" dirty="0">
                <a:hlinkClick r:id="rId2"/>
              </a:rPr>
              <a:t>https://pilot.e-skole.hr/wp-content/uploads/2018/03/Prirucnik_Citiranje-u-digitalnom-okruzenju-1.pdf</a:t>
            </a:r>
            <a:r>
              <a:rPr lang="hr-HR" sz="1800" dirty="0"/>
              <a:t> (</a:t>
            </a:r>
            <a:r>
              <a:rPr lang="hr-HR" sz="1800" dirty="0" err="1"/>
              <a:t>pristupljeno</a:t>
            </a:r>
            <a:r>
              <a:rPr lang="hr-HR" sz="1800" dirty="0"/>
              <a:t> 20. ožujka 2020.)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1800" i="1" dirty="0"/>
              <a:t>Hrvatski </a:t>
            </a:r>
            <a:r>
              <a:rPr lang="hr-HR" sz="1800" i="1" dirty="0" err="1"/>
              <a:t>pravpis</a:t>
            </a:r>
            <a:r>
              <a:rPr lang="hr-HR" sz="1800" i="1" dirty="0"/>
              <a:t>.</a:t>
            </a:r>
            <a:r>
              <a:rPr lang="hr-HR" sz="1800" dirty="0"/>
              <a:t> 2013. Institut za hrvatski jezik i jezikoslovlje. Zagreb. </a:t>
            </a:r>
            <a:r>
              <a:rPr lang="hr-HR" sz="1800" dirty="0">
                <a:hlinkClick r:id="rId3"/>
              </a:rPr>
              <a:t>http://pravopis.hr/pravilo/bibliografske-jedinice/87/</a:t>
            </a:r>
            <a:r>
              <a:rPr lang="hr-HR" sz="1800" dirty="0"/>
              <a:t> (</a:t>
            </a:r>
            <a:r>
              <a:rPr lang="hr-HR" sz="1800" dirty="0" err="1"/>
              <a:t>pristupljeno</a:t>
            </a:r>
            <a:r>
              <a:rPr lang="hr-HR" sz="1800" dirty="0"/>
              <a:t> 20. ožujka 2020.)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702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A3D38-B9B4-44A3-A686-83E81075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1. slajd u prezentaciji treba izgledati ovako: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45775E-CEE5-4968-B5D3-C976E051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3" y="1825625"/>
            <a:ext cx="11034792" cy="4667250"/>
          </a:xfrm>
        </p:spPr>
        <p:txBody>
          <a:bodyPr/>
          <a:lstStyle/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sz="6000" b="1" dirty="0"/>
              <a:t>Naslov prezentacije</a:t>
            </a:r>
          </a:p>
          <a:p>
            <a:pPr marL="0" indent="0" algn="ctr">
              <a:buNone/>
            </a:pPr>
            <a:r>
              <a:rPr lang="hr-HR" sz="4400" b="1" dirty="0"/>
              <a:t>Podnaslov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Ime i prezime autora, razred</a:t>
            </a:r>
          </a:p>
          <a:p>
            <a:pPr marL="0" indent="0" algn="ctr">
              <a:buNone/>
            </a:pPr>
            <a:r>
              <a:rPr lang="hr-HR" dirty="0"/>
              <a:t>Datum</a:t>
            </a:r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7BBBB092-D49E-4149-8CE3-32EEA77874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8"/>
    </mc:Choice>
    <mc:Fallback xmlns="">
      <p:transition spd="slow" advTm="14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A3D38-B9B4-44A3-A686-83E81075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2. slajd </a:t>
            </a:r>
            <a:r>
              <a:rPr lang="hr-HR" sz="4000" dirty="0"/>
              <a:t>u prezentaciji treba navesti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45775E-CEE5-4968-B5D3-C976E051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3" y="1825625"/>
            <a:ext cx="11034792" cy="4667250"/>
          </a:xfrm>
        </p:spPr>
        <p:txBody>
          <a:bodyPr/>
          <a:lstStyle/>
          <a:p>
            <a:r>
              <a:rPr lang="hr-HR" b="1" dirty="0"/>
              <a:t>što je sadržaj prezentacije </a:t>
            </a:r>
            <a:r>
              <a:rPr lang="hr-HR" dirty="0"/>
              <a:t>(podnaslovi)</a:t>
            </a:r>
          </a:p>
          <a:p>
            <a:r>
              <a:rPr lang="hr-HR" b="1" dirty="0"/>
              <a:t>koji je cilj prezentacije </a:t>
            </a:r>
            <a:r>
              <a:rPr lang="hr-HR" dirty="0"/>
              <a:t>(što će drugi naučiti iz prezentacije)</a:t>
            </a:r>
          </a:p>
        </p:txBody>
      </p:sp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B7433034-A66B-49E6-9CBF-BF9FBCCDF5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7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3"/>
    </mc:Choice>
    <mc:Fallback xmlns="">
      <p:transition spd="slow" advTm="13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A3D38-B9B4-44A3-A686-83E81075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3. slajd </a:t>
            </a:r>
            <a:r>
              <a:rPr lang="hr-HR" sz="4000" dirty="0"/>
              <a:t>u prezentaciji (i dalje) – razrada sadržaja prema sljedećim pravilima: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45775E-CEE5-4968-B5D3-C976E051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3" y="1952785"/>
            <a:ext cx="11034792" cy="4540089"/>
          </a:xfrm>
        </p:spPr>
        <p:txBody>
          <a:bodyPr/>
          <a:lstStyle/>
          <a:p>
            <a:r>
              <a:rPr lang="hr-HR" dirty="0"/>
              <a:t>Koristiti natuknice, ne rečenice (osim ako se navodi definicija pojma)</a:t>
            </a:r>
          </a:p>
          <a:p>
            <a:endParaRPr lang="hr-HR" sz="800" dirty="0"/>
          </a:p>
          <a:p>
            <a:r>
              <a:rPr lang="hr-HR" dirty="0"/>
              <a:t>Paziti na pravopisnu točnost - provjeriti pisanje riječi u: </a:t>
            </a:r>
          </a:p>
          <a:p>
            <a:pPr marL="0" indent="0">
              <a:buNone/>
            </a:pPr>
            <a:r>
              <a:rPr lang="hr-HR" dirty="0"/>
              <a:t>      - Hrvatskom pravopisu </a:t>
            </a:r>
            <a:r>
              <a:rPr lang="hr-HR" dirty="0">
                <a:hlinkClick r:id="rId4"/>
              </a:rPr>
              <a:t>http://pravopis.hr/rjecnik/</a:t>
            </a:r>
            <a:r>
              <a:rPr lang="hr-HR" dirty="0"/>
              <a:t>      </a:t>
            </a:r>
          </a:p>
          <a:p>
            <a:pPr marL="0" indent="0">
              <a:buNone/>
            </a:pPr>
            <a:r>
              <a:rPr lang="hr-HR" dirty="0"/>
              <a:t>      - </a:t>
            </a:r>
            <a:r>
              <a:rPr lang="hr-HR" i="1" dirty="0"/>
              <a:t>online </a:t>
            </a:r>
            <a:r>
              <a:rPr lang="hr-HR" dirty="0"/>
              <a:t>rječniku hrvatskoga jezika (rječničkoj bazi) Hrvatski jezični </a:t>
            </a:r>
          </a:p>
          <a:p>
            <a:pPr marL="0" indent="0">
              <a:buNone/>
            </a:pPr>
            <a:r>
              <a:rPr lang="hr-HR" dirty="0"/>
              <a:t>        portal na adresi  </a:t>
            </a:r>
            <a:r>
              <a:rPr lang="hr-HR" dirty="0">
                <a:hlinkClick r:id="rId5"/>
              </a:rPr>
              <a:t>http://hjp.znanje.hr/index.php?show=search</a:t>
            </a:r>
            <a:endParaRPr lang="hr-HR" dirty="0"/>
          </a:p>
          <a:p>
            <a:pPr marL="0" indent="0">
              <a:buNone/>
            </a:pPr>
            <a:endParaRPr lang="hr-HR" sz="800" dirty="0"/>
          </a:p>
          <a:p>
            <a:r>
              <a:rPr lang="hr-HR" dirty="0"/>
              <a:t>Umjereno koristiti boje i animacije</a:t>
            </a:r>
          </a:p>
          <a:p>
            <a:r>
              <a:rPr lang="hr-HR" dirty="0"/>
              <a:t>Kombinirati najviše 2 različita fonta slova</a:t>
            </a:r>
          </a:p>
        </p:txBody>
      </p:sp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9CAD3C4C-3694-4EB2-920A-5124D010A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02"/>
    </mc:Choice>
    <mc:Fallback xmlns="">
      <p:transition spd="slow" advTm="38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A3D38-B9B4-44A3-A686-83E81075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3. slajd </a:t>
            </a:r>
            <a:r>
              <a:rPr lang="hr-HR" sz="4000" dirty="0"/>
              <a:t>u prezentaciji (...) – razrada sadržaja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45775E-CEE5-4968-B5D3-C976E051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3" y="1952785"/>
            <a:ext cx="11034792" cy="4757981"/>
          </a:xfrm>
        </p:spPr>
        <p:txBody>
          <a:bodyPr>
            <a:normAutofit/>
          </a:bodyPr>
          <a:lstStyle/>
          <a:p>
            <a:r>
              <a:rPr lang="hr-HR" b="1" dirty="0"/>
              <a:t>Ispod svake umetnute slike na slajdu treba biti naveden njezin izvor</a:t>
            </a:r>
            <a:r>
              <a:rPr lang="hr-HR" dirty="0"/>
              <a:t>, tj. točna web adresa s koje je slika preuzeta.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Primjer: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1600" dirty="0">
              <a:hlinkClick r:id="rId4"/>
            </a:endParaRPr>
          </a:p>
          <a:p>
            <a:pPr marL="0" indent="0" algn="r">
              <a:buNone/>
            </a:pPr>
            <a:r>
              <a:rPr lang="hr-HR" sz="1600" dirty="0">
                <a:hlinkClick r:id="rId4"/>
              </a:rPr>
              <a:t>https://vodaizvorzivota.weebly.com/kru381enje-vode-u-prirodi.html</a:t>
            </a:r>
            <a:endParaRPr lang="hr-HR" sz="1600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C799C850-7A01-4E09-B9F9-0ACD6848F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33" y="2929180"/>
            <a:ext cx="5781534" cy="32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39A733CD-4172-43A1-96B0-48BAB08B0A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12"/>
    </mc:Choice>
    <mc:Fallback xmlns="">
      <p:transition spd="slow" advTm="16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A3D38-B9B4-44A3-A686-83E81075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3</a:t>
            </a:r>
            <a:r>
              <a:rPr lang="hr-HR" sz="4000" dirty="0"/>
              <a:t>. </a:t>
            </a:r>
            <a:r>
              <a:rPr lang="hr-HR" sz="4000" b="1" dirty="0"/>
              <a:t>slajd</a:t>
            </a:r>
            <a:r>
              <a:rPr lang="hr-HR" sz="4000" dirty="0"/>
              <a:t> u prezentaciji (...) – razrada sadržaja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45775E-CEE5-4968-B5D3-C976E051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2" y="1952785"/>
            <a:ext cx="11251769" cy="4757981"/>
          </a:xfrm>
        </p:spPr>
        <p:txBody>
          <a:bodyPr>
            <a:normAutofit fontScale="92500" lnSpcReduction="20000"/>
          </a:bodyPr>
          <a:lstStyle/>
          <a:p>
            <a:r>
              <a:rPr lang="hr-HR" sz="3000" b="1" dirty="0"/>
              <a:t>Ispod svake umetnute fotografije </a:t>
            </a:r>
          </a:p>
          <a:p>
            <a:pPr marL="0" indent="0">
              <a:buNone/>
            </a:pPr>
            <a:r>
              <a:rPr lang="hr-HR" sz="3000" b="1" dirty="0"/>
              <a:t>   na slajdu treba biti naveden izvor</a:t>
            </a:r>
            <a:r>
              <a:rPr lang="hr-HR" sz="3000" dirty="0"/>
              <a:t>, </a:t>
            </a:r>
          </a:p>
          <a:p>
            <a:pPr marL="0" indent="0">
              <a:buNone/>
            </a:pPr>
            <a:r>
              <a:rPr lang="hr-HR" sz="3000" dirty="0"/>
              <a:t>   tj. točna web adresa s koje je </a:t>
            </a:r>
          </a:p>
          <a:p>
            <a:pPr marL="0" indent="0">
              <a:buNone/>
            </a:pPr>
            <a:r>
              <a:rPr lang="hr-HR" sz="3000" dirty="0"/>
              <a:t>   fotografija preuzeta.</a:t>
            </a:r>
          </a:p>
          <a:p>
            <a:pPr marL="0" indent="0">
              <a:buNone/>
            </a:pPr>
            <a:endParaRPr lang="hr-HR" sz="3000" dirty="0"/>
          </a:p>
          <a:p>
            <a:r>
              <a:rPr lang="hr-HR" sz="3000" dirty="0"/>
              <a:t>Primjer:</a:t>
            </a:r>
          </a:p>
          <a:p>
            <a:pPr marL="0" indent="0">
              <a:buNone/>
            </a:pPr>
            <a:endParaRPr lang="hr-HR" sz="3000" dirty="0"/>
          </a:p>
          <a:p>
            <a:r>
              <a:rPr lang="hr-HR" sz="3000" dirty="0"/>
              <a:t>Ne treba navoditi izvor samo ako</a:t>
            </a:r>
          </a:p>
          <a:p>
            <a:pPr marL="0" indent="0">
              <a:buNone/>
            </a:pPr>
            <a:r>
              <a:rPr lang="hr-HR" sz="3000" dirty="0"/>
              <a:t>   smo sami snimili fotografiju.</a:t>
            </a:r>
          </a:p>
          <a:p>
            <a:pPr marL="0" indent="0" algn="r">
              <a:buNone/>
            </a:pPr>
            <a:r>
              <a:rPr lang="hr-HR" sz="1800" dirty="0">
                <a:hlinkClick r:id="rId4"/>
              </a:rPr>
              <a:t>http://tz-koprivnicko-krizevacka.hr/prirodna-bastina-</a:t>
            </a:r>
          </a:p>
          <a:p>
            <a:pPr marL="0" indent="0" algn="r">
              <a:buNone/>
            </a:pPr>
            <a:r>
              <a:rPr lang="hr-HR" sz="1800" dirty="0" err="1">
                <a:hlinkClick r:id="rId4"/>
              </a:rPr>
              <a:t>podravine</a:t>
            </a:r>
            <a:r>
              <a:rPr lang="hr-HR" sz="1800" dirty="0">
                <a:hlinkClick r:id="rId4"/>
              </a:rPr>
              <a:t>-i-prigorja/prirodna-raznolikost-podravine-i-prigorja/</a:t>
            </a:r>
            <a:endParaRPr lang="hr-HR" sz="18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sz="1600" dirty="0">
              <a:hlinkClick r:id="rId5"/>
            </a:endParaRP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 descr="Slika na kojoj se prikazuje trava, na otvorenom, voda, priroda&#10;&#10;Opis je automatski generiran">
            <a:extLst>
              <a:ext uri="{FF2B5EF4-FFF2-40B4-BE49-F238E27FC236}">
                <a16:creationId xmlns:a16="http://schemas.microsoft.com/office/drawing/2014/main" id="{81CBFCE7-17BB-40A0-82B6-88051F3B05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96" y="1952785"/>
            <a:ext cx="4830305" cy="3622729"/>
          </a:xfrm>
          <a:prstGeom prst="rect">
            <a:avLst/>
          </a:prstGeom>
        </p:spPr>
      </p:pic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E7822C02-1B54-48EC-8652-5D5FDB08F4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9"/>
    </mc:Choice>
    <mc:Fallback xmlns="">
      <p:transition spd="slow" advTm="16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A3D38-B9B4-44A3-A686-83E81075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74" y="388875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Posljednji slajd </a:t>
            </a:r>
            <a:r>
              <a:rPr lang="hr-HR" sz="4000" dirty="0"/>
              <a:t>prezentacije – </a:t>
            </a:r>
            <a:r>
              <a:rPr lang="hr-HR" sz="4000" b="1" dirty="0"/>
              <a:t>popis izvora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45775E-CEE5-4968-B5D3-C976E051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3" y="1995055"/>
            <a:ext cx="11034792" cy="449782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 posljednjem slajdu </a:t>
            </a:r>
            <a:r>
              <a:rPr lang="hr-HR" b="1" dirty="0"/>
              <a:t>moraju biti popisani svi izvori iz kojih smo preuzeli</a:t>
            </a:r>
          </a:p>
          <a:p>
            <a:pPr marL="0" indent="0">
              <a:buNone/>
            </a:pPr>
            <a:r>
              <a:rPr lang="hr-HR" b="1" dirty="0"/>
              <a:t> informacije (prepisali ili kopirali tekst) </a:t>
            </a:r>
            <a:r>
              <a:rPr lang="hr-HR" dirty="0"/>
              <a:t>u svoju prezentaciju.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Izvori se popisuju abecednim redom.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Na posljednjem slajdu ne moraju se ponovno popisivati izvori slika jer su oni već navedeni na slajdovima sa slikama (ispod slike).</a:t>
            </a:r>
          </a:p>
          <a:p>
            <a:pPr marL="0" indent="0">
              <a:buNone/>
            </a:pPr>
            <a:r>
              <a:rPr lang="hr-HR"/>
              <a:t>Ovdje se popisuju samo izvori tekstualnih informacija.</a:t>
            </a:r>
            <a:endParaRPr lang="hr-HR" dirty="0"/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Audiozapis 5">
            <a:hlinkClick r:id="" action="ppaction://media"/>
            <a:extLst>
              <a:ext uri="{FF2B5EF4-FFF2-40B4-BE49-F238E27FC236}">
                <a16:creationId xmlns:a16="http://schemas.microsoft.com/office/drawing/2014/main" id="{0128B734-01FB-42EB-95F8-1852A5F86D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4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30"/>
    </mc:Choice>
    <mc:Fallback xmlns="">
      <p:transition spd="slow" advTm="27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A3D38-B9B4-44A3-A686-83E81075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/>
              <a:t>Navođenje tiskanog izvora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45775E-CEE5-4968-B5D3-C976E051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3" y="1690689"/>
            <a:ext cx="11034792" cy="4802186"/>
          </a:xfrm>
        </p:spPr>
        <p:txBody>
          <a:bodyPr/>
          <a:lstStyle/>
          <a:p>
            <a:pPr marL="0" indent="0">
              <a:buNone/>
            </a:pPr>
            <a:r>
              <a:rPr lang="hr-HR" b="1" u="sng" dirty="0"/>
              <a:t>Ako je izvor bio tiskani,</a:t>
            </a:r>
            <a:r>
              <a:rPr lang="hr-HR" u="sng" dirty="0"/>
              <a:t> navodi se prema sljedećem pravilu </a:t>
            </a:r>
          </a:p>
          <a:p>
            <a:pPr marL="0" indent="0">
              <a:buNone/>
            </a:pPr>
            <a:r>
              <a:rPr lang="hr-HR" dirty="0"/>
              <a:t>(treba poštivati točke, zareze, razmake i ukošena slova za naslov djela!):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Pravilo:</a:t>
            </a:r>
          </a:p>
          <a:p>
            <a:pPr marL="0" indent="0">
              <a:buNone/>
            </a:pPr>
            <a:r>
              <a:rPr lang="hr-HR" dirty="0"/>
              <a:t>Prezime, ime autora. Godina. </a:t>
            </a:r>
            <a:r>
              <a:rPr lang="hr-HR" i="1" dirty="0"/>
              <a:t>Naslov knjige (djela ili rada): Podnaslov. </a:t>
            </a:r>
            <a:r>
              <a:rPr lang="hr-HR" dirty="0"/>
              <a:t>Izdavač. Mjesto izdavanja.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Primjer: </a:t>
            </a:r>
          </a:p>
          <a:p>
            <a:pPr marL="0" indent="0">
              <a:buNone/>
            </a:pPr>
            <a:endParaRPr lang="hr-HR" sz="1000" dirty="0"/>
          </a:p>
          <a:p>
            <a:pPr marL="0" indent="0">
              <a:buNone/>
            </a:pPr>
            <a:r>
              <a:rPr lang="hr-HR" dirty="0" err="1"/>
              <a:t>Orešić</a:t>
            </a:r>
            <a:r>
              <a:rPr lang="hr-HR" dirty="0"/>
              <a:t>, Danijel i dr. 2019. </a:t>
            </a:r>
            <a:r>
              <a:rPr lang="hr-HR" i="1" dirty="0"/>
              <a:t>GEA: Udžbenik geografije u petom razredu osnovne škole. </a:t>
            </a:r>
            <a:r>
              <a:rPr lang="hr-HR" dirty="0"/>
              <a:t>Školska knjiga. Zagreb.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Audiozapis 3">
            <a:hlinkClick r:id="" action="ppaction://media"/>
            <a:extLst>
              <a:ext uri="{FF2B5EF4-FFF2-40B4-BE49-F238E27FC236}">
                <a16:creationId xmlns:a16="http://schemas.microsoft.com/office/drawing/2014/main" id="{4126B2C5-2B0D-4467-854D-458DEBFB7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68"/>
    </mc:Choice>
    <mc:Fallback xmlns="">
      <p:transition spd="slow" advTm="50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E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4A3D38-B9B4-44A3-A686-83E81075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>
            <a:normAutofit/>
          </a:bodyPr>
          <a:lstStyle/>
          <a:p>
            <a:r>
              <a:rPr lang="hr-HR" sz="4000" b="1" dirty="0"/>
              <a:t>Navođenje mrežnog izvora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45775E-CEE5-4968-B5D3-C976E051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33" y="1378226"/>
            <a:ext cx="11034792" cy="5114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b="1" u="sng" dirty="0"/>
              <a:t>Ako je izvor bio internetski</a:t>
            </a:r>
          </a:p>
          <a:p>
            <a:pPr marL="0" indent="0">
              <a:buNone/>
            </a:pPr>
            <a:endParaRPr lang="hr-HR" sz="1000" u="sng" dirty="0"/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Pravilo:</a:t>
            </a:r>
            <a:endParaRPr lang="hr-HR" sz="1000" dirty="0"/>
          </a:p>
          <a:p>
            <a:pPr marL="0" indent="0">
              <a:buNone/>
            </a:pPr>
            <a:r>
              <a:rPr lang="hr-HR" i="1" dirty="0"/>
              <a:t>Naslov: podnaslov. </a:t>
            </a:r>
            <a:r>
              <a:rPr lang="hr-HR" dirty="0"/>
              <a:t>Web adresa (</a:t>
            </a:r>
            <a:r>
              <a:rPr lang="hr-HR" dirty="0" err="1"/>
              <a:t>pristupljeno</a:t>
            </a:r>
            <a:r>
              <a:rPr lang="hr-HR" dirty="0"/>
              <a:t> – datum)</a:t>
            </a:r>
            <a:endParaRPr lang="hr-HR" sz="1000" dirty="0"/>
          </a:p>
          <a:p>
            <a:pPr marL="0" indent="0">
              <a:buNone/>
            </a:pPr>
            <a:endParaRPr lang="hr-HR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Primjeri: </a:t>
            </a:r>
            <a:endParaRPr lang="hr-HR" sz="1000" dirty="0"/>
          </a:p>
          <a:p>
            <a:pPr marL="0" indent="0">
              <a:buNone/>
            </a:pPr>
            <a:r>
              <a:rPr lang="hr-HR" sz="2600" i="1" dirty="0"/>
              <a:t>Prirodna raznolikost Podravine i prigorja: </a:t>
            </a:r>
            <a:r>
              <a:rPr lang="hr-HR" sz="2600" i="1" dirty="0" err="1"/>
              <a:t>Čambina</a:t>
            </a:r>
            <a:r>
              <a:rPr lang="hr-HR" sz="2600" i="1" dirty="0"/>
              <a:t> – značajni krajobraz. </a:t>
            </a:r>
            <a:r>
              <a:rPr lang="hr-HR" sz="2600" dirty="0">
                <a:hlinkClick r:id="rId4"/>
              </a:rPr>
              <a:t>http://tz-koprivnicko-krizevacka.hr/prirodna-bastina-podravine-i-prigorja/prirodna-raznolikost-podravine-i-prigorja/</a:t>
            </a:r>
            <a:r>
              <a:rPr lang="hr-HR" sz="2600" dirty="0"/>
              <a:t> (</a:t>
            </a:r>
            <a:r>
              <a:rPr lang="hr-HR" sz="2600" dirty="0" err="1"/>
              <a:t>pristupljeno</a:t>
            </a:r>
            <a:r>
              <a:rPr lang="hr-HR" sz="2600" dirty="0"/>
              <a:t> 23. ožujka 2020.)</a:t>
            </a:r>
          </a:p>
          <a:p>
            <a:pPr marL="0" indent="0">
              <a:buNone/>
            </a:pPr>
            <a:endParaRPr lang="hr-HR" sz="1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600" i="1" dirty="0"/>
              <a:t>Klizište</a:t>
            </a:r>
            <a:r>
              <a:rPr lang="hr-HR" sz="2600" dirty="0"/>
              <a:t>. Wikipedija. </a:t>
            </a:r>
            <a:r>
              <a:rPr lang="hr-HR" sz="2400" dirty="0">
                <a:hlinkClick r:id="rId5"/>
              </a:rPr>
              <a:t>https://hr.wikipedia.org/wiki/Klizi%C5%A1te</a:t>
            </a:r>
            <a:r>
              <a:rPr lang="hr-HR" sz="2400" dirty="0"/>
              <a:t> (pristupljeno 23. ožujka 2020.)</a:t>
            </a:r>
            <a:endParaRPr lang="hr-HR" sz="2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Audiozapis 4">
            <a:hlinkClick r:id="" action="ppaction://media"/>
            <a:extLst>
              <a:ext uri="{FF2B5EF4-FFF2-40B4-BE49-F238E27FC236}">
                <a16:creationId xmlns:a16="http://schemas.microsoft.com/office/drawing/2014/main" id="{2040315F-1731-44B3-ABDF-F6DDBE58E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25"/>
    </mc:Choice>
    <mc:Fallback xmlns="">
      <p:transition spd="slow" advTm="53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716</Words>
  <Application>Microsoft Office PowerPoint</Application>
  <PresentationFormat>Široki zaslon</PresentationFormat>
  <Paragraphs>110</Paragraphs>
  <Slides>12</Slides>
  <Notes>0</Notes>
  <HiddenSlides>0</HiddenSlides>
  <MMClips>11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Navođenje izvora u prezentacijama </vt:lpstr>
      <vt:lpstr>1. slajd u prezentaciji treba izgledati ovako:</vt:lpstr>
      <vt:lpstr>2. slajd u prezentaciji treba navesti</vt:lpstr>
      <vt:lpstr>3. slajd u prezentaciji (i dalje) – razrada sadržaja prema sljedećim pravilima:</vt:lpstr>
      <vt:lpstr>3. slajd u prezentaciji (...) – razrada sadržaja</vt:lpstr>
      <vt:lpstr>3. slajd u prezentaciji (...) – razrada sadržaja</vt:lpstr>
      <vt:lpstr>Posljednji slajd prezentacije – popis izvora</vt:lpstr>
      <vt:lpstr>Navođenje tiskanog izvora</vt:lpstr>
      <vt:lpstr>Navođenje mrežnog izvora</vt:lpstr>
      <vt:lpstr>Posljednji slajd prezentacije – popis izvora</vt:lpstr>
      <vt:lpstr>Preporuka</vt:lpstr>
      <vt:lpstr>Izvori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prezentacije Podnaslov</dc:title>
  <dc:creator>NIKOLINA SABOLIĆ</dc:creator>
  <cp:lastModifiedBy>NIKOLINA SABOLIĆ</cp:lastModifiedBy>
  <cp:revision>30</cp:revision>
  <dcterms:created xsi:type="dcterms:W3CDTF">2020-03-22T16:16:20Z</dcterms:created>
  <dcterms:modified xsi:type="dcterms:W3CDTF">2021-10-28T11:42:45Z</dcterms:modified>
</cp:coreProperties>
</file>