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6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6/29/2022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188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6/29/2022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382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6/29/2022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006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6/29/2022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173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6/29/2022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489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6/29/2022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759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6/29/2022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644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6/29/2022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417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6/29/2022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225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6/29/2022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10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6/29/2022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167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049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91" r:id="rId5"/>
    <p:sldLayoutId id="2147483685" r:id="rId6"/>
    <p:sldLayoutId id="2147483686" r:id="rId7"/>
    <p:sldLayoutId id="2147483687" r:id="rId8"/>
    <p:sldLayoutId id="2147483690" r:id="rId9"/>
    <p:sldLayoutId id="2147483688" r:id="rId10"/>
    <p:sldLayoutId id="214748368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kole.hr/dobro-je-znati/osnovnoskolci?news_id=1451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hr.wikipedia.org/wiki/Voda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pravopis.hr/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pravopis.hr/pravilo/bibliografske-jedinice/87/" TargetMode="External"/><Relationship Id="rId2" Type="http://schemas.openxmlformats.org/officeDocument/2006/relationships/hyperlink" Target="https://pilot.e-skole.hr/wp-content/uploads/2018/03/Prirucnik_Citiranje-u-digitalnom-okruzenju-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zakon.hr/z/106/Zakon-o-autorskom-pravu-i-srodnim-pravim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ciklopedija.hr/Natuknica.aspx?ID=65109" TargetMode="External"/><Relationship Id="rId2" Type="http://schemas.openxmlformats.org/officeDocument/2006/relationships/hyperlink" Target="https://hr.wikipedia.org/wiki/Vod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BC6B9DB-0CC3-4D06-AE2C-690B156F31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-1" y="10"/>
            <a:ext cx="12191999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7319A1DD-F557-4EC6-8A8C-F7617B4CD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118982"/>
            <a:ext cx="7537704" cy="2462668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5EF730AF-3570-4F3F-8303-20EA6A2677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791" y="3331444"/>
            <a:ext cx="6470692" cy="1229306"/>
          </a:xfrm>
        </p:spPr>
        <p:txBody>
          <a:bodyPr>
            <a:normAutofit/>
          </a:bodyPr>
          <a:lstStyle/>
          <a:p>
            <a:r>
              <a:rPr lang="hr-HR" sz="3800" dirty="0">
                <a:solidFill>
                  <a:schemeClr val="tx1"/>
                </a:solidFill>
              </a:rPr>
              <a:t>NAVOĐENJE  IZVORA</a:t>
            </a:r>
            <a:br>
              <a:rPr lang="hr-HR" sz="3800" dirty="0">
                <a:solidFill>
                  <a:schemeClr val="tx1"/>
                </a:solidFill>
              </a:rPr>
            </a:br>
            <a:r>
              <a:rPr lang="hr-HR" sz="3800" dirty="0">
                <a:solidFill>
                  <a:schemeClr val="tx1"/>
                </a:solidFill>
              </a:rPr>
              <a:t>(CITIRANJE  LITERATURE)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78CC53A-7AF2-4A15-8965-93930F7E01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791" y="4735799"/>
            <a:ext cx="6470693" cy="1525301"/>
          </a:xfrm>
        </p:spPr>
        <p:txBody>
          <a:bodyPr>
            <a:normAutofit fontScale="92500" lnSpcReduction="20000"/>
          </a:bodyPr>
          <a:lstStyle/>
          <a:p>
            <a:endParaRPr lang="hr-HR" dirty="0"/>
          </a:p>
          <a:p>
            <a:r>
              <a:rPr lang="hr-HR" dirty="0"/>
              <a:t>Nikolina </a:t>
            </a:r>
            <a:r>
              <a:rPr lang="hr-HR" dirty="0" err="1"/>
              <a:t>sabolić</a:t>
            </a:r>
            <a:endParaRPr lang="hr-HR" dirty="0"/>
          </a:p>
          <a:p>
            <a:r>
              <a:rPr lang="hr-HR" dirty="0" err="1"/>
              <a:t>Ikt</a:t>
            </a:r>
            <a:r>
              <a:rPr lang="hr-HR" dirty="0"/>
              <a:t> D.1.4., c.3.4.</a:t>
            </a:r>
          </a:p>
          <a:p>
            <a:endParaRPr lang="hr-HR" dirty="0"/>
          </a:p>
          <a:p>
            <a:endParaRPr lang="hr-HR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28A9C89-B313-458F-9C85-515930A51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2429" y="4641183"/>
            <a:ext cx="6309360" cy="0"/>
          </a:xfrm>
          <a:prstGeom prst="line">
            <a:avLst/>
          </a:prstGeom>
          <a:ln w="19050">
            <a:solidFill>
              <a:schemeClr val="accent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C390A367-0330-4E03-9D5F-40308A7975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804697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D169A6D-5DDC-4CC9-8555-A54A5666C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637520" cy="1450757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1"/>
                </a:solidFill>
              </a:rPr>
              <a:t>2. PRAVILA ZA NAVOĐENJE </a:t>
            </a:r>
            <a:r>
              <a:rPr lang="hr-HR" i="1" dirty="0">
                <a:solidFill>
                  <a:srgbClr val="0070C0"/>
                </a:solidFill>
              </a:rPr>
              <a:t>ONLINE IZVORA</a:t>
            </a:r>
            <a:r>
              <a:rPr lang="hr-HR" dirty="0">
                <a:solidFill>
                  <a:srgbClr val="0070C0"/>
                </a:solidFill>
              </a:rPr>
              <a:t> 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CDD5666-F3E3-4296-B064-C5DA534DF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400" b="1" dirty="0">
                <a:solidFill>
                  <a:srgbClr val="0070C0"/>
                </a:solidFill>
              </a:rPr>
              <a:t>TEKST NA MREŽNOJ STRANICI</a:t>
            </a:r>
          </a:p>
          <a:p>
            <a:endParaRPr lang="hr-HR" sz="2400" dirty="0">
              <a:solidFill>
                <a:srgbClr val="0070C0"/>
              </a:solidFill>
            </a:endParaRPr>
          </a:p>
          <a:p>
            <a:r>
              <a:rPr lang="hr-HR" sz="2400" b="1" dirty="0"/>
              <a:t>Prezime, ime. </a:t>
            </a:r>
            <a:r>
              <a:rPr lang="hr-HR" sz="2400" b="1" i="1" dirty="0"/>
              <a:t>Naslov. </a:t>
            </a:r>
            <a:r>
              <a:rPr lang="hr-HR" sz="2400" b="1" dirty="0"/>
              <a:t>Mjesto. Web adresa (</a:t>
            </a:r>
            <a:r>
              <a:rPr lang="hr-HR" sz="2400" b="1" dirty="0" err="1"/>
              <a:t>pristupljeno</a:t>
            </a:r>
            <a:r>
              <a:rPr lang="hr-HR" sz="2400" b="1" dirty="0"/>
              <a:t> datum)</a:t>
            </a:r>
          </a:p>
          <a:p>
            <a:endParaRPr lang="hr-HR" sz="2400" dirty="0"/>
          </a:p>
          <a:p>
            <a:r>
              <a:rPr lang="hr-HR" sz="2400" i="1" dirty="0"/>
              <a:t>Voda na Zemlji. </a:t>
            </a:r>
            <a:r>
              <a:rPr lang="hr-HR" sz="2400" dirty="0"/>
              <a:t>Zagreb. </a:t>
            </a:r>
            <a:r>
              <a:rPr lang="hr-HR" sz="2400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http://www.skole.hr/dobro-je-znati/osnovnoskolci?news_id=14511</a:t>
            </a:r>
            <a:r>
              <a:rPr lang="hr-HR" sz="2400" dirty="0"/>
              <a:t> (</a:t>
            </a:r>
            <a:r>
              <a:rPr lang="hr-HR" sz="2400" dirty="0" err="1"/>
              <a:t>pristupljeno</a:t>
            </a:r>
            <a:r>
              <a:rPr lang="hr-HR" sz="2400" dirty="0"/>
              <a:t> 6. prosinca 2019.)</a:t>
            </a:r>
          </a:p>
          <a:p>
            <a:endParaRPr lang="hr-HR" dirty="0">
              <a:solidFill>
                <a:schemeClr val="tx1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92938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D169A6D-5DDC-4CC9-8555-A54A5666C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637520" cy="1450757"/>
          </a:xfrm>
        </p:spPr>
        <p:txBody>
          <a:bodyPr>
            <a:normAutofit/>
          </a:bodyPr>
          <a:lstStyle/>
          <a:p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CDD5666-F3E3-4296-B064-C5DA534DF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 </a:t>
            </a:r>
            <a:r>
              <a:rPr lang="hr-HR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Izvori se navode </a:t>
            </a:r>
            <a:r>
              <a:rPr lang="hr-HR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zadnjem slajdu prezentacije. </a:t>
            </a:r>
          </a:p>
          <a:p>
            <a:r>
              <a:rPr lang="hr-HR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Izvori se popisuju</a:t>
            </a:r>
            <a:r>
              <a:rPr lang="hr-HR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po abecednom redu (prezimena autora). </a:t>
            </a:r>
          </a:p>
          <a:p>
            <a:r>
              <a:rPr lang="hr-HR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Najprije se popišu svi tiskani izvori, a potom mrežni (</a:t>
            </a:r>
            <a:r>
              <a:rPr lang="hr-HR" sz="28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online</a:t>
            </a:r>
            <a:r>
              <a:rPr lang="hr-HR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izvori.</a:t>
            </a:r>
          </a:p>
          <a:p>
            <a:endParaRPr lang="hr-HR" dirty="0">
              <a:solidFill>
                <a:schemeClr val="tx1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64439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D169A6D-5DDC-4CC9-8555-A54A5666C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86603"/>
            <a:ext cx="11201400" cy="1450757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1"/>
                </a:solidFill>
              </a:rPr>
              <a:t>3. PRAVILO ZA NAVOĐENJE IZVORA </a:t>
            </a:r>
            <a:r>
              <a:rPr lang="hr-HR" dirty="0">
                <a:solidFill>
                  <a:srgbClr val="FF0000"/>
                </a:solidFill>
              </a:rPr>
              <a:t>FOTOGRAFIJA</a:t>
            </a:r>
            <a:br>
              <a:rPr lang="hr-HR" dirty="0">
                <a:solidFill>
                  <a:srgbClr val="FF0000"/>
                </a:solidFill>
              </a:rPr>
            </a:b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7" name="Rezervirano mjesto sadržaja 6">
            <a:extLst>
              <a:ext uri="{FF2B5EF4-FFF2-40B4-BE49-F238E27FC236}">
                <a16:creationId xmlns:a16="http://schemas.microsoft.com/office/drawing/2014/main" id="{9E3E9036-343A-4BF3-9F9E-BEE906F5D0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1200" y="2120900"/>
            <a:ext cx="5270500" cy="3748193"/>
          </a:xfrm>
        </p:spPr>
        <p:txBody>
          <a:bodyPr>
            <a:normAutofit lnSpcReduction="10000"/>
          </a:bodyPr>
          <a:lstStyle/>
          <a:p>
            <a:r>
              <a:rPr lang="hr-H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 svaku fotografiju koja se preuzima s interneta i koristi u vlastitoj prezentaciji, potrebno je: </a:t>
            </a:r>
          </a:p>
          <a:p>
            <a:r>
              <a:rPr lang="hr-H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hr-HR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ispod fotografije sitnijim slovima kopirati točnu web adresu </a:t>
            </a:r>
            <a:r>
              <a:rPr lang="hr-H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koje je fotografija preuzeta.</a:t>
            </a:r>
          </a:p>
          <a:p>
            <a:endParaRPr lang="hr-HR" dirty="0"/>
          </a:p>
        </p:txBody>
      </p:sp>
      <p:sp>
        <p:nvSpPr>
          <p:cNvPr id="8" name="Rezervirano mjesto sadržaja 7">
            <a:extLst>
              <a:ext uri="{FF2B5EF4-FFF2-40B4-BE49-F238E27FC236}">
                <a16:creationId xmlns:a16="http://schemas.microsoft.com/office/drawing/2014/main" id="{126825BB-DF51-4987-A75C-6C3928488F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hr-HR" dirty="0">
                <a:solidFill>
                  <a:schemeClr val="tx1"/>
                </a:solidFill>
              </a:rPr>
              <a:t>Primjer:</a:t>
            </a:r>
          </a:p>
          <a:p>
            <a:endParaRPr lang="hr-HR" dirty="0">
              <a:solidFill>
                <a:schemeClr val="tx1"/>
              </a:solidFill>
            </a:endParaRP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r>
              <a:rPr lang="hr-HR" sz="1200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https://hr.wikipedia.org/wiki/Voda</a:t>
            </a:r>
            <a:endParaRPr lang="hr-HR" dirty="0"/>
          </a:p>
          <a:p>
            <a:endParaRPr lang="hr-HR" dirty="0"/>
          </a:p>
        </p:txBody>
      </p:sp>
      <p:pic>
        <p:nvPicPr>
          <p:cNvPr id="10" name="Slika 9">
            <a:extLst>
              <a:ext uri="{FF2B5EF4-FFF2-40B4-BE49-F238E27FC236}">
                <a16:creationId xmlns:a16="http://schemas.microsoft.com/office/drawing/2014/main" id="{DB73EB16-72AB-499F-89CF-AAB983FF839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284" y="2917824"/>
            <a:ext cx="4279056" cy="2492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8419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5F592D5-FE34-4EEC-9424-B0B91A7CB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Pravila navođenja izvora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A2AD635-8B1A-4991-A909-F02C62F351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5494020" cy="3748193"/>
          </a:xfrm>
        </p:spPr>
        <p:txBody>
          <a:bodyPr>
            <a:normAutofit/>
          </a:bodyPr>
          <a:lstStyle/>
          <a:p>
            <a:r>
              <a:rPr lang="hr-HR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Pravila navođenja izvora propisana su u </a:t>
            </a:r>
            <a:r>
              <a:rPr lang="hr-HR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Hrvatskom pravopisu </a:t>
            </a:r>
            <a:r>
              <a:rPr lang="hr-HR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(str. 116)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7199F5AF-0F21-4C10-8A79-2729840726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07300" y="2120900"/>
            <a:ext cx="4152900" cy="3962400"/>
          </a:xfrm>
        </p:spPr>
        <p:txBody>
          <a:bodyPr>
            <a:normAutofit/>
          </a:bodyPr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pPr marL="0" indent="0">
              <a:buNone/>
            </a:pPr>
            <a:r>
              <a:rPr lang="hr-HR" sz="13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http://pravopis.hr/</a:t>
            </a:r>
            <a:endParaRPr lang="hr-HR" dirty="0"/>
          </a:p>
          <a:p>
            <a:endParaRPr lang="hr-HR" dirty="0"/>
          </a:p>
        </p:txBody>
      </p:sp>
      <p:pic>
        <p:nvPicPr>
          <p:cNvPr id="2050" name="Picture 2" descr="Nabavite svoj primjerak Hrvatskoga pravopisa Instituta za hrvatski jezik i jezikoslovlje">
            <a:extLst>
              <a:ext uri="{FF2B5EF4-FFF2-40B4-BE49-F238E27FC236}">
                <a16:creationId xmlns:a16="http://schemas.microsoft.com/office/drawing/2014/main" id="{28429A61-CE8F-4B2D-A20D-C7A09EB337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300" y="477103"/>
            <a:ext cx="3858431" cy="4971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306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641877-1617-4E14-809E-D8A9608D6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Izvori: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B80DD6F-6BCE-4594-8AF4-B699B500C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Hebrang Grgić, Ivana i dr. 2018. </a:t>
            </a:r>
            <a:r>
              <a:rPr lang="hr-HR" sz="20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Citiranje u digitalnom okruženju</a:t>
            </a:r>
            <a:r>
              <a:rPr lang="hr-HR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Hrvatska akademska i istraživačka mreža – CARNet. Zagreb. </a:t>
            </a:r>
            <a:r>
              <a:rPr lang="hr-HR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https://pilot.e-skole.hr/wp-content/uploads/2018/03/Prirucnik_Citiranje-u-digitalnom-okruzenju-1.pdf</a:t>
            </a:r>
            <a:r>
              <a:rPr lang="hr-HR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hr-HR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pristupljeno</a:t>
            </a:r>
            <a:r>
              <a:rPr lang="hr-HR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21. ožujka 2022.)</a:t>
            </a:r>
            <a:endParaRPr lang="hr-HR" sz="20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sz="20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Hrvatski pravopis</a:t>
            </a:r>
            <a:r>
              <a:rPr lang="hr-HR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2013. </a:t>
            </a:r>
            <a:r>
              <a:rPr lang="hr-HR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</a:t>
            </a:r>
            <a:r>
              <a:rPr lang="hr-HR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Željko Jozić. Institut za hrvatski jezik i jezikoslovlje. Zagreb. </a:t>
            </a:r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http://pravopis.hr/pravilo/bibliografske-jedinice/87/</a:t>
            </a:r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hr-HR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pristupljeno</a:t>
            </a:r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 21. ožujka 2022.)</a:t>
            </a:r>
          </a:p>
          <a:p>
            <a:r>
              <a:rPr lang="hr-HR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Zakon o autorskom pravu i srodnim pravima. </a:t>
            </a:r>
            <a:r>
              <a:rPr lang="hr-HR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https://www.zakon.hr/z/106/Zakon-o-autorskom-pravu-i-srodnim-pravima</a:t>
            </a:r>
            <a:r>
              <a:rPr lang="hr-HR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hr-HR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pristupljeno</a:t>
            </a:r>
            <a:r>
              <a:rPr lang="hr-HR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21. ožujka 2022.)</a:t>
            </a:r>
          </a:p>
        </p:txBody>
      </p:sp>
    </p:spTree>
    <p:extLst>
      <p:ext uri="{BB962C8B-B14F-4D97-AF65-F5344CB8AC3E}">
        <p14:creationId xmlns:p14="http://schemas.microsoft.com/office/powerpoint/2010/main" val="2235852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>
            <a:extLst>
              <a:ext uri="{FF2B5EF4-FFF2-40B4-BE49-F238E27FC236}">
                <a16:creationId xmlns:a16="http://schemas.microsoft.com/office/drawing/2014/main" id="{85BB74C7-C19C-4E40-9031-EC76536AE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Glavni podaci o djelu:</a:t>
            </a:r>
          </a:p>
        </p:txBody>
      </p:sp>
      <p:sp>
        <p:nvSpPr>
          <p:cNvPr id="8" name="Rezervirano mjesto sadržaja 7">
            <a:extLst>
              <a:ext uri="{FF2B5EF4-FFF2-40B4-BE49-F238E27FC236}">
                <a16:creationId xmlns:a16="http://schemas.microsoft.com/office/drawing/2014/main" id="{FB539BB6-BFA4-42BA-919E-950ACF214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sz="3600" dirty="0">
                <a:solidFill>
                  <a:schemeClr val="tx1"/>
                </a:solidFill>
              </a:rPr>
              <a:t>- prezime, ime autora (ili urednika)</a:t>
            </a:r>
          </a:p>
          <a:p>
            <a:r>
              <a:rPr lang="hr-HR" sz="3600" dirty="0">
                <a:solidFill>
                  <a:schemeClr val="tx1"/>
                </a:solidFill>
              </a:rPr>
              <a:t>- godina izdavanja</a:t>
            </a:r>
          </a:p>
          <a:p>
            <a:r>
              <a:rPr lang="hr-HR" sz="3600" dirty="0">
                <a:solidFill>
                  <a:schemeClr val="tx1"/>
                </a:solidFill>
              </a:rPr>
              <a:t>- naslov djela (i podnaslov)</a:t>
            </a:r>
          </a:p>
          <a:p>
            <a:r>
              <a:rPr lang="hr-HR" sz="3600" dirty="0">
                <a:solidFill>
                  <a:schemeClr val="tx1"/>
                </a:solidFill>
              </a:rPr>
              <a:t>- naziv nakladnika (izdavača)</a:t>
            </a:r>
          </a:p>
          <a:p>
            <a:r>
              <a:rPr lang="hr-HR" sz="3600" dirty="0">
                <a:solidFill>
                  <a:schemeClr val="tx1"/>
                </a:solidFill>
              </a:rPr>
              <a:t>- </a:t>
            </a:r>
            <a:r>
              <a:rPr lang="hr-HR" sz="3600">
                <a:solidFill>
                  <a:schemeClr val="tx1"/>
                </a:solidFill>
              </a:rPr>
              <a:t>mjesto izdavanja</a:t>
            </a:r>
            <a:endParaRPr lang="hr-HR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234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D169A6D-5DDC-4CC9-8555-A54A5666C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472420" cy="1450757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1. PRAVILA ZA NAVOĐENJE </a:t>
            </a:r>
            <a:r>
              <a:rPr lang="hr-HR" b="1" dirty="0">
                <a:solidFill>
                  <a:srgbClr val="7030A0"/>
                </a:solidFill>
              </a:rPr>
              <a:t>TISKANIH IZVORA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CDD5666-F3E3-4296-B064-C5DA534DF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400" b="1" dirty="0"/>
              <a:t> </a:t>
            </a:r>
            <a:r>
              <a:rPr lang="hr-HR" sz="2400" b="1" dirty="0">
                <a:solidFill>
                  <a:srgbClr val="7030A0"/>
                </a:solidFill>
              </a:rPr>
              <a:t>TISKANA KNJIGA (prepisati sljedeće podatke iz knjige):</a:t>
            </a:r>
          </a:p>
          <a:p>
            <a:endParaRPr lang="hr-HR" sz="2400" dirty="0">
              <a:solidFill>
                <a:srgbClr val="7030A0"/>
              </a:solidFill>
            </a:endParaRPr>
          </a:p>
          <a:p>
            <a:r>
              <a:rPr lang="hr-HR" sz="2400" b="1" dirty="0">
                <a:solidFill>
                  <a:schemeClr val="tx1"/>
                </a:solidFill>
              </a:rPr>
              <a:t>Prezime, ime. Godina. </a:t>
            </a:r>
            <a:r>
              <a:rPr lang="hr-HR" sz="2400" b="1" i="1" dirty="0">
                <a:solidFill>
                  <a:schemeClr val="tx1"/>
                </a:solidFill>
              </a:rPr>
              <a:t>Naslov: Podnaslov</a:t>
            </a:r>
            <a:r>
              <a:rPr lang="hr-HR" sz="2400" b="1" dirty="0">
                <a:solidFill>
                  <a:schemeClr val="tx1"/>
                </a:solidFill>
              </a:rPr>
              <a:t>. Nakladnik - izdavač. Mjesto.</a:t>
            </a:r>
          </a:p>
          <a:p>
            <a:endParaRPr lang="hr-HR" sz="2400" dirty="0">
              <a:solidFill>
                <a:schemeClr val="tx1"/>
              </a:solidFill>
            </a:endParaRPr>
          </a:p>
          <a:p>
            <a:r>
              <a:rPr lang="hr-HR" sz="2400" dirty="0" err="1">
                <a:solidFill>
                  <a:schemeClr val="tx1"/>
                </a:solidFill>
              </a:rPr>
              <a:t>Vizner</a:t>
            </a:r>
            <a:r>
              <a:rPr lang="hr-HR" sz="2400" dirty="0">
                <a:solidFill>
                  <a:schemeClr val="tx1"/>
                </a:solidFill>
              </a:rPr>
              <a:t>, Marija. 2016. </a:t>
            </a:r>
            <a:r>
              <a:rPr lang="hr-HR" sz="2400" i="1" dirty="0">
                <a:solidFill>
                  <a:schemeClr val="tx1"/>
                </a:solidFill>
              </a:rPr>
              <a:t>Voda i čovjek: Korištenje voda. </a:t>
            </a:r>
            <a:r>
              <a:rPr lang="hr-HR" sz="2400" dirty="0">
                <a:solidFill>
                  <a:schemeClr val="tx1"/>
                </a:solidFill>
              </a:rPr>
              <a:t>Hrvatske vode. Zagreb.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67198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D169A6D-5DDC-4CC9-8555-A54A5666C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434320" cy="1450757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1. PRAVILA ZA NAVOĐENJE </a:t>
            </a:r>
            <a:r>
              <a:rPr lang="hr-HR" b="1" dirty="0">
                <a:solidFill>
                  <a:srgbClr val="7030A0"/>
                </a:solidFill>
              </a:rPr>
              <a:t>TISKANIH IZVORA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CDD5666-F3E3-4296-B064-C5DA534DF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b="1" dirty="0"/>
              <a:t> </a:t>
            </a:r>
            <a:r>
              <a:rPr lang="hr-HR" sz="2400" b="1" dirty="0">
                <a:solidFill>
                  <a:srgbClr val="7030A0"/>
                </a:solidFill>
              </a:rPr>
              <a:t>TISKANA KNJIGA (prepisati sljedeće podatke iz knjige):</a:t>
            </a:r>
          </a:p>
          <a:p>
            <a:endParaRPr lang="hr-HR" sz="2400" dirty="0">
              <a:solidFill>
                <a:schemeClr val="tx1"/>
              </a:solidFill>
            </a:endParaRPr>
          </a:p>
          <a:p>
            <a:r>
              <a:rPr lang="hr-HR" sz="2400" u="sng" dirty="0">
                <a:solidFill>
                  <a:schemeClr val="tx1"/>
                </a:solidFill>
              </a:rPr>
              <a:t>AKO KNJIGA IMA DVA ILI TRI AUTORA</a:t>
            </a:r>
            <a:r>
              <a:rPr lang="hr-HR" sz="2400" dirty="0">
                <a:solidFill>
                  <a:schemeClr val="tx1"/>
                </a:solidFill>
              </a:rPr>
              <a:t>, njihova se imena odjeljuju znakom</a:t>
            </a:r>
            <a:r>
              <a:rPr lang="hr-HR" sz="2400" b="1" dirty="0">
                <a:solidFill>
                  <a:schemeClr val="tx1"/>
                </a:solidFill>
              </a:rPr>
              <a:t> ;</a:t>
            </a:r>
          </a:p>
          <a:p>
            <a:endParaRPr lang="hr-HR" sz="2400" dirty="0">
              <a:solidFill>
                <a:schemeClr val="tx1"/>
              </a:solidFill>
            </a:endParaRPr>
          </a:p>
          <a:p>
            <a:r>
              <a:rPr lang="hr-HR" sz="2400" dirty="0">
                <a:solidFill>
                  <a:schemeClr val="tx1"/>
                </a:solidFill>
              </a:rPr>
              <a:t>Šafarek, Goran; </a:t>
            </a:r>
            <a:r>
              <a:rPr lang="hr-HR" sz="2400" dirty="0" err="1">
                <a:solidFill>
                  <a:schemeClr val="tx1"/>
                </a:solidFill>
              </a:rPr>
              <a:t>Šolić</a:t>
            </a:r>
            <a:r>
              <a:rPr lang="hr-HR" sz="2400" dirty="0">
                <a:solidFill>
                  <a:schemeClr val="tx1"/>
                </a:solidFill>
              </a:rPr>
              <a:t>, Tomislav. 2011. </a:t>
            </a:r>
            <a:r>
              <a:rPr lang="hr-HR" sz="2400" i="1" dirty="0">
                <a:solidFill>
                  <a:schemeClr val="tx1"/>
                </a:solidFill>
              </a:rPr>
              <a:t>Rijeke Hrvatske.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sz="2400" dirty="0" err="1">
                <a:solidFill>
                  <a:schemeClr val="tx1"/>
                </a:solidFill>
              </a:rPr>
              <a:t>Veda</a:t>
            </a:r>
            <a:r>
              <a:rPr lang="hr-HR" sz="2400" dirty="0">
                <a:solidFill>
                  <a:schemeClr val="tx1"/>
                </a:solidFill>
              </a:rPr>
              <a:t>. Križevci.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72487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D169A6D-5DDC-4CC9-8555-A54A5666C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434320" cy="1450757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1. PRAVILA ZA NAVOĐENJE </a:t>
            </a:r>
            <a:r>
              <a:rPr lang="hr-HR" b="1" dirty="0">
                <a:solidFill>
                  <a:srgbClr val="7030A0"/>
                </a:solidFill>
              </a:rPr>
              <a:t>TISKANIH IZVORA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CDD5666-F3E3-4296-B064-C5DA534DF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400" b="1" dirty="0"/>
              <a:t> </a:t>
            </a:r>
            <a:r>
              <a:rPr lang="hr-HR" sz="2400" b="1" dirty="0">
                <a:solidFill>
                  <a:srgbClr val="7030A0"/>
                </a:solidFill>
              </a:rPr>
              <a:t>TISKANA KNJIGA (prepisati sljedeće podatke iz knjige):</a:t>
            </a:r>
          </a:p>
          <a:p>
            <a:endParaRPr lang="hr-HR" sz="2000" b="1" dirty="0">
              <a:solidFill>
                <a:srgbClr val="7030A0"/>
              </a:solidFill>
            </a:endParaRPr>
          </a:p>
          <a:p>
            <a:r>
              <a:rPr lang="hr-HR" sz="2000" u="sng" dirty="0">
                <a:solidFill>
                  <a:schemeClr val="tx1"/>
                </a:solidFill>
              </a:rPr>
              <a:t>AKO KNJIGA IMA VIŠE OD TRI AUTORA</a:t>
            </a:r>
            <a:r>
              <a:rPr lang="hr-HR" sz="2000" dirty="0">
                <a:solidFill>
                  <a:schemeClr val="tx1"/>
                </a:solidFill>
              </a:rPr>
              <a:t>, prepisati </a:t>
            </a:r>
            <a:r>
              <a:rPr lang="hr-HR" sz="2000" b="1" dirty="0">
                <a:solidFill>
                  <a:schemeClr val="tx1"/>
                </a:solidFill>
              </a:rPr>
              <a:t>prezime, ime</a:t>
            </a:r>
            <a:r>
              <a:rPr lang="hr-HR" sz="2000" dirty="0">
                <a:solidFill>
                  <a:schemeClr val="tx1"/>
                </a:solidFill>
              </a:rPr>
              <a:t> samo prvog autora i iza njegovog imena staviti kraticu </a:t>
            </a:r>
            <a:r>
              <a:rPr lang="hr-HR" sz="2000" b="1" dirty="0">
                <a:solidFill>
                  <a:schemeClr val="tx1"/>
                </a:solidFill>
              </a:rPr>
              <a:t>i dr.</a:t>
            </a:r>
            <a:r>
              <a:rPr lang="hr-HR" sz="2000" dirty="0">
                <a:solidFill>
                  <a:schemeClr val="tx1"/>
                </a:solidFill>
              </a:rPr>
              <a:t> (što znači </a:t>
            </a:r>
            <a:r>
              <a:rPr lang="hr-HR" sz="2000" i="1" dirty="0">
                <a:solidFill>
                  <a:schemeClr val="tx1"/>
                </a:solidFill>
              </a:rPr>
              <a:t>i drugi</a:t>
            </a:r>
            <a:r>
              <a:rPr lang="hr-HR" sz="2000" dirty="0">
                <a:solidFill>
                  <a:schemeClr val="tx1"/>
                </a:solidFill>
              </a:rPr>
              <a:t>). Ostatak prema gornjem pravilu.</a:t>
            </a:r>
          </a:p>
          <a:p>
            <a:endParaRPr lang="hr-HR" sz="2000" dirty="0">
              <a:solidFill>
                <a:schemeClr val="tx1"/>
              </a:solidFill>
            </a:endParaRPr>
          </a:p>
          <a:p>
            <a:r>
              <a:rPr lang="hr-HR" sz="2000" dirty="0" err="1">
                <a:solidFill>
                  <a:schemeClr val="tx1"/>
                </a:solidFill>
              </a:rPr>
              <a:t>Orešić</a:t>
            </a:r>
            <a:r>
              <a:rPr lang="hr-HR" sz="2000" dirty="0">
                <a:solidFill>
                  <a:schemeClr val="tx1"/>
                </a:solidFill>
              </a:rPr>
              <a:t>, Danijel i dr. 2019. </a:t>
            </a:r>
            <a:r>
              <a:rPr lang="hr-HR" sz="2000" i="1" dirty="0">
                <a:solidFill>
                  <a:schemeClr val="tx1"/>
                </a:solidFill>
              </a:rPr>
              <a:t>Gea 1: Udžbenik geografije s dodatnim digitalnim sadržajima u 5. razredu osnovne škole. </a:t>
            </a:r>
            <a:r>
              <a:rPr lang="hr-HR" sz="2000" dirty="0">
                <a:solidFill>
                  <a:schemeClr val="tx1"/>
                </a:solidFill>
              </a:rPr>
              <a:t>Školska knjiga. Zagreb.</a:t>
            </a:r>
          </a:p>
          <a:p>
            <a:endParaRPr lang="hr-HR" dirty="0">
              <a:solidFill>
                <a:schemeClr val="tx1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85295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D169A6D-5DDC-4CC9-8555-A54A5666C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434320" cy="1450757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1. PRAVILA ZA NAVOĐENJE </a:t>
            </a:r>
            <a:r>
              <a:rPr lang="hr-HR" b="1" dirty="0">
                <a:solidFill>
                  <a:srgbClr val="7030A0"/>
                </a:solidFill>
              </a:rPr>
              <a:t>TISKANIH IZVORA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CDD5666-F3E3-4296-B064-C5DA534DF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400" b="1" dirty="0"/>
              <a:t> </a:t>
            </a:r>
            <a:r>
              <a:rPr lang="hr-HR" sz="2400" b="1" dirty="0">
                <a:solidFill>
                  <a:srgbClr val="7030A0"/>
                </a:solidFill>
              </a:rPr>
              <a:t>TISKANA KNJIGA (prepisati sljedeće podatke iz knjige):</a:t>
            </a:r>
          </a:p>
          <a:p>
            <a:endParaRPr lang="hr-HR" sz="2000" b="1" dirty="0">
              <a:solidFill>
                <a:srgbClr val="7030A0"/>
              </a:solidFill>
            </a:endParaRPr>
          </a:p>
          <a:p>
            <a:r>
              <a:rPr lang="hr-HR" sz="2400" u="sng" dirty="0">
                <a:solidFill>
                  <a:schemeClr val="tx1"/>
                </a:solidFill>
              </a:rPr>
              <a:t>AKO KNJIGA NEMA AUTORA NEGO UREDNIKA</a:t>
            </a:r>
            <a:r>
              <a:rPr lang="hr-HR" sz="2400" dirty="0">
                <a:solidFill>
                  <a:schemeClr val="tx1"/>
                </a:solidFill>
              </a:rPr>
              <a:t>, onda se navodi prema sljedećem primjeru:</a:t>
            </a:r>
          </a:p>
          <a:p>
            <a:endParaRPr lang="hr-HR" sz="2400" dirty="0">
              <a:solidFill>
                <a:schemeClr val="tx1"/>
              </a:solidFill>
            </a:endParaRPr>
          </a:p>
          <a:p>
            <a:r>
              <a:rPr lang="hr-HR" sz="2400" i="1" dirty="0">
                <a:solidFill>
                  <a:schemeClr val="tx1"/>
                </a:solidFill>
              </a:rPr>
              <a:t>Zemlja kroz vrijeme: Priča o plavom planetu. </a:t>
            </a:r>
            <a:r>
              <a:rPr lang="hr-HR" sz="2400" dirty="0">
                <a:solidFill>
                  <a:schemeClr val="tx1"/>
                </a:solidFill>
              </a:rPr>
              <a:t>2007. </a:t>
            </a:r>
            <a:r>
              <a:rPr lang="hr-HR" sz="2400" dirty="0" err="1">
                <a:solidFill>
                  <a:schemeClr val="tx1"/>
                </a:solidFill>
              </a:rPr>
              <a:t>Ur</a:t>
            </a:r>
            <a:r>
              <a:rPr lang="hr-HR" sz="2400" dirty="0">
                <a:solidFill>
                  <a:schemeClr val="tx1"/>
                </a:solidFill>
              </a:rPr>
              <a:t>. Jakša Opačić, Vid. Mozaik knjiga. Zagreb.</a:t>
            </a:r>
          </a:p>
          <a:p>
            <a:endParaRPr lang="hr-HR" dirty="0">
              <a:solidFill>
                <a:schemeClr val="tx1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39238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D169A6D-5DDC-4CC9-8555-A54A5666C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434320" cy="1450757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1. PRAVILA ZA NAVOĐENJE </a:t>
            </a:r>
            <a:r>
              <a:rPr lang="hr-HR" b="1" dirty="0">
                <a:solidFill>
                  <a:srgbClr val="7030A0"/>
                </a:solidFill>
              </a:rPr>
              <a:t>TISKANIH IZVORA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CDD5666-F3E3-4296-B064-C5DA534DF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400" b="1" dirty="0">
                <a:solidFill>
                  <a:srgbClr val="7030A0"/>
                </a:solidFill>
              </a:rPr>
              <a:t>TISKANI ČASOPIS </a:t>
            </a:r>
          </a:p>
          <a:p>
            <a:endParaRPr lang="hr-HR" sz="2400" dirty="0">
              <a:solidFill>
                <a:srgbClr val="7030A0"/>
              </a:solidFill>
            </a:endParaRPr>
          </a:p>
          <a:p>
            <a:r>
              <a:rPr lang="hr-HR" sz="2400" b="1" dirty="0">
                <a:solidFill>
                  <a:schemeClr val="tx1"/>
                </a:solidFill>
              </a:rPr>
              <a:t>Prezime, ime. Godina. Naslov članka. </a:t>
            </a:r>
            <a:r>
              <a:rPr lang="hr-HR" sz="2400" b="1" i="1" dirty="0">
                <a:solidFill>
                  <a:schemeClr val="tx1"/>
                </a:solidFill>
              </a:rPr>
              <a:t>Naslov časopisa broj časopisa. </a:t>
            </a:r>
            <a:r>
              <a:rPr lang="hr-HR" sz="2400" b="1" dirty="0">
                <a:solidFill>
                  <a:schemeClr val="tx1"/>
                </a:solidFill>
              </a:rPr>
              <a:t>Broj stranice.</a:t>
            </a:r>
          </a:p>
          <a:p>
            <a:endParaRPr lang="hr-HR" sz="2400" dirty="0">
              <a:solidFill>
                <a:schemeClr val="tx1"/>
              </a:solidFill>
            </a:endParaRPr>
          </a:p>
          <a:p>
            <a:r>
              <a:rPr lang="hr-HR" sz="2400" dirty="0" err="1">
                <a:solidFill>
                  <a:schemeClr val="tx1"/>
                </a:solidFill>
              </a:rPr>
              <a:t>Islamović</a:t>
            </a:r>
            <a:r>
              <a:rPr lang="hr-HR" sz="2400" dirty="0">
                <a:solidFill>
                  <a:schemeClr val="tx1"/>
                </a:solidFill>
              </a:rPr>
              <a:t>, Faruk. 2019. Slabo poznata hrvatska rijeka – lička ljepotica </a:t>
            </a:r>
            <a:r>
              <a:rPr lang="hr-HR" sz="2400" dirty="0" err="1">
                <a:solidFill>
                  <a:schemeClr val="tx1"/>
                </a:solidFill>
              </a:rPr>
              <a:t>Jadova</a:t>
            </a:r>
            <a:r>
              <a:rPr lang="hr-HR" sz="2400" dirty="0">
                <a:solidFill>
                  <a:schemeClr val="tx1"/>
                </a:solidFill>
              </a:rPr>
              <a:t>. </a:t>
            </a:r>
            <a:r>
              <a:rPr lang="hr-HR" sz="2400" i="1" dirty="0">
                <a:solidFill>
                  <a:schemeClr val="tx1"/>
                </a:solidFill>
              </a:rPr>
              <a:t>Meridijani </a:t>
            </a:r>
            <a:r>
              <a:rPr lang="hr-HR" sz="2400" dirty="0">
                <a:solidFill>
                  <a:schemeClr val="tx1"/>
                </a:solidFill>
              </a:rPr>
              <a:t>208</a:t>
            </a:r>
            <a:r>
              <a:rPr lang="hr-HR" sz="2400" i="1" dirty="0">
                <a:solidFill>
                  <a:schemeClr val="tx1"/>
                </a:solidFill>
              </a:rPr>
              <a:t>. </a:t>
            </a:r>
            <a:r>
              <a:rPr lang="hr-HR" sz="2400" dirty="0">
                <a:solidFill>
                  <a:schemeClr val="tx1"/>
                </a:solidFill>
              </a:rPr>
              <a:t>32 – 38.</a:t>
            </a:r>
          </a:p>
          <a:p>
            <a:endParaRPr lang="hr-HR" dirty="0">
              <a:solidFill>
                <a:schemeClr val="tx1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70034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D169A6D-5DDC-4CC9-8555-A54A5666C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434320" cy="1450757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1. PRAVILA ZA NAVOĐENJE </a:t>
            </a:r>
            <a:r>
              <a:rPr lang="hr-HR" b="1" dirty="0">
                <a:solidFill>
                  <a:srgbClr val="7030A0"/>
                </a:solidFill>
              </a:rPr>
              <a:t>TISKANIH IZVORA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CDD5666-F3E3-4296-B064-C5DA534DF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b="1" dirty="0">
                <a:solidFill>
                  <a:srgbClr val="7030A0"/>
                </a:solidFill>
              </a:rPr>
              <a:t>ENCIKLOPEDIJSKA NATUKNICA:</a:t>
            </a:r>
          </a:p>
          <a:p>
            <a:endParaRPr lang="hr-HR" sz="2400" dirty="0">
              <a:solidFill>
                <a:srgbClr val="7030A0"/>
              </a:solidFill>
            </a:endParaRPr>
          </a:p>
          <a:p>
            <a:r>
              <a:rPr lang="hr-HR" sz="2400" b="1" dirty="0">
                <a:solidFill>
                  <a:schemeClr val="tx1"/>
                </a:solidFill>
              </a:rPr>
              <a:t>Natuknica. Godina. Naslov enciklopedije. Nakladnik. Mjesto.</a:t>
            </a:r>
          </a:p>
          <a:p>
            <a:endParaRPr lang="hr-HR" sz="2400" dirty="0">
              <a:solidFill>
                <a:schemeClr val="tx1"/>
              </a:solidFill>
            </a:endParaRPr>
          </a:p>
          <a:p>
            <a:r>
              <a:rPr lang="hr-HR" sz="2400" dirty="0">
                <a:solidFill>
                  <a:schemeClr val="tx1"/>
                </a:solidFill>
              </a:rPr>
              <a:t>Voda. 2001. Sve oko nas. </a:t>
            </a:r>
            <a:r>
              <a:rPr lang="hr-HR" sz="2400" dirty="0" err="1">
                <a:solidFill>
                  <a:schemeClr val="tx1"/>
                </a:solidFill>
              </a:rPr>
              <a:t>Extrade</a:t>
            </a:r>
            <a:r>
              <a:rPr lang="hr-HR" sz="2400" dirty="0">
                <a:solidFill>
                  <a:schemeClr val="tx1"/>
                </a:solidFill>
              </a:rPr>
              <a:t>. Rijeka.</a:t>
            </a:r>
          </a:p>
          <a:p>
            <a:endParaRPr lang="hr-HR" dirty="0">
              <a:solidFill>
                <a:schemeClr val="tx1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12199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D169A6D-5DDC-4CC9-8555-A54A5666C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637520" cy="1450757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1"/>
                </a:solidFill>
              </a:rPr>
              <a:t>2. PRAVILA ZA NAVOĐENJE </a:t>
            </a:r>
            <a:r>
              <a:rPr lang="hr-HR" i="1" dirty="0">
                <a:solidFill>
                  <a:srgbClr val="0070C0"/>
                </a:solidFill>
              </a:rPr>
              <a:t>ONLINE IZVORA</a:t>
            </a:r>
            <a:r>
              <a:rPr lang="hr-HR" dirty="0">
                <a:solidFill>
                  <a:srgbClr val="0070C0"/>
                </a:solidFill>
              </a:rPr>
              <a:t> 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CDD5666-F3E3-4296-B064-C5DA534DF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600" y="1981201"/>
            <a:ext cx="10414000" cy="3887892"/>
          </a:xfrm>
        </p:spPr>
        <p:txBody>
          <a:bodyPr>
            <a:normAutofit fontScale="77500" lnSpcReduction="20000"/>
          </a:bodyPr>
          <a:lstStyle/>
          <a:p>
            <a:r>
              <a:rPr lang="hr-HR" sz="2800" b="1" dirty="0">
                <a:solidFill>
                  <a:srgbClr val="0070C0"/>
                </a:solidFill>
              </a:rPr>
              <a:t>E-ENCIKLOPEDIJA</a:t>
            </a:r>
            <a:r>
              <a:rPr lang="hr-HR" sz="2800" dirty="0">
                <a:solidFill>
                  <a:schemeClr val="tx1"/>
                </a:solidFill>
              </a:rPr>
              <a:t> </a:t>
            </a:r>
            <a:r>
              <a:rPr lang="hr-HR" sz="2400" dirty="0">
                <a:solidFill>
                  <a:schemeClr val="tx1"/>
                </a:solidFill>
              </a:rPr>
              <a:t>(npr. Wikipedija, Hrvatska enciklopedija, </a:t>
            </a:r>
            <a:r>
              <a:rPr lang="hr-HR" sz="2400" dirty="0" err="1">
                <a:solidFill>
                  <a:schemeClr val="tx1"/>
                </a:solidFill>
              </a:rPr>
              <a:t>Proleksis</a:t>
            </a:r>
            <a:r>
              <a:rPr lang="hr-HR" sz="2400" dirty="0">
                <a:solidFill>
                  <a:schemeClr val="tx1"/>
                </a:solidFill>
              </a:rPr>
              <a:t> enciklopedija)</a:t>
            </a:r>
          </a:p>
          <a:p>
            <a:endParaRPr lang="hr-HR" sz="1500" dirty="0">
              <a:solidFill>
                <a:schemeClr val="tx1"/>
              </a:solidFill>
            </a:endParaRPr>
          </a:p>
          <a:p>
            <a:r>
              <a:rPr lang="hr-HR" sz="2400" b="1" dirty="0">
                <a:solidFill>
                  <a:schemeClr val="tx1"/>
                </a:solidFill>
              </a:rPr>
              <a:t>Natuknica. Naslove enciklopedije. Nakladnik. Web adresa (</a:t>
            </a:r>
            <a:r>
              <a:rPr lang="hr-HR" sz="2400" b="1" dirty="0" err="1">
                <a:solidFill>
                  <a:schemeClr val="tx1"/>
                </a:solidFill>
              </a:rPr>
              <a:t>pristupljeno</a:t>
            </a:r>
            <a:r>
              <a:rPr lang="hr-HR" sz="2400" b="1" dirty="0">
                <a:solidFill>
                  <a:schemeClr val="tx1"/>
                </a:solidFill>
              </a:rPr>
              <a:t> datum)</a:t>
            </a:r>
          </a:p>
          <a:p>
            <a:endParaRPr lang="hr-HR" sz="1600" dirty="0">
              <a:solidFill>
                <a:schemeClr val="tx1"/>
              </a:solidFill>
            </a:endParaRPr>
          </a:p>
          <a:p>
            <a:r>
              <a:rPr lang="hr-HR" sz="2400" dirty="0">
                <a:solidFill>
                  <a:schemeClr val="tx1"/>
                </a:solidFill>
              </a:rPr>
              <a:t>Voda. Wikipedija: Slobodna enciklopedija. </a:t>
            </a:r>
            <a:r>
              <a:rPr lang="hr-HR" sz="2400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https://hr.wikipedia.org/wiki/Voda</a:t>
            </a:r>
            <a:r>
              <a:rPr lang="hr-HR" sz="2400" dirty="0">
                <a:solidFill>
                  <a:srgbClr val="0070C0"/>
                </a:solidFill>
              </a:rPr>
              <a:t> </a:t>
            </a:r>
            <a:r>
              <a:rPr lang="hr-HR" sz="2400" dirty="0">
                <a:solidFill>
                  <a:schemeClr val="tx1"/>
                </a:solidFill>
              </a:rPr>
              <a:t>(</a:t>
            </a:r>
            <a:r>
              <a:rPr lang="hr-HR" sz="2400" dirty="0" err="1">
                <a:solidFill>
                  <a:schemeClr val="tx1"/>
                </a:solidFill>
              </a:rPr>
              <a:t>pristupljeno</a:t>
            </a:r>
            <a:r>
              <a:rPr lang="hr-HR" sz="2400" dirty="0">
                <a:solidFill>
                  <a:schemeClr val="tx1"/>
                </a:solidFill>
              </a:rPr>
              <a:t> 6. prosinca 2019.)</a:t>
            </a:r>
          </a:p>
          <a:p>
            <a:r>
              <a:rPr lang="hr-HR" sz="2400" dirty="0">
                <a:solidFill>
                  <a:schemeClr val="tx1"/>
                </a:solidFill>
              </a:rPr>
              <a:t>Voda. Hrvatska enciklopedija. Leksikografski zavod Miroslav Krleža. </a:t>
            </a:r>
            <a:r>
              <a:rPr lang="hr-HR" sz="2400" u="sng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http://www.enciklopedija.hr/Natuknica.aspx?ID=65109</a:t>
            </a:r>
            <a:r>
              <a:rPr lang="hr-HR" sz="2400" dirty="0">
                <a:solidFill>
                  <a:srgbClr val="0070C0"/>
                </a:solidFill>
              </a:rPr>
              <a:t> </a:t>
            </a:r>
            <a:r>
              <a:rPr lang="hr-HR" sz="2400" dirty="0">
                <a:solidFill>
                  <a:schemeClr val="tx1"/>
                </a:solidFill>
              </a:rPr>
              <a:t>(</a:t>
            </a:r>
            <a:r>
              <a:rPr lang="hr-HR" sz="2400" dirty="0" err="1">
                <a:solidFill>
                  <a:schemeClr val="tx1"/>
                </a:solidFill>
              </a:rPr>
              <a:t>pristupljeno</a:t>
            </a:r>
            <a:r>
              <a:rPr lang="hr-HR" sz="2400" dirty="0">
                <a:solidFill>
                  <a:schemeClr val="tx1"/>
                </a:solidFill>
              </a:rPr>
              <a:t> 6. prosinca 2019.)</a:t>
            </a:r>
          </a:p>
          <a:p>
            <a:endParaRPr lang="hr-HR" dirty="0">
              <a:solidFill>
                <a:schemeClr val="tx1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5876323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LightSeedLeftStep">
      <a:dk1>
        <a:srgbClr val="000000"/>
      </a:dk1>
      <a:lt1>
        <a:srgbClr val="FFFFFF"/>
      </a:lt1>
      <a:dk2>
        <a:srgbClr val="223A3C"/>
      </a:dk2>
      <a:lt2>
        <a:srgbClr val="E8E4E2"/>
      </a:lt2>
      <a:accent1>
        <a:srgbClr val="7CA8BC"/>
      </a:accent1>
      <a:accent2>
        <a:srgbClr val="72ADA7"/>
      </a:accent2>
      <a:accent3>
        <a:srgbClr val="7FAB94"/>
      </a:accent3>
      <a:accent4>
        <a:srgbClr val="73AE77"/>
      </a:accent4>
      <a:accent5>
        <a:srgbClr val="8DA97D"/>
      </a:accent5>
      <a:accent6>
        <a:srgbClr val="9AA76E"/>
      </a:accent6>
      <a:hlink>
        <a:srgbClr val="A8765E"/>
      </a:hlink>
      <a:folHlink>
        <a:srgbClr val="7F7F7F"/>
      </a:folHlink>
    </a:clrScheme>
    <a:fontScheme name="Retrospect">
      <a:majorFont>
        <a:latin typeface="Bahnschrif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News Gothic MT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746</Words>
  <Application>Microsoft Office PowerPoint</Application>
  <PresentationFormat>Široki zaslon</PresentationFormat>
  <Paragraphs>88</Paragraphs>
  <Slides>14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8" baseType="lpstr">
      <vt:lpstr>Bahnschrift</vt:lpstr>
      <vt:lpstr>Calibri</vt:lpstr>
      <vt:lpstr>News Gothic MT</vt:lpstr>
      <vt:lpstr>RetrospectVTI</vt:lpstr>
      <vt:lpstr>NAVOĐENJE  IZVORA (CITIRANJE  LITERATURE)</vt:lpstr>
      <vt:lpstr>Glavni podaci o djelu:</vt:lpstr>
      <vt:lpstr>1. PRAVILA ZA NAVOĐENJE TISKANIH IZVORA </vt:lpstr>
      <vt:lpstr>1. PRAVILA ZA NAVOĐENJE TISKANIH IZVORA </vt:lpstr>
      <vt:lpstr>1. PRAVILA ZA NAVOĐENJE TISKANIH IZVORA </vt:lpstr>
      <vt:lpstr>1. PRAVILA ZA NAVOĐENJE TISKANIH IZVORA </vt:lpstr>
      <vt:lpstr>1. PRAVILA ZA NAVOĐENJE TISKANIH IZVORA </vt:lpstr>
      <vt:lpstr>1. PRAVILA ZA NAVOĐENJE TISKANIH IZVORA </vt:lpstr>
      <vt:lpstr>2. PRAVILA ZA NAVOĐENJE ONLINE IZVORA  </vt:lpstr>
      <vt:lpstr>2. PRAVILA ZA NAVOĐENJE ONLINE IZVORA  </vt:lpstr>
      <vt:lpstr> </vt:lpstr>
      <vt:lpstr>3. PRAVILO ZA NAVOĐENJE IZVORA FOTOGRAFIJA </vt:lpstr>
      <vt:lpstr>Pravila navođenja izvora</vt:lpstr>
      <vt:lpstr>Izvori: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NAVOĐENJE  IZVORA (CITIRANJE  LITERATURE)</dc:title>
  <dc:creator>NIKOLINA SABOLIĆ</dc:creator>
  <cp:lastModifiedBy>NIKOLINA SABOLIĆ</cp:lastModifiedBy>
  <cp:revision>10</cp:revision>
  <dcterms:created xsi:type="dcterms:W3CDTF">2019-12-10T10:12:03Z</dcterms:created>
  <dcterms:modified xsi:type="dcterms:W3CDTF">2022-06-29T13:39:57Z</dcterms:modified>
</cp:coreProperties>
</file>