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979246-CD03-4D87-A357-F0B586931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283267D-266D-41EA-822B-494DBD018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61C30F2-4A50-4BDC-A1ED-11755125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F743-66E9-435A-8B54-382A9019764C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644E10E-55E6-4C31-9393-A260DE93B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E8CD7-B123-4540-BA54-A93519AD1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A47C-68EA-4A7B-93F8-86100642A8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636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193810-9841-40B2-B27B-58F19399E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65FC786-73DE-4E10-928B-4F5B05642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5530E50-2ACE-4F8B-A1D2-73E839C40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F743-66E9-435A-8B54-382A9019764C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CD4C5FD-B815-4D37-8D4B-84836D2B4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0926452-5816-4A34-A924-B5E2DB9EC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A47C-68EA-4A7B-93F8-86100642A8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500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4EEC01B-C3D5-4D63-A86B-B6ED5C0480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797DB4D-C6AA-4E26-B344-9DE503532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5F7CC4B-9EE8-49E3-8315-3053C3768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F743-66E9-435A-8B54-382A9019764C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CAE6ADA-AFBD-4F85-8B29-192F4EAAE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DFFAC63-F751-44D2-9AC9-1CF84E86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A47C-68EA-4A7B-93F8-86100642A8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682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ACE8E6-051B-4A54-8FFF-0A02E1F12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4B7CF2A-C9CC-4E34-99DA-DDC887B14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0890983-05D5-4D16-BD81-9D87E7980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F743-66E9-435A-8B54-382A9019764C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C2C9364-5348-4E02-89BC-8A1054FA4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FBFF8BC-791E-429D-8F45-897429F0B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A47C-68EA-4A7B-93F8-86100642A8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433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D5B73E-D8DD-4A18-AFDF-1AB77428A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DFC4E28-FC81-41B6-B980-BF6BE008F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7E46F7-E8DD-4A71-A584-ECE5156E1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F743-66E9-435A-8B54-382A9019764C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A68BE88-99EC-42BC-82DB-4F116849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A4C00E3-27E9-47CA-9C9D-F900ADD5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A47C-68EA-4A7B-93F8-86100642A8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682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3AD914-5EF3-45E5-B531-0AA164B98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33B929A-274D-4ABB-A44B-041035CB0F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8A275E9-551E-4653-B372-05BD3E56D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37B4126-5258-43AA-9C1C-C673A20A0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F743-66E9-435A-8B54-382A9019764C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D9BA2E8-1982-49EF-995F-77053BE3F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8A7DBD9-45F2-43CF-AAB2-2E207C2E5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A47C-68EA-4A7B-93F8-86100642A8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890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E0FB0C-1581-43B0-B922-91880489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73C5295-73D8-4004-A92D-2A5F2DB46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EC822E3-5295-422C-97FB-DE9DF3FAC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0BC509D-7815-47F2-ACB5-E1862760B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21C969A-5E2B-4107-B769-4146B88F47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6C621BD-14C9-4570-AC54-839399389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F743-66E9-435A-8B54-382A9019764C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A1A990D7-0C03-417F-81ED-EFA30739F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CF14DB3-78A7-44E2-A6BC-8C6DE1AA1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A47C-68EA-4A7B-93F8-86100642A8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026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9073F6-FD81-4BB3-BAF4-81D3385A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CB55792E-5AE2-4240-A2D2-2459BB9EC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F743-66E9-435A-8B54-382A9019764C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08E3186-F9C6-461D-9A07-973FCC80B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90D9BEC-DFED-4FAD-914A-C0B92B9E0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A47C-68EA-4A7B-93F8-86100642A8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809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C5809ADB-D41A-4575-841C-D4782626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F743-66E9-435A-8B54-382A9019764C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B000ADB3-4F63-4567-B900-D909EEDD8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8D2436A-37D2-4597-BCF1-A0583ECFC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A47C-68EA-4A7B-93F8-86100642A8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155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862812-ED11-4CBC-BC8D-F58BF1C5A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540D48-E447-401B-93EE-7840EC166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FCD8C31-B62E-4BB4-93F4-1D7273267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14362DC-333E-498B-94F8-360FA0F9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F743-66E9-435A-8B54-382A9019764C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099CB7E-9320-45CB-AB2C-A20278C14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607B289-F169-4017-965C-80993E0AD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A47C-68EA-4A7B-93F8-86100642A8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7368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3897C1-1436-4A76-99E6-E6A6760CC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7FA5217E-AD97-4E9B-B7E6-95D8350E8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4F799D0-56D3-45FC-A9DE-B3E4B0E90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BBEB370-6E1E-4561-B471-80A99305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F743-66E9-435A-8B54-382A9019764C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EA531AE-01D7-4E18-8EB8-C4A9792E8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8B52AC7-05F5-4526-9E1F-CD49E8FA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A47C-68EA-4A7B-93F8-86100642A8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674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F2C6D69-890D-4EE8-A170-584D6B75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81A1795-1896-4F3F-A9C6-E36C2D0B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FC426A-B1FA-4A8B-80BD-F73A8F049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DF743-66E9-435A-8B54-382A9019764C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5ABF2B8-5F42-4674-A525-68D91EAEC7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61EB872-CDE4-4248-9A44-903E8F67E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EA47C-68EA-4A7B-93F8-86100642A8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59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hjp.znanje.hr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ravopis.hr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avopis.hr/" TargetMode="External"/><Relationship Id="rId2" Type="http://schemas.openxmlformats.org/officeDocument/2006/relationships/hyperlink" Target="http://hjp.znanje.h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19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A. Bagdasarov, M. Nosić: Normativni status sovjetizama kolhoz i sovhoz u  hrvatskim rječnicima - Portal Hrvatskoga kulturnog vijeća">
            <a:extLst>
              <a:ext uri="{FF2B5EF4-FFF2-40B4-BE49-F238E27FC236}">
                <a16:creationId xmlns:a16="http://schemas.microsoft.com/office/drawing/2014/main" id="{D709AD01-AB66-4EA8-A059-8AA5FE781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r="16301" b="-1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9" name="Freeform: Shape 21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0" name="Freeform: Shape 23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AB3339A-50B9-4B29-9CEC-6F892CBC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 err="1"/>
              <a:t>Služenje</a:t>
            </a:r>
            <a:r>
              <a:rPr lang="en-US" sz="4800" b="1" dirty="0"/>
              <a:t> </a:t>
            </a:r>
            <a:r>
              <a:rPr lang="en-US" sz="4800" b="1" dirty="0" err="1"/>
              <a:t>rječnikom</a:t>
            </a:r>
            <a:r>
              <a:rPr lang="en-US" sz="4800" b="1" dirty="0"/>
              <a:t> </a:t>
            </a:r>
            <a:r>
              <a:rPr lang="en-US" sz="4800" b="1" dirty="0" err="1"/>
              <a:t>i</a:t>
            </a:r>
            <a:r>
              <a:rPr lang="en-US" sz="4800" b="1" dirty="0"/>
              <a:t> </a:t>
            </a:r>
            <a:r>
              <a:rPr lang="en-US" sz="4800" b="1" dirty="0" err="1"/>
              <a:t>pravopisom</a:t>
            </a:r>
            <a:endParaRPr lang="en-US" sz="4800" b="1" dirty="0"/>
          </a:p>
        </p:txBody>
      </p:sp>
      <p:sp>
        <p:nvSpPr>
          <p:cNvPr id="51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5767A386-9B8F-8AC6-CBEC-410957525EF2}"/>
              </a:ext>
            </a:extLst>
          </p:cNvPr>
          <p:cNvSpPr txBox="1"/>
          <p:nvPr/>
        </p:nvSpPr>
        <p:spPr>
          <a:xfrm>
            <a:off x="571500" y="4978400"/>
            <a:ext cx="35284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Nikolina Sabolić, prof., dipl. bibl.</a:t>
            </a:r>
          </a:p>
          <a:p>
            <a:endParaRPr lang="hr-HR" dirty="0"/>
          </a:p>
          <a:p>
            <a:r>
              <a:rPr lang="hr-HR" dirty="0"/>
              <a:t>OŠ HJ A.4.6, B.4.3, C.4.1</a:t>
            </a:r>
          </a:p>
          <a:p>
            <a:r>
              <a:rPr lang="hr-HR" dirty="0"/>
              <a:t>IKT C.2.2.</a:t>
            </a:r>
          </a:p>
          <a:p>
            <a:r>
              <a:rPr lang="hr-HR" dirty="0"/>
              <a:t>UKU A.2.1.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054DBBE6-B3EA-9A58-D4AC-9FA04140B16F}"/>
              </a:ext>
            </a:extLst>
          </p:cNvPr>
          <p:cNvSpPr txBox="1"/>
          <p:nvPr/>
        </p:nvSpPr>
        <p:spPr>
          <a:xfrm>
            <a:off x="5502123" y="6488658"/>
            <a:ext cx="6146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dirty="0"/>
              <a:t>https://silviacuric.wixsite.com/website/referentna-zbirka</a:t>
            </a:r>
          </a:p>
        </p:txBody>
      </p:sp>
    </p:spTree>
    <p:extLst>
      <p:ext uri="{BB962C8B-B14F-4D97-AF65-F5344CB8AC3E}">
        <p14:creationId xmlns:p14="http://schemas.microsoft.com/office/powerpoint/2010/main" val="214766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8E810C-09CB-4E2C-98B5-6944AF309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3275"/>
          </a:xfrm>
        </p:spPr>
        <p:txBody>
          <a:bodyPr>
            <a:normAutofit/>
          </a:bodyPr>
          <a:lstStyle/>
          <a:p>
            <a:r>
              <a:rPr lang="hr-HR" b="1" dirty="0"/>
              <a:t>RJEČNIK</a:t>
            </a:r>
            <a:r>
              <a:rPr lang="hr-HR" dirty="0"/>
              <a:t> je priručnik koji sadrži popis riječi i objašnjenje značenja ili prijevod riječi na drugi jezik.</a:t>
            </a:r>
            <a:br>
              <a:rPr lang="hr-HR" dirty="0"/>
            </a:br>
            <a:br>
              <a:rPr lang="hr-HR" dirty="0"/>
            </a:br>
            <a:r>
              <a:rPr lang="hr-HR" dirty="0"/>
              <a:t>Vrste rječnika: </a:t>
            </a:r>
            <a:br>
              <a:rPr lang="hr-HR" dirty="0"/>
            </a:br>
            <a:r>
              <a:rPr lang="hr-HR" dirty="0"/>
              <a:t>- jednojezični</a:t>
            </a:r>
            <a:br>
              <a:rPr lang="hr-HR" dirty="0"/>
            </a:br>
            <a:r>
              <a:rPr lang="hr-HR" dirty="0"/>
              <a:t>- višejezični.</a:t>
            </a:r>
            <a:br>
              <a:rPr lang="hr-HR" dirty="0"/>
            </a:br>
            <a:endParaRPr lang="hr-HR" dirty="0"/>
          </a:p>
        </p:txBody>
      </p:sp>
      <p:sp>
        <p:nvSpPr>
          <p:cNvPr id="3" name="AutoShape 2" descr="Rječnik hrvatskog jezika + CD - Vladimir Anić">
            <a:extLst>
              <a:ext uri="{FF2B5EF4-FFF2-40B4-BE49-F238E27FC236}">
                <a16:creationId xmlns:a16="http://schemas.microsoft.com/office/drawing/2014/main" id="{7A06E465-113F-4354-9DDD-8D5C4C55E5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8" name="Picture 4" descr="Rječnik hrvatskog jezika + CD - Vladimir Anić">
            <a:extLst>
              <a:ext uri="{FF2B5EF4-FFF2-40B4-BE49-F238E27FC236}">
                <a16:creationId xmlns:a16="http://schemas.microsoft.com/office/drawing/2014/main" id="{D47AF09D-122C-4CE8-93F3-7155EB6FE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741" y="2563517"/>
            <a:ext cx="2432023" cy="368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19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40AFE7-C097-480B-A819-8B4E84A75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61" y="365125"/>
            <a:ext cx="11448661" cy="5373202"/>
          </a:xfrm>
        </p:spPr>
        <p:txBody>
          <a:bodyPr>
            <a:normAutofit/>
          </a:bodyPr>
          <a:lstStyle/>
          <a:p>
            <a:r>
              <a:rPr lang="hr-HR" dirty="0"/>
              <a:t>Hrvatski jezični portal je </a:t>
            </a:r>
            <a:r>
              <a:rPr lang="hr-HR" i="1" dirty="0"/>
              <a:t>online</a:t>
            </a:r>
            <a:r>
              <a:rPr lang="hr-HR" dirty="0"/>
              <a:t> rječnik.</a:t>
            </a:r>
            <a:br>
              <a:rPr lang="hr-HR" dirty="0"/>
            </a:br>
            <a:r>
              <a:rPr lang="hr-HR" dirty="0"/>
              <a:t> </a:t>
            </a:r>
            <a:br>
              <a:rPr lang="hr-HR" dirty="0"/>
            </a:br>
            <a:r>
              <a:rPr lang="hr-HR" dirty="0">
                <a:hlinkClick r:id="rId2"/>
              </a:rPr>
              <a:t>http://hjp.znanje.hr/</a:t>
            </a:r>
            <a:br>
              <a:rPr lang="hr-HR" dirty="0"/>
            </a:b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2370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4CC86D-3B0D-44BC-8A24-8EF75F00C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7" y="0"/>
            <a:ext cx="10823713" cy="2835965"/>
          </a:xfrm>
        </p:spPr>
        <p:txBody>
          <a:bodyPr/>
          <a:lstStyle/>
          <a:p>
            <a:r>
              <a:rPr lang="hr-HR" b="1"/>
              <a:t>PRAVOPIS </a:t>
            </a:r>
            <a:r>
              <a:rPr lang="hr-HR"/>
              <a:t>je priručnik koji sadrži pravila </a:t>
            </a:r>
            <a:br>
              <a:rPr lang="hr-HR"/>
            </a:br>
            <a:r>
              <a:rPr lang="hr-HR"/>
              <a:t>pisanja književnim (standardnim) jezikom.</a:t>
            </a:r>
            <a:endParaRPr lang="hr-HR" dirty="0"/>
          </a:p>
        </p:txBody>
      </p:sp>
      <p:pic>
        <p:nvPicPr>
          <p:cNvPr id="2050" name="Picture 2" descr="Hrvatski pravopis">
            <a:extLst>
              <a:ext uri="{FF2B5EF4-FFF2-40B4-BE49-F238E27FC236}">
                <a16:creationId xmlns:a16="http://schemas.microsoft.com/office/drawing/2014/main" id="{9ED4714F-B1FC-4821-BC61-DE0302AD9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820" y="2503972"/>
            <a:ext cx="3003980" cy="387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992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40AFE7-C097-480B-A819-8B4E84A75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61" y="365125"/>
            <a:ext cx="11448661" cy="5373202"/>
          </a:xfrm>
        </p:spPr>
        <p:txBody>
          <a:bodyPr>
            <a:normAutofit/>
          </a:bodyPr>
          <a:lstStyle/>
          <a:p>
            <a:br>
              <a:rPr lang="hr-HR" dirty="0"/>
            </a:br>
            <a:r>
              <a:rPr lang="hr-HR" dirty="0"/>
              <a:t>Hrvatski pravopis je dostupan putem interneta.</a:t>
            </a:r>
            <a:br>
              <a:rPr lang="hr-HR" i="1" dirty="0"/>
            </a:br>
            <a:br>
              <a:rPr lang="hr-HR" i="1" dirty="0"/>
            </a:br>
            <a:r>
              <a:rPr lang="hr-HR" dirty="0">
                <a:hlinkClick r:id="rId2"/>
              </a:rPr>
              <a:t>https://pravopis.hr/</a:t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04339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0B57FEE-B995-423C-B453-1F3507E46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Domaća zadaća – napisati u bilježnicu</a:t>
            </a: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D341D64-487A-4A92-A321-E99BFB9D3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200" dirty="0"/>
              <a:t>1. Na </a:t>
            </a:r>
            <a:r>
              <a:rPr lang="hr-HR" sz="2200" i="1" dirty="0"/>
              <a:t>Hrvatskom jezičnom portalu  </a:t>
            </a:r>
            <a:r>
              <a:rPr lang="hr-HR" sz="2200" dirty="0"/>
              <a:t>(</a:t>
            </a:r>
            <a:r>
              <a:rPr lang="hr-HR" sz="2200" dirty="0">
                <a:hlinkClick r:id="rId2"/>
              </a:rPr>
              <a:t>http://hjp.znanje.hr/</a:t>
            </a:r>
            <a:r>
              <a:rPr lang="hr-HR" sz="2200" dirty="0"/>
              <a:t>)</a:t>
            </a:r>
          </a:p>
          <a:p>
            <a:pPr marL="0" indent="0">
              <a:buNone/>
            </a:pPr>
            <a:r>
              <a:rPr lang="hr-HR" sz="2200" dirty="0"/>
              <a:t>pronaći i prepisati značenje riječi </a:t>
            </a:r>
            <a:r>
              <a:rPr lang="hr-HR" sz="2200" b="1" dirty="0"/>
              <a:t>dubrava, izba, parožak.</a:t>
            </a:r>
          </a:p>
          <a:p>
            <a:pPr marL="0" indent="0">
              <a:buNone/>
            </a:pPr>
            <a:r>
              <a:rPr lang="hr-HR" sz="2200" dirty="0"/>
              <a:t>(Ako je navedeno više značenja, odabrati i prepisati jedno značenje.)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hr-HR" sz="2200" dirty="0"/>
              <a:t>2. U </a:t>
            </a:r>
            <a:r>
              <a:rPr lang="hr-HR" sz="2200" i="1" dirty="0"/>
              <a:t>Hrvatskom pravopisu </a:t>
            </a:r>
            <a:r>
              <a:rPr lang="hr-HR" sz="2200" dirty="0"/>
              <a:t>(</a:t>
            </a:r>
            <a:r>
              <a:rPr lang="hr-HR" sz="2200" dirty="0">
                <a:hlinkClick r:id="rId3"/>
              </a:rPr>
              <a:t>https://pravopis.hr/</a:t>
            </a:r>
            <a:r>
              <a:rPr lang="hr-HR" sz="2200" dirty="0"/>
              <a:t>) pronaći i prepisati pravilo kako se pišu:</a:t>
            </a:r>
          </a:p>
          <a:p>
            <a:pPr marL="0" indent="0">
              <a:buNone/>
            </a:pPr>
            <a:r>
              <a:rPr lang="hr-HR" sz="2200" dirty="0"/>
              <a:t>- </a:t>
            </a:r>
            <a:r>
              <a:rPr lang="hr-HR" sz="2200" b="1" dirty="0"/>
              <a:t>posvojni pridjevi izvedeni od imena </a:t>
            </a:r>
            <a:r>
              <a:rPr lang="hr-HR" sz="2200" dirty="0"/>
              <a:t>(i navesti 3 pridjeva na -ov/-</a:t>
            </a:r>
            <a:r>
              <a:rPr lang="hr-HR" sz="2200" dirty="0" err="1"/>
              <a:t>ev</a:t>
            </a:r>
            <a:r>
              <a:rPr lang="hr-HR" sz="2200" dirty="0"/>
              <a:t>/-</a:t>
            </a:r>
            <a:r>
              <a:rPr lang="hr-HR" sz="2200" dirty="0" err="1"/>
              <a:t>in</a:t>
            </a:r>
            <a:r>
              <a:rPr lang="hr-HR" sz="2200" dirty="0"/>
              <a:t>)</a:t>
            </a:r>
          </a:p>
          <a:p>
            <a:pPr>
              <a:buFontTx/>
              <a:buChar char="-"/>
            </a:pPr>
            <a:r>
              <a:rPr lang="hr-HR" sz="2200" b="1" dirty="0"/>
              <a:t>pokrate</a:t>
            </a:r>
            <a:r>
              <a:rPr lang="hr-HR" sz="2200" dirty="0"/>
              <a:t> (i navesti 3 primjera pokrata).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hr-HR" sz="2200" b="1" dirty="0">
                <a:solidFill>
                  <a:srgbClr val="FF6600"/>
                </a:solidFill>
              </a:rPr>
              <a:t>NA SLJEDEĆIM SLAJDOVIMA POGLEDAJ KAKO SE SLUŽITI </a:t>
            </a:r>
            <a:r>
              <a:rPr lang="hr-HR" sz="2200" b="1" i="1" dirty="0">
                <a:solidFill>
                  <a:srgbClr val="FF6600"/>
                </a:solidFill>
              </a:rPr>
              <a:t>ONLINE</a:t>
            </a:r>
            <a:r>
              <a:rPr lang="hr-HR" sz="2200" b="1" dirty="0">
                <a:solidFill>
                  <a:srgbClr val="FF6600"/>
                </a:solidFill>
              </a:rPr>
              <a:t> HRVATSKIM PRAVOPISOM.</a:t>
            </a:r>
          </a:p>
        </p:txBody>
      </p:sp>
    </p:spTree>
    <p:extLst>
      <p:ext uri="{BB962C8B-B14F-4D97-AF65-F5344CB8AC3E}">
        <p14:creationId xmlns:p14="http://schemas.microsoft.com/office/powerpoint/2010/main" val="4103222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2AF318-35DB-48BA-96CA-71FEF8303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65125"/>
            <a:ext cx="10904814" cy="762005"/>
          </a:xfrm>
        </p:spPr>
        <p:txBody>
          <a:bodyPr/>
          <a:lstStyle/>
          <a:p>
            <a:r>
              <a:rPr lang="hr-HR" dirty="0"/>
              <a:t>Uputa za služenje </a:t>
            </a:r>
            <a:r>
              <a:rPr lang="hr-HR" i="1" dirty="0"/>
              <a:t>online </a:t>
            </a:r>
            <a:r>
              <a:rPr lang="hr-HR" dirty="0"/>
              <a:t>Hrvatskim pravopisom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10B6B2E-609A-4519-AF60-97BFCAA9B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91478"/>
            <a:ext cx="5157787" cy="823913"/>
          </a:xfrm>
        </p:spPr>
        <p:txBody>
          <a:bodyPr/>
          <a:lstStyle/>
          <a:p>
            <a:r>
              <a:rPr lang="hr-HR" dirty="0"/>
              <a:t>1. Korak – </a:t>
            </a:r>
            <a:r>
              <a:rPr lang="hr-HR" b="0" dirty="0"/>
              <a:t>u tražilicu upiši Hrvatski pravopis </a:t>
            </a:r>
            <a:endParaRPr lang="hr-HR" dirty="0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FF888088-8547-42DC-A270-9A5641E21B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6D2B27D6-A66A-4DE2-9672-E1081979C1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91478"/>
            <a:ext cx="5183188" cy="823913"/>
          </a:xfrm>
        </p:spPr>
        <p:txBody>
          <a:bodyPr/>
          <a:lstStyle/>
          <a:p>
            <a:r>
              <a:rPr lang="hr-HR" dirty="0"/>
              <a:t>2. Korak – </a:t>
            </a:r>
            <a:r>
              <a:rPr lang="hr-HR" b="0" dirty="0"/>
              <a:t>otvori sljedeću web stranicu (1. rezultat pretraživanja)</a:t>
            </a:r>
            <a:endParaRPr lang="hr-HR" dirty="0"/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951C4004-1713-4CF9-92F3-AB6785D41BD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83EEFD6-86CD-4189-8F29-45552BF7A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75" t="22995" r="32065" b="29803"/>
          <a:stretch/>
        </p:blipFill>
        <p:spPr>
          <a:xfrm>
            <a:off x="450574" y="2505075"/>
            <a:ext cx="5157786" cy="382946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C0D3C95-709C-4A13-95C4-AF82412BA5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2" t="11857" r="56196" b="32304"/>
          <a:stretch/>
        </p:blipFill>
        <p:spPr>
          <a:xfrm>
            <a:off x="5856972" y="2378195"/>
            <a:ext cx="5569227" cy="4114680"/>
          </a:xfrm>
          <a:prstGeom prst="rect">
            <a:avLst/>
          </a:prstGeom>
        </p:spPr>
      </p:pic>
      <p:sp>
        <p:nvSpPr>
          <p:cNvPr id="10" name="Strelica: desno 9">
            <a:extLst>
              <a:ext uri="{FF2B5EF4-FFF2-40B4-BE49-F238E27FC236}">
                <a16:creationId xmlns:a16="http://schemas.microsoft.com/office/drawing/2014/main" id="{618FFFCC-84A3-43F3-8257-96074D12285C}"/>
              </a:ext>
            </a:extLst>
          </p:cNvPr>
          <p:cNvSpPr/>
          <p:nvPr/>
        </p:nvSpPr>
        <p:spPr>
          <a:xfrm>
            <a:off x="6172200" y="3556000"/>
            <a:ext cx="609600" cy="2540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Strelica: desno 10">
            <a:extLst>
              <a:ext uri="{FF2B5EF4-FFF2-40B4-BE49-F238E27FC236}">
                <a16:creationId xmlns:a16="http://schemas.microsoft.com/office/drawing/2014/main" id="{A072C02D-AA4F-424D-A464-EA3DB15B0131}"/>
              </a:ext>
            </a:extLst>
          </p:cNvPr>
          <p:cNvSpPr/>
          <p:nvPr/>
        </p:nvSpPr>
        <p:spPr>
          <a:xfrm>
            <a:off x="379763" y="3683000"/>
            <a:ext cx="456849" cy="2413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8960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2AF318-35DB-48BA-96CA-71FEF8303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70" y="243377"/>
            <a:ext cx="10931318" cy="857245"/>
          </a:xfrm>
        </p:spPr>
        <p:txBody>
          <a:bodyPr/>
          <a:lstStyle/>
          <a:p>
            <a:r>
              <a:rPr lang="hr-HR" dirty="0"/>
              <a:t>Uputa za služenje </a:t>
            </a:r>
            <a:r>
              <a:rPr lang="hr-HR" i="1" dirty="0"/>
              <a:t>online </a:t>
            </a:r>
            <a:r>
              <a:rPr lang="hr-HR" dirty="0"/>
              <a:t>Hrvatskim pravopisom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10B6B2E-609A-4519-AF60-97BFCAA9B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00622"/>
            <a:ext cx="5157787" cy="570211"/>
          </a:xfrm>
        </p:spPr>
        <p:txBody>
          <a:bodyPr/>
          <a:lstStyle/>
          <a:p>
            <a:r>
              <a:rPr lang="hr-HR" dirty="0"/>
              <a:t>3. Korak </a:t>
            </a:r>
            <a:r>
              <a:rPr lang="hr-HR" b="0" dirty="0"/>
              <a:t>– klikni na Pravila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FF888088-8547-42DC-A270-9A5641E21B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6D2B27D6-A66A-4DE2-9672-E1081979C1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00622"/>
            <a:ext cx="5183188" cy="834241"/>
          </a:xfrm>
        </p:spPr>
        <p:txBody>
          <a:bodyPr/>
          <a:lstStyle/>
          <a:p>
            <a:r>
              <a:rPr lang="hr-HR" dirty="0"/>
              <a:t>4. Korak</a:t>
            </a:r>
            <a:r>
              <a:rPr lang="hr-HR" b="0" dirty="0"/>
              <a:t> – u sadržaju pronađi odgovarajući podnaslov i klikni na njega</a:t>
            </a: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951C4004-1713-4CF9-92F3-AB6785D41BD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7BA3859-F1B2-49B4-9B58-2960EE0C4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48" t="18550" r="29238" b="5324"/>
          <a:stretch/>
        </p:blipFill>
        <p:spPr>
          <a:xfrm>
            <a:off x="836612" y="2054456"/>
            <a:ext cx="4370311" cy="4518830"/>
          </a:xfrm>
          <a:prstGeom prst="rect">
            <a:avLst/>
          </a:prstGeom>
        </p:spPr>
      </p:pic>
      <p:sp>
        <p:nvSpPr>
          <p:cNvPr id="8" name="Strelica: desno 7">
            <a:extLst>
              <a:ext uri="{FF2B5EF4-FFF2-40B4-BE49-F238E27FC236}">
                <a16:creationId xmlns:a16="http://schemas.microsoft.com/office/drawing/2014/main" id="{B72E4FE0-4064-40E6-BD6E-092FDFCF8DF7}"/>
              </a:ext>
            </a:extLst>
          </p:cNvPr>
          <p:cNvSpPr/>
          <p:nvPr/>
        </p:nvSpPr>
        <p:spPr>
          <a:xfrm>
            <a:off x="622852" y="2981739"/>
            <a:ext cx="742122" cy="318052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018CAE1-09BF-4CF8-A822-B0D91DB3C7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71" t="22619" r="38216" b="22037"/>
          <a:stretch/>
        </p:blipFill>
        <p:spPr>
          <a:xfrm>
            <a:off x="5664200" y="2111291"/>
            <a:ext cx="5993848" cy="4389076"/>
          </a:xfrm>
          <a:prstGeom prst="rect">
            <a:avLst/>
          </a:prstGeom>
        </p:spPr>
      </p:pic>
      <p:sp>
        <p:nvSpPr>
          <p:cNvPr id="11" name="Strelica: desno 10">
            <a:extLst>
              <a:ext uri="{FF2B5EF4-FFF2-40B4-BE49-F238E27FC236}">
                <a16:creationId xmlns:a16="http://schemas.microsoft.com/office/drawing/2014/main" id="{40AC2A6B-D026-406B-A94D-C0840D98672B}"/>
              </a:ext>
            </a:extLst>
          </p:cNvPr>
          <p:cNvSpPr/>
          <p:nvPr/>
        </p:nvSpPr>
        <p:spPr>
          <a:xfrm>
            <a:off x="6680200" y="5757378"/>
            <a:ext cx="901700" cy="31322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8786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94FE56-97A8-42E5-87CC-0C95CDE4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23600" cy="777875"/>
          </a:xfrm>
        </p:spPr>
        <p:txBody>
          <a:bodyPr/>
          <a:lstStyle/>
          <a:p>
            <a:r>
              <a:rPr lang="hr-HR" dirty="0"/>
              <a:t>Uputa za služenje </a:t>
            </a:r>
            <a:r>
              <a:rPr lang="hr-HR" i="1" dirty="0"/>
              <a:t>online</a:t>
            </a:r>
            <a:r>
              <a:rPr lang="hr-HR" dirty="0"/>
              <a:t> Hrvatskim pravopisom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37712C-AE29-4F08-8A3B-C03E626E8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10782300" cy="4667250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5. Korak </a:t>
            </a:r>
            <a:r>
              <a:rPr lang="hr-HR" dirty="0"/>
              <a:t>– kada klikneš na podnaslov, </a:t>
            </a:r>
          </a:p>
          <a:p>
            <a:pPr marL="0" indent="0">
              <a:buNone/>
            </a:pPr>
            <a:r>
              <a:rPr lang="hr-HR" dirty="0"/>
              <a:t>    dobit ćeš:</a:t>
            </a:r>
          </a:p>
          <a:p>
            <a:pPr marL="0" indent="0">
              <a:buNone/>
            </a:pPr>
            <a:r>
              <a:rPr lang="hr-HR" dirty="0"/>
              <a:t>      - pravilo (pisano crnim slovima) </a:t>
            </a:r>
          </a:p>
          <a:p>
            <a:pPr marL="0" indent="0">
              <a:buNone/>
            </a:pPr>
            <a:r>
              <a:rPr lang="hr-HR" dirty="0"/>
              <a:t>      - i primjere (pisane plavim slovima)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Na ovaj način ćeš riješiti 2. zadatak za domaću zadaću.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9C33B52-6C43-43D8-8A99-5989F5696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31" t="19710" r="27607" b="22224"/>
          <a:stretch/>
        </p:blipFill>
        <p:spPr>
          <a:xfrm>
            <a:off x="6096000" y="1210503"/>
            <a:ext cx="5883966" cy="3982140"/>
          </a:xfrm>
          <a:prstGeom prst="rect">
            <a:avLst/>
          </a:prstGeom>
        </p:spPr>
      </p:pic>
      <p:sp>
        <p:nvSpPr>
          <p:cNvPr id="5" name="Strelica: desno 4">
            <a:extLst>
              <a:ext uri="{FF2B5EF4-FFF2-40B4-BE49-F238E27FC236}">
                <a16:creationId xmlns:a16="http://schemas.microsoft.com/office/drawing/2014/main" id="{170529FE-EE3B-4F1C-9264-143E2C67D1A6}"/>
              </a:ext>
            </a:extLst>
          </p:cNvPr>
          <p:cNvSpPr/>
          <p:nvPr/>
        </p:nvSpPr>
        <p:spPr>
          <a:xfrm>
            <a:off x="5771874" y="4046606"/>
            <a:ext cx="927652" cy="22528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Strelica: desno 5">
            <a:extLst>
              <a:ext uri="{FF2B5EF4-FFF2-40B4-BE49-F238E27FC236}">
                <a16:creationId xmlns:a16="http://schemas.microsoft.com/office/drawing/2014/main" id="{436B9210-1ABB-4BA9-9584-71CFDA63851E}"/>
              </a:ext>
            </a:extLst>
          </p:cNvPr>
          <p:cNvSpPr/>
          <p:nvPr/>
        </p:nvSpPr>
        <p:spPr>
          <a:xfrm>
            <a:off x="5498824" y="4696721"/>
            <a:ext cx="927652" cy="22528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06531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334</Words>
  <Application>Microsoft Office PowerPoint</Application>
  <PresentationFormat>Široki zaslon</PresentationFormat>
  <Paragraphs>37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sustava Office</vt:lpstr>
      <vt:lpstr>Služenje rječnikom i pravopisom</vt:lpstr>
      <vt:lpstr>RJEČNIK je priručnik koji sadrži popis riječi i objašnjenje značenja ili prijevod riječi na drugi jezik.  Vrste rječnika:  - jednojezični - višejezični. </vt:lpstr>
      <vt:lpstr>Hrvatski jezični portal je online rječnik.   http://hjp.znanje.hr/  </vt:lpstr>
      <vt:lpstr>PRAVOPIS je priručnik koji sadrži pravila  pisanja književnim (standardnim) jezikom.</vt:lpstr>
      <vt:lpstr> Hrvatski pravopis je dostupan putem interneta.  https://pravopis.hr/ </vt:lpstr>
      <vt:lpstr>Domaća zadaća – napisati u bilježnicu</vt:lpstr>
      <vt:lpstr>Uputa za služenje online Hrvatskim pravopisom</vt:lpstr>
      <vt:lpstr>Uputa za služenje online Hrvatskim pravopisom</vt:lpstr>
      <vt:lpstr>Uputa za služenje online Hrvatskim pravopisom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Služenje rječnikom i pravopisom</dc:title>
  <dc:creator>NIKOLINA SABOLIĆ</dc:creator>
  <cp:lastModifiedBy>NIKOLINA SABOLIĆ</cp:lastModifiedBy>
  <cp:revision>12</cp:revision>
  <dcterms:created xsi:type="dcterms:W3CDTF">2020-11-24T08:05:30Z</dcterms:created>
  <dcterms:modified xsi:type="dcterms:W3CDTF">2022-06-29T12:56:37Z</dcterms:modified>
</cp:coreProperties>
</file>