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5" r:id="rId19"/>
    <p:sldId id="274" r:id="rId20"/>
    <p:sldId id="273" r:id="rId21"/>
    <p:sldId id="276" r:id="rId2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5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0AC97-D3DB-490A-B625-177CE97FD264}" type="datetimeFigureOut">
              <a:rPr lang="hr-HR" smtClean="0"/>
              <a:pPr/>
              <a:t>29.6.2022.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AFEF6-45C2-44A8-8159-E601BEB23B7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AFEF6-45C2-44A8-8159-E601BEB23B75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AFEF6-45C2-44A8-8159-E601BEB23B75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AFEF6-45C2-44A8-8159-E601BEB23B75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AFEF6-45C2-44A8-8159-E601BEB23B75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AFEF6-45C2-44A8-8159-E601BEB23B75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AFEF6-45C2-44A8-8159-E601BEB23B75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AFEF6-45C2-44A8-8159-E601BEB23B75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AFEF6-45C2-44A8-8159-E601BEB23B75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AFEF6-45C2-44A8-8159-E601BEB23B75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AFEF6-45C2-44A8-8159-E601BEB23B75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AFEF6-45C2-44A8-8159-E601BEB23B75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FB1C-0A09-436C-9D25-425D3606E412}" type="datetimeFigureOut">
              <a:rPr lang="hr-HR" smtClean="0"/>
              <a:pPr/>
              <a:t>29.6.2022.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EDC1-B8C4-41D6-8815-B329EFB7D3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FB1C-0A09-436C-9D25-425D3606E412}" type="datetimeFigureOut">
              <a:rPr lang="hr-HR" smtClean="0"/>
              <a:pPr/>
              <a:t>29.6.2022.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EDC1-B8C4-41D6-8815-B329EFB7D3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FB1C-0A09-436C-9D25-425D3606E412}" type="datetimeFigureOut">
              <a:rPr lang="hr-HR" smtClean="0"/>
              <a:pPr/>
              <a:t>29.6.2022.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EDC1-B8C4-41D6-8815-B329EFB7D3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FB1C-0A09-436C-9D25-425D3606E412}" type="datetimeFigureOut">
              <a:rPr lang="hr-HR" smtClean="0"/>
              <a:pPr/>
              <a:t>29.6.2022.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EDC1-B8C4-41D6-8815-B329EFB7D3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FB1C-0A09-436C-9D25-425D3606E412}" type="datetimeFigureOut">
              <a:rPr lang="hr-HR" smtClean="0"/>
              <a:pPr/>
              <a:t>29.6.2022.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EDC1-B8C4-41D6-8815-B329EFB7D3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FB1C-0A09-436C-9D25-425D3606E412}" type="datetimeFigureOut">
              <a:rPr lang="hr-HR" smtClean="0"/>
              <a:pPr/>
              <a:t>29.6.2022.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EDC1-B8C4-41D6-8815-B329EFB7D3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FB1C-0A09-436C-9D25-425D3606E412}" type="datetimeFigureOut">
              <a:rPr lang="hr-HR" smtClean="0"/>
              <a:pPr/>
              <a:t>29.6.2022.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EDC1-B8C4-41D6-8815-B329EFB7D3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FB1C-0A09-436C-9D25-425D3606E412}" type="datetimeFigureOut">
              <a:rPr lang="hr-HR" smtClean="0"/>
              <a:pPr/>
              <a:t>29.6.2022.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EDC1-B8C4-41D6-8815-B329EFB7D3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FB1C-0A09-436C-9D25-425D3606E412}" type="datetimeFigureOut">
              <a:rPr lang="hr-HR" smtClean="0"/>
              <a:pPr/>
              <a:t>29.6.2022.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EDC1-B8C4-41D6-8815-B329EFB7D3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FB1C-0A09-436C-9D25-425D3606E412}" type="datetimeFigureOut">
              <a:rPr lang="hr-HR" smtClean="0"/>
              <a:pPr/>
              <a:t>29.6.2022.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EDC1-B8C4-41D6-8815-B329EFB7D3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FB1C-0A09-436C-9D25-425D3606E412}" type="datetimeFigureOut">
              <a:rPr lang="hr-HR" smtClean="0"/>
              <a:pPr/>
              <a:t>29.6.2022.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EDC1-B8C4-41D6-8815-B329EFB7D3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4FB1C-0A09-436C-9D25-425D3606E412}" type="datetimeFigureOut">
              <a:rPr lang="hr-HR" smtClean="0"/>
              <a:pPr/>
              <a:t>29.6.2022.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DEDC1-B8C4-41D6-8815-B329EFB7D3A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AI@EDU.HR" TargetMode="External"/><Relationship Id="rId2" Type="http://schemas.openxmlformats.org/officeDocument/2006/relationships/hyperlink" Target="https://lektire.skole.hr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zagrebacka-stvarnost.hr/products/cudnovate-zgode-segrta-hlapica-ivana-brlic-mazurani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play/1199/437/88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paligroup.net/bus-division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age.net/imprenta-png-3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hyperlink" Target="http://246hits.com/how-to-start-printing-business-in-nigeria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s-astepinca-zg.skole.hr/?news_id=119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FF9D4968-E38E-460A-9C28-318172C594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3732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424936" cy="2592288"/>
          </a:xfrm>
        </p:spPr>
        <p:txBody>
          <a:bodyPr>
            <a:normAutofit fontScale="90000"/>
          </a:bodyPr>
          <a:lstStyle/>
          <a:p>
            <a:pPr algn="r"/>
            <a:br>
              <a:rPr lang="hr-HR" dirty="0">
                <a:solidFill>
                  <a:schemeClr val="bg1"/>
                </a:solidFill>
              </a:rPr>
            </a:br>
            <a:br>
              <a:rPr lang="hr-HR" dirty="0">
                <a:solidFill>
                  <a:schemeClr val="bg1"/>
                </a:solidFill>
              </a:rPr>
            </a:br>
            <a:r>
              <a:rPr lang="hr-HR" b="1" dirty="0">
                <a:solidFill>
                  <a:schemeClr val="bg1"/>
                </a:solidFill>
              </a:rPr>
              <a:t>Put od autora do čitatelja</a:t>
            </a:r>
            <a:br>
              <a:rPr lang="hr-HR" b="1" dirty="0">
                <a:solidFill>
                  <a:schemeClr val="bg1"/>
                </a:solidFill>
              </a:rPr>
            </a:br>
            <a:br>
              <a:rPr lang="hr-HR" sz="4000" b="1" dirty="0">
                <a:solidFill>
                  <a:schemeClr val="bg1"/>
                </a:solidFill>
              </a:rPr>
            </a:br>
            <a:r>
              <a:rPr lang="hr-HR" sz="4000" dirty="0">
                <a:solidFill>
                  <a:schemeClr val="bg1"/>
                </a:solidFill>
              </a:rPr>
              <a:t>3. razred</a:t>
            </a:r>
            <a:br>
              <a:rPr lang="hr-HR" dirty="0">
                <a:solidFill>
                  <a:schemeClr val="bg1"/>
                </a:solidFill>
              </a:rPr>
            </a:br>
            <a:br>
              <a:rPr lang="hr-HR" dirty="0">
                <a:solidFill>
                  <a:schemeClr val="bg1"/>
                </a:solidFill>
              </a:rPr>
            </a:br>
            <a:br>
              <a:rPr lang="hr-HR" b="1" dirty="0">
                <a:solidFill>
                  <a:schemeClr val="bg1"/>
                </a:solidFill>
              </a:rPr>
            </a:br>
            <a:br>
              <a:rPr lang="hr-HR" b="1" dirty="0">
                <a:solidFill>
                  <a:schemeClr val="bg1"/>
                </a:solidFill>
              </a:rPr>
            </a:br>
            <a:endParaRPr lang="hr-HR" sz="3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437112"/>
            <a:ext cx="8280920" cy="1201688"/>
          </a:xfrm>
        </p:spPr>
        <p:txBody>
          <a:bodyPr>
            <a:normAutofit/>
          </a:bodyPr>
          <a:lstStyle/>
          <a:p>
            <a:pPr algn="r"/>
            <a:r>
              <a:rPr lang="hr-HR" sz="2400" dirty="0">
                <a:solidFill>
                  <a:schemeClr val="bg1"/>
                </a:solidFill>
              </a:rPr>
              <a:t>Nikolina Sabolić, prof., dipl. bibl.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90000"/>
          </a:bodyPr>
          <a:lstStyle/>
          <a:p>
            <a:pPr algn="l"/>
            <a:br>
              <a:rPr lang="hr-HR" sz="3600" dirty="0"/>
            </a:b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48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dirty="0"/>
              <a:t>Autor može ponuditi svoje djelo poduzeću koje se zove NAKLADNIČKA ili IZDAVAČKA KUĆA. </a:t>
            </a:r>
          </a:p>
          <a:p>
            <a:pPr>
              <a:buNone/>
            </a:pPr>
            <a:r>
              <a:rPr lang="hr-HR" sz="2400" dirty="0"/>
              <a:t>Skraćeno ju nazivamo</a:t>
            </a:r>
            <a:r>
              <a:rPr lang="hr-HR" sz="2400" b="1" dirty="0"/>
              <a:t> NAKLADNIK ili IZDAVAČ</a:t>
            </a:r>
            <a:r>
              <a:rPr lang="hr-HR" sz="2400" dirty="0"/>
              <a:t>.</a:t>
            </a:r>
          </a:p>
          <a:p>
            <a:pPr>
              <a:buNone/>
            </a:pPr>
            <a:r>
              <a:rPr lang="hr-HR" sz="2400" dirty="0"/>
              <a:t>Ako se nakladniku sviđa autorovo djelo i nakladnik smatra da bi se ta knjiga mogla dobro prodavati, nakladnik će uzeti autorovo djelo i platiti tiskanje knjige. </a:t>
            </a:r>
          </a:p>
          <a:p>
            <a:pPr>
              <a:buNone/>
            </a:pPr>
            <a:r>
              <a:rPr lang="hr-HR" sz="2400" dirty="0"/>
              <a:t>Tada djelo, tj. knjiga, više ne pripada autoru nego nakladniku. </a:t>
            </a:r>
          </a:p>
          <a:p>
            <a:pPr>
              <a:buNone/>
            </a:pPr>
            <a:r>
              <a:rPr lang="hr-HR" sz="2400" dirty="0"/>
              <a:t>Novac od prodaje knjige dijele nakladnik i autor, onako kako su se dogovorili. (Veći dio novaca ide nakladniku, a manji dio autoru.)</a:t>
            </a:r>
          </a:p>
          <a:p>
            <a:pPr>
              <a:buNone/>
            </a:pPr>
            <a:endParaRPr lang="hr-HR" sz="2400" dirty="0"/>
          </a:p>
          <a:p>
            <a:pPr>
              <a:buNone/>
            </a:pPr>
            <a:r>
              <a:rPr lang="hr-HR" sz="2400" dirty="0"/>
              <a:t>Nakladnik na knjigu stavlja svoj znak. Taj znak se zove logo.</a:t>
            </a:r>
          </a:p>
          <a:p>
            <a:pPr>
              <a:buNone/>
            </a:pPr>
            <a:r>
              <a:rPr lang="hr-HR" sz="2400" dirty="0"/>
              <a:t>Logo nakladnika (izdavača) može biti istaknut na hrptu knjige, prednjoj i stražnjoj korici.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 fontScale="90000"/>
          </a:bodyPr>
          <a:lstStyle/>
          <a:p>
            <a:br>
              <a:rPr lang="hr-HR" sz="3600" dirty="0"/>
            </a:br>
            <a:r>
              <a:rPr lang="hr-HR" sz="3600" dirty="0"/>
              <a:t>Najveće hrvatske nakladničke kuće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785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dirty="0"/>
              <a:t>Logo nakladnika </a:t>
            </a:r>
          </a:p>
          <a:p>
            <a:pPr>
              <a:buNone/>
            </a:pPr>
            <a:r>
              <a:rPr lang="hr-HR" sz="2400" dirty="0"/>
              <a:t>ZAGREBAČKA STVARNOST</a:t>
            </a:r>
          </a:p>
          <a:p>
            <a:pPr>
              <a:buNone/>
            </a:pPr>
            <a:endParaRPr lang="hr-HR" sz="2400" dirty="0"/>
          </a:p>
          <a:p>
            <a:pPr>
              <a:buNone/>
            </a:pPr>
            <a:endParaRPr lang="hr-HR" sz="2400" dirty="0"/>
          </a:p>
          <a:p>
            <a:pPr>
              <a:buNone/>
            </a:pPr>
            <a:endParaRPr lang="hr-HR" sz="2400" dirty="0"/>
          </a:p>
          <a:p>
            <a:pPr>
              <a:buNone/>
            </a:pPr>
            <a:endParaRPr lang="hr-HR" sz="2400" dirty="0"/>
          </a:p>
          <a:p>
            <a:pPr>
              <a:buNone/>
            </a:pPr>
            <a:r>
              <a:rPr lang="hr-HR" sz="2400" dirty="0"/>
              <a:t>                                                                                                      ŠKOLSKA </a:t>
            </a:r>
          </a:p>
          <a:p>
            <a:pPr>
              <a:buNone/>
            </a:pPr>
            <a:r>
              <a:rPr lang="hr-HR" sz="2400" dirty="0"/>
              <a:t>                                                                                                          KNJIGA</a:t>
            </a:r>
          </a:p>
        </p:txBody>
      </p:sp>
      <p:pic>
        <p:nvPicPr>
          <p:cNvPr id="26631" name="Picture 7" descr="C:\Users\Boris\Desktop\Virtualna nastava\3.r\ŠK.png"/>
          <p:cNvPicPr>
            <a:picLocks noChangeAspect="1" noChangeArrowheads="1"/>
          </p:cNvPicPr>
          <p:nvPr/>
        </p:nvPicPr>
        <p:blipFill>
          <a:blip r:embed="rId3" cstate="print"/>
          <a:srcRect t="16912" r="78126" b="61029"/>
          <a:stretch>
            <a:fillRect/>
          </a:stretch>
        </p:blipFill>
        <p:spPr bwMode="auto">
          <a:xfrm>
            <a:off x="3923928" y="2636912"/>
            <a:ext cx="3036337" cy="3960440"/>
          </a:xfrm>
          <a:prstGeom prst="rect">
            <a:avLst/>
          </a:prstGeom>
          <a:noFill/>
        </p:spPr>
      </p:pic>
      <p:pic>
        <p:nvPicPr>
          <p:cNvPr id="26632" name="Picture 8" descr="C:\Users\Boris\Desktop\Virtualna nastava\3.r\ZS.png"/>
          <p:cNvPicPr>
            <a:picLocks noChangeAspect="1" noChangeArrowheads="1"/>
          </p:cNvPicPr>
          <p:nvPr/>
        </p:nvPicPr>
        <p:blipFill>
          <a:blip r:embed="rId4" cstate="print"/>
          <a:srcRect l="11759" t="16162" r="46433" b="38384"/>
          <a:stretch>
            <a:fillRect/>
          </a:stretch>
        </p:blipFill>
        <p:spPr bwMode="auto">
          <a:xfrm>
            <a:off x="827584" y="2852936"/>
            <a:ext cx="2611490" cy="3672408"/>
          </a:xfrm>
          <a:prstGeom prst="rect">
            <a:avLst/>
          </a:prstGeom>
          <a:noFill/>
        </p:spPr>
      </p:pic>
      <p:sp>
        <p:nvSpPr>
          <p:cNvPr id="12" name="Down Arrow 11"/>
          <p:cNvSpPr/>
          <p:nvPr/>
        </p:nvSpPr>
        <p:spPr>
          <a:xfrm>
            <a:off x="2843808" y="2204864"/>
            <a:ext cx="216024" cy="648072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Left Arrow 12"/>
          <p:cNvSpPr/>
          <p:nvPr/>
        </p:nvSpPr>
        <p:spPr>
          <a:xfrm>
            <a:off x="7020272" y="4869160"/>
            <a:ext cx="648072" cy="28803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68952" cy="864096"/>
          </a:xfrm>
        </p:spPr>
        <p:txBody>
          <a:bodyPr>
            <a:normAutofit fontScale="90000"/>
          </a:bodyPr>
          <a:lstStyle/>
          <a:p>
            <a:br>
              <a:rPr lang="hr-HR" sz="3600" b="1" dirty="0"/>
            </a:br>
            <a:r>
              <a:rPr lang="hr-HR" sz="3300" dirty="0"/>
              <a:t>Pročitaj nazive najvećih hrvatskih nakladničkih kuća</a:t>
            </a:r>
            <a:br>
              <a:rPr lang="hr-HR" sz="3600" dirty="0"/>
            </a:br>
            <a:br>
              <a:rPr lang="hr-HR" sz="3600" dirty="0"/>
            </a:b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dirty="0"/>
              <a:t> </a:t>
            </a:r>
          </a:p>
          <a:p>
            <a:pPr>
              <a:buNone/>
            </a:pPr>
            <a:r>
              <a:rPr lang="hr-HR" sz="2400" dirty="0"/>
              <a:t>ALFA</a:t>
            </a:r>
          </a:p>
          <a:p>
            <a:pPr>
              <a:buNone/>
            </a:pPr>
            <a:r>
              <a:rPr lang="hr-HR" sz="2400" dirty="0"/>
              <a:t> </a:t>
            </a:r>
          </a:p>
          <a:p>
            <a:pPr>
              <a:buNone/>
            </a:pPr>
            <a:endParaRPr lang="hr-HR" sz="2400" dirty="0"/>
          </a:p>
          <a:p>
            <a:pPr>
              <a:buNone/>
            </a:pPr>
            <a:endParaRPr lang="hr-HR" sz="2400" dirty="0"/>
          </a:p>
          <a:p>
            <a:pPr>
              <a:buNone/>
            </a:pPr>
            <a:endParaRPr lang="hr-HR" sz="2400" dirty="0"/>
          </a:p>
          <a:p>
            <a:pPr>
              <a:buNone/>
            </a:pPr>
            <a:r>
              <a:rPr lang="hr-HR" sz="2400" dirty="0"/>
              <a:t>                                                                                                    </a:t>
            </a:r>
          </a:p>
          <a:p>
            <a:pPr>
              <a:buNone/>
            </a:pPr>
            <a:endParaRPr lang="hr-HR" sz="2400" dirty="0"/>
          </a:p>
          <a:p>
            <a:pPr>
              <a:buNone/>
            </a:pPr>
            <a:r>
              <a:rPr lang="hr-HR" sz="2400" dirty="0"/>
              <a:t>                                                                                                        </a:t>
            </a:r>
          </a:p>
          <a:p>
            <a:pPr>
              <a:buNone/>
            </a:pPr>
            <a:r>
              <a:rPr lang="hr-HR" sz="2400" dirty="0"/>
              <a:t>                                                                                                     PROFIL  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1043608" y="1988840"/>
            <a:ext cx="288032" cy="50405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Left Arrow 12"/>
          <p:cNvSpPr/>
          <p:nvPr/>
        </p:nvSpPr>
        <p:spPr>
          <a:xfrm>
            <a:off x="7308304" y="5949280"/>
            <a:ext cx="648072" cy="28803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4818" name="Picture 2" descr="C:\Users\Boris\Desktop\Virtualna nastava\3.r\Alfa.png"/>
          <p:cNvPicPr>
            <a:picLocks noChangeAspect="1" noChangeArrowheads="1"/>
          </p:cNvPicPr>
          <p:nvPr/>
        </p:nvPicPr>
        <p:blipFill>
          <a:blip r:embed="rId3" cstate="print"/>
          <a:srcRect t="7549"/>
          <a:stretch>
            <a:fillRect/>
          </a:stretch>
        </p:blipFill>
        <p:spPr bwMode="auto">
          <a:xfrm>
            <a:off x="899592" y="2564904"/>
            <a:ext cx="2903436" cy="3815581"/>
          </a:xfrm>
          <a:prstGeom prst="rect">
            <a:avLst/>
          </a:prstGeom>
          <a:noFill/>
        </p:spPr>
      </p:pic>
      <p:pic>
        <p:nvPicPr>
          <p:cNvPr id="34819" name="Picture 3" descr="C:\Users\Boris\Desktop\Virtualna nastava\3.r\Profi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348880"/>
            <a:ext cx="3050937" cy="398264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hr-HR" sz="3300" dirty="0"/>
              <a:t>Pročitaj nazive najvećih hrvatskih nakladničkih kuća.</a:t>
            </a:r>
            <a:br>
              <a:rPr lang="hr-HR" sz="3600" dirty="0"/>
            </a:b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2565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hr-HR" sz="2400" dirty="0"/>
          </a:p>
          <a:p>
            <a:pPr>
              <a:buNone/>
            </a:pPr>
            <a:r>
              <a:rPr lang="hr-HR" sz="2400" dirty="0"/>
              <a:t>    </a:t>
            </a:r>
          </a:p>
          <a:p>
            <a:pPr>
              <a:buNone/>
            </a:pPr>
            <a:endParaRPr lang="hr-HR" sz="2400" dirty="0"/>
          </a:p>
          <a:p>
            <a:pPr>
              <a:buNone/>
            </a:pPr>
            <a:endParaRPr lang="hr-HR" sz="2400" dirty="0"/>
          </a:p>
          <a:p>
            <a:pPr>
              <a:buNone/>
            </a:pPr>
            <a:r>
              <a:rPr lang="hr-HR" sz="2400" dirty="0"/>
              <a:t> </a:t>
            </a:r>
          </a:p>
          <a:p>
            <a:pPr>
              <a:buNone/>
            </a:pPr>
            <a:endParaRPr lang="hr-HR" sz="2400" dirty="0"/>
          </a:p>
          <a:p>
            <a:pPr>
              <a:buNone/>
            </a:pPr>
            <a:endParaRPr lang="hr-HR" sz="2400" dirty="0"/>
          </a:p>
          <a:p>
            <a:pPr>
              <a:buNone/>
            </a:pPr>
            <a:endParaRPr lang="hr-HR" sz="2400" dirty="0"/>
          </a:p>
          <a:p>
            <a:pPr>
              <a:buNone/>
            </a:pPr>
            <a:r>
              <a:rPr lang="hr-HR" sz="2400" dirty="0"/>
              <a:t>                                                                                                    </a:t>
            </a:r>
          </a:p>
          <a:p>
            <a:pPr>
              <a:buNone/>
            </a:pPr>
            <a:endParaRPr lang="hr-HR" sz="2400" dirty="0"/>
          </a:p>
          <a:p>
            <a:pPr>
              <a:buNone/>
            </a:pPr>
            <a:r>
              <a:rPr lang="hr-HR" sz="2400" dirty="0"/>
              <a:t>                                                                                                        </a:t>
            </a:r>
          </a:p>
          <a:p>
            <a:pPr>
              <a:buNone/>
            </a:pPr>
            <a:r>
              <a:rPr lang="hr-HR" sz="2400" dirty="0"/>
              <a:t>       </a:t>
            </a:r>
          </a:p>
          <a:p>
            <a:pPr>
              <a:buNone/>
            </a:pPr>
            <a:r>
              <a:rPr lang="hr-HR" sz="2400" dirty="0"/>
              <a:t>  ZNANJE                                                            MOZAIK KNJIGA</a:t>
            </a:r>
          </a:p>
        </p:txBody>
      </p:sp>
      <p:pic>
        <p:nvPicPr>
          <p:cNvPr id="35842" name="Picture 2" descr="C:\Users\Boris\Desktop\Virtualna nastava\3.r\Znanj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19503"/>
            <a:ext cx="3168352" cy="4224469"/>
          </a:xfrm>
          <a:prstGeom prst="rect">
            <a:avLst/>
          </a:prstGeom>
          <a:noFill/>
        </p:spPr>
      </p:pic>
      <p:pic>
        <p:nvPicPr>
          <p:cNvPr id="35843" name="Picture 3" descr="C:\Users\Boris\Desktop\Virtualna nastava\3.r\M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12776"/>
            <a:ext cx="2766532" cy="3960440"/>
          </a:xfrm>
          <a:prstGeom prst="rect">
            <a:avLst/>
          </a:prstGeom>
          <a:noFill/>
        </p:spPr>
      </p:pic>
      <p:sp>
        <p:nvSpPr>
          <p:cNvPr id="11" name="Up Arrow 10"/>
          <p:cNvSpPr/>
          <p:nvPr/>
        </p:nvSpPr>
        <p:spPr>
          <a:xfrm>
            <a:off x="6660232" y="5445224"/>
            <a:ext cx="216024" cy="504056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Up Arrow 13"/>
          <p:cNvSpPr/>
          <p:nvPr/>
        </p:nvSpPr>
        <p:spPr>
          <a:xfrm>
            <a:off x="1259632" y="5661248"/>
            <a:ext cx="216024" cy="288032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 algn="l"/>
            <a:r>
              <a:rPr lang="hr-HR" sz="2800" dirty="0"/>
              <a:t>U nastanku knjiga za djecu sudjeluju i</a:t>
            </a:r>
            <a:r>
              <a:rPr lang="hr-HR" sz="2800" b="1" dirty="0"/>
              <a:t> ILUSTRATORI.</a:t>
            </a:r>
            <a:br>
              <a:rPr lang="hr-HR" sz="2800" b="1" dirty="0"/>
            </a:br>
            <a:br>
              <a:rPr lang="hr-HR" sz="2800" dirty="0"/>
            </a:br>
            <a:r>
              <a:rPr lang="hr-HR" sz="2800" dirty="0"/>
              <a:t>Ilustrator ilustracijama dopunjava sadržaj teksta.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36866" name="Picture 2" descr="C:\Users\Boris\Desktop\Virtualna nastava\3.r\IMG_20200401_155922.jpg"/>
          <p:cNvPicPr>
            <a:picLocks noChangeAspect="1" noChangeArrowheads="1"/>
          </p:cNvPicPr>
          <p:nvPr/>
        </p:nvPicPr>
        <p:blipFill>
          <a:blip r:embed="rId2" cstate="print"/>
          <a:srcRect l="20075" t="4499" r="9838"/>
          <a:stretch>
            <a:fillRect/>
          </a:stretch>
        </p:blipFill>
        <p:spPr bwMode="auto">
          <a:xfrm>
            <a:off x="1475656" y="2060848"/>
            <a:ext cx="6408712" cy="4382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 l="17038" r="10933"/>
          <a:stretch>
            <a:fillRect/>
          </a:stretch>
        </p:blipFill>
        <p:spPr bwMode="auto">
          <a:xfrm>
            <a:off x="971600" y="1988840"/>
            <a:ext cx="6624736" cy="461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 algn="l"/>
            <a:r>
              <a:rPr lang="hr-HR" sz="2800" u="sng" dirty="0"/>
              <a:t>Podaci o osobama koje sudjeluju u nastanku knjige nalaze se na naslovnoj stranici i stranici pored nje.</a:t>
            </a:r>
            <a:br>
              <a:rPr lang="hr-HR" sz="2800" u="sng" dirty="0"/>
            </a:br>
            <a:br>
              <a:rPr lang="hr-HR" sz="2800" dirty="0"/>
            </a:br>
            <a:r>
              <a:rPr lang="hr-HR" sz="2800" b="1" dirty="0"/>
              <a:t>Naslovna stranica</a:t>
            </a:r>
            <a:r>
              <a:rPr lang="hr-HR" sz="2800" dirty="0"/>
              <a:t> je prva stranica u knjizi na kojoj je naslov.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6048672"/>
          </a:xfrm>
        </p:spPr>
        <p:txBody>
          <a:bodyPr/>
          <a:lstStyle/>
          <a:p>
            <a:pPr>
              <a:buNone/>
            </a:pPr>
            <a:r>
              <a:rPr lang="hr-HR" dirty="0"/>
              <a:t>                                                            </a:t>
            </a:r>
            <a:endParaRPr lang="hr-HR" sz="2400" dirty="0"/>
          </a:p>
          <a:p>
            <a:pPr>
              <a:buNone/>
            </a:pPr>
            <a:r>
              <a:rPr lang="hr-HR" sz="2400" dirty="0"/>
              <a:t>                                                       </a:t>
            </a:r>
            <a:r>
              <a:rPr lang="hr-HR" sz="2400" dirty="0">
                <a:solidFill>
                  <a:srgbClr val="FF0000"/>
                </a:solidFill>
              </a:rPr>
              <a:t>AUTOR ↘</a:t>
            </a:r>
          </a:p>
          <a:p>
            <a:pPr>
              <a:buNone/>
            </a:pPr>
            <a:r>
              <a:rPr lang="hr-HR" sz="2400" dirty="0"/>
              <a:t>                                                             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/>
              <a:t>                                          </a:t>
            </a:r>
            <a:r>
              <a:rPr lang="hr-HR" sz="2000" dirty="0"/>
              <a:t>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hr-HR" sz="2000" dirty="0"/>
              <a:t>                                                                                                                                  </a:t>
            </a:r>
            <a:r>
              <a:rPr lang="hr-HR" sz="2400" dirty="0"/>
              <a:t>Naslovna</a:t>
            </a:r>
          </a:p>
          <a:p>
            <a:pPr>
              <a:buNone/>
            </a:pPr>
            <a:r>
              <a:rPr lang="hr-HR" sz="2400" dirty="0"/>
              <a:t>                                                                                                               stranica</a:t>
            </a:r>
          </a:p>
          <a:p>
            <a:pPr>
              <a:buNone/>
            </a:pPr>
            <a:endParaRPr lang="hr-HR" sz="18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hr-HR" sz="1800" dirty="0">
                <a:solidFill>
                  <a:srgbClr val="FF0000"/>
                </a:solidFill>
              </a:rPr>
              <a:t>     ILUSTRATOR →                                        NASLOV →</a:t>
            </a:r>
          </a:p>
          <a:p>
            <a:pPr>
              <a:buNone/>
            </a:pPr>
            <a:r>
              <a:rPr lang="hr-HR" sz="1800" dirty="0">
                <a:solidFill>
                  <a:srgbClr val="FF0000"/>
                </a:solidFill>
              </a:rPr>
              <a:t>  MJESTO I GODINA         </a:t>
            </a:r>
          </a:p>
          <a:p>
            <a:pPr>
              <a:buNone/>
            </a:pPr>
            <a:r>
              <a:rPr lang="hr-HR" sz="1800" dirty="0">
                <a:solidFill>
                  <a:srgbClr val="FF0000"/>
                </a:solidFill>
              </a:rPr>
              <a:t>                 IZDANJA</a:t>
            </a:r>
          </a:p>
          <a:p>
            <a:pPr>
              <a:buNone/>
            </a:pPr>
            <a:endParaRPr lang="hr-HR" sz="1800" dirty="0">
              <a:solidFill>
                <a:srgbClr val="FF0000"/>
              </a:solidFill>
            </a:endParaRPr>
          </a:p>
          <a:p>
            <a:pPr>
              <a:buNone/>
            </a:pPr>
            <a:endParaRPr lang="hr-HR" sz="18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hr-HR" sz="1800" dirty="0">
                <a:solidFill>
                  <a:srgbClr val="FF0000"/>
                </a:solidFill>
              </a:rPr>
              <a:t>                                                                                                  NAKLADNIK </a:t>
            </a:r>
          </a:p>
          <a:p>
            <a:pPr>
              <a:buNone/>
            </a:pPr>
            <a:r>
              <a:rPr lang="hr-HR" sz="1800" dirty="0">
                <a:solidFill>
                  <a:srgbClr val="FF0000"/>
                </a:solidFill>
              </a:rPr>
              <a:t>                                                                                                            ↘</a:t>
            </a:r>
          </a:p>
          <a:p>
            <a:pPr>
              <a:buNone/>
            </a:pPr>
            <a:endParaRPr lang="hr-HR" sz="1800" dirty="0">
              <a:solidFill>
                <a:srgbClr val="FF0000"/>
              </a:solidFill>
            </a:endParaRPr>
          </a:p>
          <a:p>
            <a:pPr>
              <a:buNone/>
            </a:pPr>
            <a:endParaRPr lang="hr-HR" sz="1800" dirty="0">
              <a:solidFill>
                <a:srgbClr val="FF0000"/>
              </a:solidFill>
            </a:endParaRPr>
          </a:p>
          <a:p>
            <a:pPr>
              <a:buNone/>
            </a:pPr>
            <a:endParaRPr lang="hr-HR" sz="1800" dirty="0">
              <a:solidFill>
                <a:srgbClr val="FF0000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7020272" y="3573016"/>
            <a:ext cx="864096" cy="28803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pPr algn="l"/>
            <a:r>
              <a:rPr lang="hr-HR" sz="2800" dirty="0"/>
              <a:t>ZAPAMTI!</a:t>
            </a:r>
            <a:br>
              <a:rPr lang="hr-HR" sz="2800" dirty="0"/>
            </a:br>
            <a:r>
              <a:rPr lang="hr-HR" sz="2800" dirty="0"/>
              <a:t>Knjiga ima </a:t>
            </a:r>
            <a:r>
              <a:rPr lang="hr-HR" sz="2800" b="1" dirty="0"/>
              <a:t>stranice</a:t>
            </a:r>
            <a:r>
              <a:rPr lang="hr-HR" sz="2800" dirty="0"/>
              <a:t>, a ne strane. </a:t>
            </a:r>
            <a:br>
              <a:rPr lang="hr-HR" sz="2800" dirty="0"/>
            </a:br>
            <a:r>
              <a:rPr lang="hr-HR" sz="2800" dirty="0"/>
              <a:t>(Strane su strane svijeta – istok, zapad, sjever, jug)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dirty="0"/>
              <a:t>U nastanku knjige sudjeluje i </a:t>
            </a:r>
            <a:r>
              <a:rPr lang="hr-HR" sz="2800" b="1" dirty="0"/>
              <a:t>PREVODITELJ.</a:t>
            </a:r>
          </a:p>
          <a:p>
            <a:pPr>
              <a:buNone/>
            </a:pPr>
            <a:r>
              <a:rPr lang="hr-HR" sz="2800" dirty="0"/>
              <a:t>Prevoditelj prevodi djelo stranog autora na hrvatski </a:t>
            </a:r>
          </a:p>
          <a:p>
            <a:pPr>
              <a:buNone/>
            </a:pPr>
            <a:r>
              <a:rPr lang="hr-HR" sz="2800" dirty="0"/>
              <a:t> (ili drugi) jezik.</a:t>
            </a:r>
          </a:p>
          <a:p>
            <a:pPr>
              <a:buNone/>
            </a:pPr>
            <a:endParaRPr lang="hr-HR" sz="2800" dirty="0"/>
          </a:p>
          <a:p>
            <a:pPr>
              <a:buNone/>
            </a:pPr>
            <a:r>
              <a:rPr lang="hr-HR" sz="2800" dirty="0"/>
              <a:t>Ako knjiga sadrži djela više autora, uređuje ju </a:t>
            </a:r>
            <a:r>
              <a:rPr lang="hr-HR" sz="2800" b="1" dirty="0"/>
              <a:t>UREDNIK</a:t>
            </a:r>
            <a:r>
              <a:rPr lang="hr-HR" sz="2800" dirty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/>
              <a:t>Knjige moramo čuvati.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dirty="0"/>
              <a:t>Za jednu knjigu potrebno je puno papira.</a:t>
            </a:r>
          </a:p>
          <a:p>
            <a:pPr>
              <a:buNone/>
            </a:pPr>
            <a:endParaRPr lang="hr-HR" sz="2800" dirty="0"/>
          </a:p>
          <a:p>
            <a:pPr>
              <a:buNone/>
            </a:pPr>
            <a:r>
              <a:rPr lang="hr-HR" sz="2800" dirty="0"/>
              <a:t>Papir se proizvodi od celuloze koja se dobiva iz drveta.</a:t>
            </a:r>
          </a:p>
          <a:p>
            <a:pPr>
              <a:buNone/>
            </a:pPr>
            <a:endParaRPr lang="hr-HR" sz="2800" dirty="0"/>
          </a:p>
          <a:p>
            <a:pPr>
              <a:buNone/>
            </a:pPr>
            <a:r>
              <a:rPr lang="hr-HR" sz="2800" dirty="0"/>
              <a:t>Za svega nekoliko knjiga potrebno je posjeći jedno stablo kojem treba 30 i više godina da naraste.</a:t>
            </a:r>
          </a:p>
          <a:p>
            <a:pPr>
              <a:buNone/>
            </a:pPr>
            <a:endParaRPr lang="hr-HR" sz="2800" dirty="0"/>
          </a:p>
          <a:p>
            <a:pPr>
              <a:buNone/>
            </a:pPr>
            <a:r>
              <a:rPr lang="hr-HR" sz="2800" dirty="0"/>
              <a:t>Recikliranjem papira štedimo šumsko bogatstvo.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hr-HR" sz="2800" dirty="0"/>
              <a:t>Danas imamo i elektroničke knjige (e-knjige) koje se čitaju na ekranu i zvučne knjige za slušanje.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dirty="0"/>
              <a:t>Kao primjer pregledaj elektroničku knjigu “Čudnovate zgode šegrta Hlapića” koju sam poslala. </a:t>
            </a:r>
          </a:p>
          <a:p>
            <a:pPr>
              <a:buNone/>
            </a:pPr>
            <a:r>
              <a:rPr lang="hr-HR" sz="2400" dirty="0"/>
              <a:t>Poslušaj kratko i prvo poglavlje istoimene zvučne knjige.</a:t>
            </a:r>
          </a:p>
          <a:p>
            <a:pPr>
              <a:buNone/>
            </a:pPr>
            <a:endParaRPr lang="hr-HR" sz="2400" dirty="0"/>
          </a:p>
          <a:p>
            <a:pPr>
              <a:buNone/>
            </a:pPr>
            <a:r>
              <a:rPr lang="hr-HR" sz="2000" dirty="0"/>
              <a:t>E-knjige i zvučne knjige za lektiru možeš (uz pomoć roditelja) pronaći na web stranici: </a:t>
            </a:r>
            <a:r>
              <a:rPr lang="hr-HR" sz="2000" dirty="0">
                <a:hlinkClick r:id="rId2"/>
              </a:rPr>
              <a:t>https://lektire.skole.hr/</a:t>
            </a:r>
            <a:endParaRPr lang="hr-HR" sz="2000" dirty="0"/>
          </a:p>
          <a:p>
            <a:pPr>
              <a:buNone/>
            </a:pPr>
            <a:endParaRPr lang="hr-HR" sz="2000" dirty="0"/>
          </a:p>
          <a:p>
            <a:pPr>
              <a:buNone/>
            </a:pPr>
            <a:r>
              <a:rPr lang="hr-HR" sz="2000" dirty="0"/>
              <a:t>Za čitanje i preuzimanje knjiga na toj stranici se potrebno prijaviti svojim </a:t>
            </a:r>
            <a:r>
              <a:rPr lang="hr-HR" sz="2000" dirty="0">
                <a:hlinkClick r:id="rId3"/>
              </a:rPr>
              <a:t>AAI@EDU.HR</a:t>
            </a:r>
            <a:r>
              <a:rPr lang="hr-HR" sz="2000" dirty="0"/>
              <a:t> korisničkim račnom – adresom (skole.hr) i lozinkom dobivenom od CARNeta kojom si se prijavio i na Yammer. </a:t>
            </a:r>
          </a:p>
          <a:p>
            <a:pPr>
              <a:buNone/>
            </a:pPr>
            <a:endParaRPr lang="hr-HR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/>
              <a:t>Ovo prepiši u bilježnicu iz hrvatskoga: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hr-HR" sz="2800" dirty="0"/>
              <a:t>Datum</a:t>
            </a:r>
          </a:p>
          <a:p>
            <a:pPr algn="ctr">
              <a:buNone/>
            </a:pPr>
            <a:r>
              <a:rPr lang="hr-HR" sz="2800" dirty="0"/>
              <a:t>Put od autora do čitatelja</a:t>
            </a:r>
          </a:p>
          <a:p>
            <a:pPr algn="ctr">
              <a:buNone/>
            </a:pPr>
            <a:endParaRPr lang="hr-HR" sz="2800" dirty="0"/>
          </a:p>
          <a:p>
            <a:pPr>
              <a:buNone/>
            </a:pPr>
            <a:r>
              <a:rPr lang="hr-HR" sz="2800" dirty="0"/>
              <a:t>Osobe koje sudjeluju u nastanku knjige su:</a:t>
            </a:r>
          </a:p>
          <a:p>
            <a:pPr>
              <a:buFontTx/>
              <a:buChar char="-"/>
            </a:pPr>
            <a:r>
              <a:rPr lang="hr-HR" sz="2800" dirty="0"/>
              <a:t>autor – pisac djela</a:t>
            </a:r>
          </a:p>
          <a:p>
            <a:pPr>
              <a:buFontTx/>
              <a:buChar char="-"/>
            </a:pPr>
            <a:r>
              <a:rPr lang="hr-HR" sz="2800" dirty="0"/>
              <a:t>nakladnik ili izdavač – objavljuje (izdaje) knjigu</a:t>
            </a:r>
          </a:p>
          <a:p>
            <a:pPr>
              <a:buFontTx/>
              <a:buChar char="-"/>
            </a:pPr>
            <a:r>
              <a:rPr lang="hr-HR" sz="2800" dirty="0"/>
              <a:t>ilustrator </a:t>
            </a:r>
            <a:r>
              <a:rPr lang="hr-HR" sz="2800"/>
              <a:t>– crta </a:t>
            </a:r>
            <a:r>
              <a:rPr lang="hr-HR" sz="2800" dirty="0"/>
              <a:t>ilustracije</a:t>
            </a:r>
          </a:p>
          <a:p>
            <a:pPr>
              <a:buFontTx/>
              <a:buChar char="-"/>
            </a:pPr>
            <a:r>
              <a:rPr lang="hr-HR" sz="2800" dirty="0"/>
              <a:t>prevoditelj – prevodi djelo na drugi jezik</a:t>
            </a:r>
          </a:p>
          <a:p>
            <a:pPr>
              <a:buFontTx/>
              <a:buChar char="-"/>
            </a:pPr>
            <a:r>
              <a:rPr lang="hr-HR" sz="2800" dirty="0"/>
              <a:t>urednik – uređuje knjigu s djelima više autora</a:t>
            </a:r>
          </a:p>
          <a:p>
            <a:pPr>
              <a:buFontTx/>
              <a:buChar char="-"/>
            </a:pPr>
            <a:endParaRPr lang="hr-HR" sz="2800" dirty="0"/>
          </a:p>
          <a:p>
            <a:pPr>
              <a:buNone/>
            </a:pPr>
            <a:endParaRPr lang="hr-HR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Dijelovi knjige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>
              <a:buNone/>
            </a:pPr>
            <a:endParaRPr lang="hr-HR" sz="2400" dirty="0"/>
          </a:p>
          <a:p>
            <a:pPr>
              <a:buNone/>
            </a:pPr>
            <a:endParaRPr lang="hr-HR" sz="2400" dirty="0"/>
          </a:p>
          <a:p>
            <a:pPr>
              <a:buNone/>
            </a:pPr>
            <a:r>
              <a:rPr lang="hr-HR" sz="2400" dirty="0"/>
              <a:t>   </a:t>
            </a:r>
            <a:r>
              <a:rPr lang="hr-HR" dirty="0"/>
              <a:t>hrbat</a:t>
            </a:r>
            <a:r>
              <a:rPr lang="hr-HR" sz="2400" dirty="0"/>
              <a:t>                                                                   </a:t>
            </a:r>
            <a:r>
              <a:rPr lang="hr-HR" dirty="0"/>
              <a:t>knjižni blok</a:t>
            </a:r>
          </a:p>
          <a:p>
            <a:pPr>
              <a:buNone/>
            </a:pPr>
            <a:endParaRPr lang="hr-HR" sz="2400" dirty="0"/>
          </a:p>
          <a:p>
            <a:pPr>
              <a:buNone/>
            </a:pPr>
            <a:endParaRPr lang="hr-HR" sz="2000" dirty="0"/>
          </a:p>
          <a:p>
            <a:pPr>
              <a:buNone/>
            </a:pPr>
            <a:r>
              <a:rPr lang="hr-HR" dirty="0"/>
              <a:t>prednja                                                   stražnja</a:t>
            </a:r>
          </a:p>
          <a:p>
            <a:pPr>
              <a:buNone/>
            </a:pPr>
            <a:r>
              <a:rPr lang="hr-HR" dirty="0"/>
              <a:t>korica                                                       korica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sz="1200" dirty="0">
              <a:hlinkClick r:id="rId2"/>
            </a:endParaRPr>
          </a:p>
          <a:p>
            <a:pPr>
              <a:buNone/>
            </a:pPr>
            <a:endParaRPr lang="hr-HR" sz="1000" dirty="0">
              <a:hlinkClick r:id="rId2"/>
            </a:endParaRPr>
          </a:p>
          <a:p>
            <a:pPr algn="ctr">
              <a:buNone/>
            </a:pPr>
            <a:r>
              <a:rPr lang="hr-HR" sz="1000" dirty="0">
                <a:hlinkClick r:id="rId2"/>
              </a:rPr>
              <a:t>https://zagrebacka-stvarnost.hr/products/</a:t>
            </a:r>
          </a:p>
          <a:p>
            <a:pPr algn="ctr">
              <a:buNone/>
            </a:pPr>
            <a:r>
              <a:rPr lang="hr-HR" sz="1000" dirty="0">
                <a:hlinkClick r:id="rId2"/>
              </a:rPr>
              <a:t>cudnovate-zgode-segrta-hlapica-ivana-brlic-mazuranic</a:t>
            </a:r>
            <a:endParaRPr lang="hr-HR" sz="1000" dirty="0"/>
          </a:p>
        </p:txBody>
      </p:sp>
      <p:pic>
        <p:nvPicPr>
          <p:cNvPr id="1026" name="Picture 2" descr="Čudnovate zgode šegrta Hlapića - Ivana Brlić Mažuranić ..."/>
          <p:cNvPicPr>
            <a:picLocks noChangeAspect="1" noChangeArrowheads="1"/>
          </p:cNvPicPr>
          <p:nvPr/>
        </p:nvPicPr>
        <p:blipFill>
          <a:blip r:embed="rId3" cstate="print"/>
          <a:srcRect l="22897" t="546" r="10458" b="1025"/>
          <a:stretch>
            <a:fillRect/>
          </a:stretch>
        </p:blipFill>
        <p:spPr bwMode="auto">
          <a:xfrm>
            <a:off x="2627784" y="1772816"/>
            <a:ext cx="2880320" cy="4254012"/>
          </a:xfrm>
          <a:prstGeom prst="rect">
            <a:avLst/>
          </a:prstGeom>
          <a:noFill/>
        </p:spPr>
      </p:pic>
      <p:sp>
        <p:nvSpPr>
          <p:cNvPr id="5" name="Left Arrow 4"/>
          <p:cNvSpPr/>
          <p:nvPr/>
        </p:nvSpPr>
        <p:spPr>
          <a:xfrm>
            <a:off x="5364088" y="2708920"/>
            <a:ext cx="720080" cy="28803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Left Arrow 6"/>
          <p:cNvSpPr/>
          <p:nvPr/>
        </p:nvSpPr>
        <p:spPr>
          <a:xfrm>
            <a:off x="5508104" y="4293096"/>
            <a:ext cx="936104" cy="360040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ight Arrow 7"/>
          <p:cNvSpPr/>
          <p:nvPr/>
        </p:nvSpPr>
        <p:spPr>
          <a:xfrm>
            <a:off x="1763688" y="2780928"/>
            <a:ext cx="792088" cy="21602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ight Arrow 8"/>
          <p:cNvSpPr/>
          <p:nvPr/>
        </p:nvSpPr>
        <p:spPr>
          <a:xfrm>
            <a:off x="1907704" y="4437112"/>
            <a:ext cx="1008112" cy="2880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/>
              <a:t>Zadaci za domaću zadaću: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hr-HR" sz="2400" b="1" dirty="0"/>
              <a:t>1. </a:t>
            </a:r>
            <a:r>
              <a:rPr lang="hr-HR" sz="2400" dirty="0"/>
              <a:t>Iz jedne knjige koju imaš kod kuće, može iz lektirne knjige, ispiši u bilježnicu sljedeće podatke:</a:t>
            </a:r>
          </a:p>
          <a:p>
            <a:pPr marL="514350" indent="-514350">
              <a:buNone/>
            </a:pPr>
            <a:r>
              <a:rPr lang="hr-HR" sz="2400" dirty="0"/>
              <a:t>Autor: </a:t>
            </a:r>
          </a:p>
          <a:p>
            <a:pPr marL="514350" indent="-514350">
              <a:buNone/>
            </a:pPr>
            <a:r>
              <a:rPr lang="hr-HR" sz="2400" dirty="0"/>
              <a:t>Naslov:</a:t>
            </a:r>
          </a:p>
          <a:p>
            <a:pPr marL="514350" indent="-514350">
              <a:buNone/>
            </a:pPr>
            <a:r>
              <a:rPr lang="hr-HR" sz="2400" dirty="0"/>
              <a:t>Nakladnik:</a:t>
            </a:r>
          </a:p>
          <a:p>
            <a:pPr marL="514350" indent="-514350">
              <a:buNone/>
            </a:pPr>
            <a:r>
              <a:rPr lang="hr-HR" sz="2400" dirty="0"/>
              <a:t>Ilustrator:</a:t>
            </a:r>
          </a:p>
          <a:p>
            <a:pPr marL="514350" indent="-514350">
              <a:buNone/>
            </a:pPr>
            <a:r>
              <a:rPr lang="hr-HR" sz="2400" dirty="0"/>
              <a:t>Godina izdanja:</a:t>
            </a:r>
          </a:p>
          <a:p>
            <a:pPr marL="514350" indent="-514350">
              <a:buNone/>
            </a:pPr>
            <a:r>
              <a:rPr lang="hr-HR" sz="2400" dirty="0"/>
              <a:t>Mjesto izdanja:</a:t>
            </a:r>
          </a:p>
          <a:p>
            <a:pPr marL="514350" indent="-514350">
              <a:buNone/>
            </a:pPr>
            <a:endParaRPr lang="hr-HR" sz="2400" dirty="0"/>
          </a:p>
          <a:p>
            <a:pPr marL="514350" indent="-514350">
              <a:buNone/>
            </a:pPr>
            <a:r>
              <a:rPr lang="hr-HR" sz="2400" b="1" dirty="0"/>
              <a:t>2.</a:t>
            </a:r>
            <a:r>
              <a:rPr lang="hr-HR" sz="2400" dirty="0"/>
              <a:t> Riješi igru na poveznici </a:t>
            </a:r>
            <a:r>
              <a:rPr lang="hr-HR" sz="2400" dirty="0">
                <a:hlinkClick r:id="rId2"/>
              </a:rPr>
              <a:t>https://wordwall.net/play/1199/437/884</a:t>
            </a:r>
            <a:endParaRPr lang="hr-HR" sz="2400" dirty="0"/>
          </a:p>
          <a:p>
            <a:pPr marL="514350" indent="-514350">
              <a:buNone/>
            </a:pPr>
            <a:endParaRPr lang="hr-HR" sz="2400" dirty="0"/>
          </a:p>
          <a:p>
            <a:pPr marL="514350" indent="-514350">
              <a:buNone/>
            </a:pPr>
            <a:endParaRPr lang="hr-HR" sz="2400" dirty="0"/>
          </a:p>
          <a:p>
            <a:pPr>
              <a:buNone/>
            </a:pPr>
            <a:endParaRPr lang="hr-HR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5">
            <a:extLst>
              <a:ext uri="{FF2B5EF4-FFF2-40B4-BE49-F238E27FC236}">
                <a16:creationId xmlns:a16="http://schemas.microsoft.com/office/drawing/2014/main" id="{FF9D4968-E38E-460A-9C28-318172C594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3732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endParaRPr lang="hr-H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hr-HR" sz="2400" dirty="0"/>
          </a:p>
          <a:p>
            <a:pPr algn="r">
              <a:buNone/>
            </a:pPr>
            <a:r>
              <a:rPr lang="hr-HR" b="1" dirty="0">
                <a:solidFill>
                  <a:schemeClr val="bg1"/>
                </a:solidFill>
              </a:rPr>
              <a:t>Uživaj u čitanju dobrih knjiga!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sz="3600" dirty="0"/>
              <a:t>Govorit ćemo o osobama koje su važne za nastanak knjige.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/>
              <a:t>Koja je osoba najvažnija za nastanak nekog književnog djela  (priče, pjesme, romana)?</a:t>
            </a:r>
          </a:p>
          <a:p>
            <a:pPr>
              <a:buNone/>
            </a:pPr>
            <a:endParaRPr lang="hr-HR" sz="2400" dirty="0"/>
          </a:p>
          <a:p>
            <a:pPr>
              <a:buNone/>
            </a:pPr>
            <a:r>
              <a:rPr lang="hr-HR" b="1" dirty="0"/>
              <a:t>Autor.</a:t>
            </a:r>
          </a:p>
          <a:p>
            <a:pPr>
              <a:buNone/>
            </a:pPr>
            <a:endParaRPr lang="hr-HR" sz="2400" dirty="0"/>
          </a:p>
          <a:p>
            <a:pPr>
              <a:buNone/>
            </a:pPr>
            <a:r>
              <a:rPr lang="hr-HR" dirty="0"/>
              <a:t>I ti si autor svog sastavka, pjesme, likovnog rada, plakata, fotografije...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600" dirty="0"/>
              <a:t>Pokušaj usmeno odgovoriti na ova pitanja: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sz="2800"/>
              <a:t>Što autor mora </a:t>
            </a:r>
            <a:r>
              <a:rPr lang="hr-HR" sz="2800" dirty="0"/>
              <a:t>učiniti da bi čitatelji njegovu priču mogli čitati u obliku knjige?</a:t>
            </a:r>
          </a:p>
          <a:p>
            <a:pPr>
              <a:buNone/>
            </a:pPr>
            <a:r>
              <a:rPr lang="hr-HR" sz="2800" dirty="0"/>
              <a:t>Gdje se “izrađuju” knjige?</a:t>
            </a:r>
          </a:p>
          <a:p>
            <a:pPr>
              <a:buNone/>
            </a:pPr>
            <a:r>
              <a:rPr lang="hr-HR" sz="2800" dirty="0"/>
              <a:t>Kako se naziva poduzeće u kojem se “izrađuju” knjige?</a:t>
            </a:r>
          </a:p>
          <a:p>
            <a:pPr>
              <a:buNone/>
            </a:pPr>
            <a:endParaRPr lang="hr-HR" sz="2800" dirty="0"/>
          </a:p>
          <a:p>
            <a:pPr>
              <a:buNone/>
            </a:pPr>
            <a:r>
              <a:rPr lang="hr-HR" sz="2800" dirty="0"/>
              <a:t>(Prisjetite se što su djeca u “Vlaku u snijegu” posjetila na izletu u gradu i što se tamo izrađuje.)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0160"/>
          </a:xfrm>
        </p:spPr>
        <p:txBody>
          <a:bodyPr>
            <a:normAutofit fontScale="90000"/>
          </a:bodyPr>
          <a:lstStyle/>
          <a:p>
            <a:pPr algn="l"/>
            <a:r>
              <a:rPr lang="hr-HR" sz="3600" dirty="0"/>
              <a:t>Da bi nastala knjiga, autor mora svoje književno djelo tiskati na tiskarskom stroju u tiskari.</a:t>
            </a:r>
            <a:br>
              <a:rPr lang="hr-HR" sz="3600" dirty="0"/>
            </a:b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sz="2000" dirty="0">
              <a:hlinkClick r:id="rId3"/>
            </a:endParaRPr>
          </a:p>
          <a:p>
            <a:pPr algn="ctr">
              <a:buNone/>
            </a:pPr>
            <a:r>
              <a:rPr lang="hr-HR" sz="1400" dirty="0">
                <a:hlinkClick r:id="rId3"/>
              </a:rPr>
              <a:t>https://www.rupaligroup.net/bus-division.html</a:t>
            </a:r>
            <a:endParaRPr lang="hr-HR" sz="1400" dirty="0"/>
          </a:p>
        </p:txBody>
      </p:sp>
      <p:pic>
        <p:nvPicPr>
          <p:cNvPr id="4098" name="Picture 2" descr="Les étapes à franchir pour ouvrir une imprimer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700809"/>
            <a:ext cx="6696744" cy="445333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620689"/>
            <a:ext cx="4040188" cy="648072"/>
          </a:xfrm>
        </p:spPr>
        <p:txBody>
          <a:bodyPr/>
          <a:lstStyle/>
          <a:p>
            <a:r>
              <a:rPr lang="hr-HR" dirty="0"/>
              <a:t>Prvi tiskarski stroj (ručni)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422477"/>
          </a:xfrm>
        </p:spPr>
        <p:txBody>
          <a:bodyPr>
            <a:normAutofit/>
          </a:bodyPr>
          <a:lstStyle/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sz="1100" dirty="0">
                <a:hlinkClick r:id="rId3"/>
              </a:rPr>
              <a:t>https://pngimage.net/imprenta-png-3/</a:t>
            </a:r>
            <a:endParaRPr lang="hr-HR" sz="1100" dirty="0"/>
          </a:p>
          <a:p>
            <a:pPr>
              <a:buNone/>
            </a:pPr>
            <a:endParaRPr lang="hr-HR" sz="2000" dirty="0"/>
          </a:p>
          <a:p>
            <a:pPr>
              <a:buNone/>
            </a:pPr>
            <a:r>
              <a:rPr lang="hr-HR" sz="2000" dirty="0"/>
              <a:t>Izumljen oko 1450. godine</a:t>
            </a:r>
          </a:p>
          <a:p>
            <a:pPr>
              <a:buNone/>
            </a:pPr>
            <a:endParaRPr lang="hr-HR" sz="11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355976" y="476673"/>
            <a:ext cx="4536503" cy="792088"/>
          </a:xfrm>
        </p:spPr>
        <p:txBody>
          <a:bodyPr>
            <a:normAutofit/>
          </a:bodyPr>
          <a:lstStyle/>
          <a:p>
            <a:r>
              <a:rPr lang="hr-HR" dirty="0"/>
              <a:t>Moderni i tiskarski stroj (digitalni)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3990429"/>
          </a:xfrm>
        </p:spPr>
        <p:txBody>
          <a:bodyPr>
            <a:normAutofit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>
              <a:buNone/>
            </a:pPr>
            <a:r>
              <a:rPr lang="hr-HR" sz="1100" dirty="0">
                <a:hlinkClick r:id="rId4"/>
              </a:rPr>
              <a:t>http://246hits.com/how-to-start-printing-business-in-nigeria/</a:t>
            </a:r>
            <a:endParaRPr lang="hr-HR" sz="1100" dirty="0"/>
          </a:p>
        </p:txBody>
      </p:sp>
      <p:pic>
        <p:nvPicPr>
          <p:cNvPr id="2050" name="Picture 2" descr="Imprenta png 3 » PNG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96752"/>
            <a:ext cx="3810000" cy="4286250"/>
          </a:xfrm>
          <a:prstGeom prst="rect">
            <a:avLst/>
          </a:prstGeom>
          <a:noFill/>
        </p:spPr>
      </p:pic>
      <p:pic>
        <p:nvPicPr>
          <p:cNvPr id="2052" name="Picture 4" descr="How Digital Printing Continues To Revolutionize Marketing ..."/>
          <p:cNvPicPr>
            <a:picLocks noChangeAspect="1" noChangeArrowheads="1"/>
          </p:cNvPicPr>
          <p:nvPr/>
        </p:nvPicPr>
        <p:blipFill>
          <a:blip r:embed="rId6" cstate="print"/>
          <a:srcRect l="4430" r="9931"/>
          <a:stretch>
            <a:fillRect/>
          </a:stretch>
        </p:blipFill>
        <p:spPr bwMode="auto">
          <a:xfrm>
            <a:off x="4499992" y="1484784"/>
            <a:ext cx="4176464" cy="36576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272" cy="864096"/>
          </a:xfrm>
        </p:spPr>
        <p:txBody>
          <a:bodyPr>
            <a:normAutofit fontScale="90000"/>
          </a:bodyPr>
          <a:lstStyle/>
          <a:p>
            <a:pPr algn="l"/>
            <a:r>
              <a:rPr lang="hr-HR" sz="2700" dirty="0"/>
              <a:t>Nekoliko fotografija iz tiskare Grafičkog zavoda Hrvatske u Zagrebu</a:t>
            </a:r>
            <a:br>
              <a:rPr lang="hr-HR" sz="3600" dirty="0"/>
            </a:b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r-HR" dirty="0">
              <a:hlinkClick r:id="rId3"/>
            </a:endParaRPr>
          </a:p>
          <a:p>
            <a:pPr>
              <a:buNone/>
            </a:pPr>
            <a:endParaRPr lang="hr-HR" dirty="0">
              <a:hlinkClick r:id="rId3"/>
            </a:endParaRPr>
          </a:p>
          <a:p>
            <a:pPr>
              <a:buNone/>
            </a:pPr>
            <a:endParaRPr lang="hr-HR" dirty="0">
              <a:hlinkClick r:id="rId3"/>
            </a:endParaRPr>
          </a:p>
          <a:p>
            <a:pPr>
              <a:buNone/>
            </a:pPr>
            <a:endParaRPr lang="hr-HR" dirty="0">
              <a:hlinkClick r:id="rId3"/>
            </a:endParaRPr>
          </a:p>
          <a:p>
            <a:pPr>
              <a:buNone/>
            </a:pPr>
            <a:endParaRPr lang="hr-HR" dirty="0">
              <a:hlinkClick r:id="rId3"/>
            </a:endParaRPr>
          </a:p>
          <a:p>
            <a:pPr>
              <a:buNone/>
            </a:pPr>
            <a:endParaRPr lang="hr-HR" dirty="0">
              <a:hlinkClick r:id="rId3"/>
            </a:endParaRPr>
          </a:p>
          <a:p>
            <a:pPr>
              <a:buNone/>
            </a:pPr>
            <a:endParaRPr lang="hr-HR" dirty="0">
              <a:hlinkClick r:id="rId3"/>
            </a:endParaRPr>
          </a:p>
          <a:p>
            <a:pPr algn="r">
              <a:buNone/>
            </a:pPr>
            <a:r>
              <a:rPr lang="hr-HR" sz="1100" dirty="0">
                <a:hlinkClick r:id="rId3"/>
              </a:rPr>
              <a:t>http://os-astepinca-zg.skole.hr/?news_id=1191</a:t>
            </a:r>
            <a:endParaRPr lang="hr-HR" sz="1100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</p:txBody>
      </p:sp>
      <p:pic>
        <p:nvPicPr>
          <p:cNvPr id="25602" name="Picture 2" descr="Osnovna škola Alojzija Stepinca Zagreb - Naslovnica - Putovanje od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96752"/>
            <a:ext cx="4876800" cy="2743201"/>
          </a:xfrm>
          <a:prstGeom prst="rect">
            <a:avLst/>
          </a:prstGeom>
          <a:noFill/>
        </p:spPr>
      </p:pic>
      <p:pic>
        <p:nvPicPr>
          <p:cNvPr id="25604" name="Picture 4" descr="http://os-astepinca-zg.skole.hr/upload/os-astepinca-zg/images/newsimg/1191/Image/tiskara%2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268760"/>
            <a:ext cx="3186354" cy="4248472"/>
          </a:xfrm>
          <a:prstGeom prst="rect">
            <a:avLst/>
          </a:prstGeom>
          <a:noFill/>
        </p:spPr>
      </p:pic>
      <p:pic>
        <p:nvPicPr>
          <p:cNvPr id="25606" name="Picture 6" descr="http://os-astepinca-zg.skole.hr/upload/os-astepinca-zg/images/newsimg/1191/Image/tiskara3.jpg"/>
          <p:cNvPicPr>
            <a:picLocks noChangeAspect="1" noChangeArrowheads="1"/>
          </p:cNvPicPr>
          <p:nvPr/>
        </p:nvPicPr>
        <p:blipFill>
          <a:blip r:embed="rId6" cstate="print"/>
          <a:srcRect t="32000" r="39394"/>
          <a:stretch>
            <a:fillRect/>
          </a:stretch>
        </p:blipFill>
        <p:spPr bwMode="auto">
          <a:xfrm>
            <a:off x="1187624" y="4077072"/>
            <a:ext cx="3672408" cy="231774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0160"/>
          </a:xfrm>
        </p:spPr>
        <p:txBody>
          <a:bodyPr>
            <a:normAutofit fontScale="90000"/>
          </a:bodyPr>
          <a:lstStyle/>
          <a:p>
            <a:pPr algn="l"/>
            <a:r>
              <a:rPr lang="hr-HR" sz="3100" dirty="0"/>
              <a:t>U Koprivnici imamo nekoliko manjih tiskara: </a:t>
            </a:r>
            <a:br>
              <a:rPr lang="hr-HR" sz="3100" dirty="0"/>
            </a:br>
            <a:r>
              <a:rPr lang="hr-HR" sz="3100" dirty="0"/>
              <a:t>tiskara Baltazar, Bogadigrafika, Superprint...</a:t>
            </a:r>
            <a:br>
              <a:rPr lang="hr-HR" sz="3600" dirty="0"/>
            </a:b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>
              <a:buNone/>
            </a:pPr>
            <a:r>
              <a:rPr lang="hr-HR" sz="2800" dirty="0"/>
              <a:t>Što se sve tiska u tiskarama?</a:t>
            </a:r>
          </a:p>
          <a:p>
            <a:pPr>
              <a:buNone/>
            </a:pPr>
            <a:r>
              <a:rPr lang="hr-HR" sz="2800" dirty="0"/>
              <a:t>U tiskarama se tiskaju:</a:t>
            </a:r>
          </a:p>
          <a:p>
            <a:r>
              <a:rPr lang="hr-HR" sz="2800" dirty="0"/>
              <a:t>knjige</a:t>
            </a:r>
          </a:p>
          <a:p>
            <a:r>
              <a:rPr lang="hr-HR" sz="2800" dirty="0"/>
              <a:t>novine</a:t>
            </a:r>
          </a:p>
          <a:p>
            <a:r>
              <a:rPr lang="hr-HR" sz="2800" dirty="0"/>
              <a:t>časopisi</a:t>
            </a:r>
          </a:p>
          <a:p>
            <a:r>
              <a:rPr lang="hr-HR" sz="2800" dirty="0"/>
              <a:t>plakati</a:t>
            </a:r>
          </a:p>
          <a:p>
            <a:r>
              <a:rPr lang="hr-HR" sz="2800" dirty="0"/>
              <a:t>letci, katalozi</a:t>
            </a:r>
          </a:p>
          <a:p>
            <a:r>
              <a:rPr lang="hr-HR" sz="2800" dirty="0"/>
              <a:t>kalendari, </a:t>
            </a:r>
          </a:p>
          <a:p>
            <a:r>
              <a:rPr lang="hr-HR" sz="2800" dirty="0"/>
              <a:t>bilježnice, razglednice, ulazni</a:t>
            </a:r>
            <a:r>
              <a:rPr lang="hr-HR" dirty="0"/>
              <a:t>ce...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90000"/>
          </a:bodyPr>
          <a:lstStyle/>
          <a:p>
            <a:pPr algn="l"/>
            <a:r>
              <a:rPr lang="hr-HR" sz="3100" dirty="0"/>
              <a:t>Tiskanje knjiga je skupo.</a:t>
            </a:r>
            <a:br>
              <a:rPr lang="hr-HR" sz="3600" dirty="0"/>
            </a:b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dirty="0"/>
              <a:t>Okvirna cijena </a:t>
            </a:r>
            <a:r>
              <a:rPr lang="hr-HR" sz="2400" u="sng" dirty="0"/>
              <a:t>za jednu</a:t>
            </a:r>
            <a:r>
              <a:rPr lang="hr-HR" sz="2400" dirty="0"/>
              <a:t> ovakvu knjigu tvrdih korica je 70 kuna po komadu. Ako su korice mekane, </a:t>
            </a:r>
          </a:p>
          <a:p>
            <a:pPr>
              <a:buNone/>
            </a:pPr>
            <a:r>
              <a:rPr lang="hr-HR" sz="2400" dirty="0"/>
              <a:t>      onda je cijena niža (oko 40 kn).</a:t>
            </a:r>
          </a:p>
          <a:p>
            <a:pPr>
              <a:buNone/>
            </a:pPr>
            <a:endParaRPr lang="hr-HR" sz="2400" dirty="0"/>
          </a:p>
          <a:p>
            <a:pPr>
              <a:buNone/>
            </a:pPr>
            <a:r>
              <a:rPr lang="hr-HR" sz="2400" dirty="0"/>
              <a:t>Koliko bi koštalo tiskanje </a:t>
            </a:r>
          </a:p>
          <a:p>
            <a:pPr>
              <a:buNone/>
            </a:pPr>
            <a:r>
              <a:rPr lang="hr-HR" sz="2400" dirty="0"/>
              <a:t>10 ovakvih knjiga tvrdih korica?</a:t>
            </a:r>
          </a:p>
          <a:p>
            <a:pPr>
              <a:buNone/>
            </a:pPr>
            <a:endParaRPr lang="hr-HR" sz="2400" dirty="0"/>
          </a:p>
          <a:p>
            <a:pPr>
              <a:buNone/>
            </a:pPr>
            <a:r>
              <a:rPr lang="hr-HR" sz="2400" dirty="0"/>
              <a:t>10 knjiga koštalo bi 700 kuna.</a:t>
            </a:r>
          </a:p>
          <a:p>
            <a:pPr>
              <a:buNone/>
            </a:pPr>
            <a:endParaRPr lang="hr-HR" sz="2800" dirty="0"/>
          </a:p>
          <a:p>
            <a:pPr>
              <a:buNone/>
            </a:pPr>
            <a:r>
              <a:rPr lang="hr-HR" sz="2400" dirty="0"/>
              <a:t>Što može autor učiniti ako želi objaviti knjigu, a nema novaca </a:t>
            </a:r>
          </a:p>
          <a:p>
            <a:pPr>
              <a:buNone/>
            </a:pPr>
            <a:r>
              <a:rPr lang="hr-HR" sz="2400" dirty="0"/>
              <a:t>da samostalno plati tiskanje svojeg djela?</a:t>
            </a:r>
          </a:p>
        </p:txBody>
      </p:sp>
      <p:pic>
        <p:nvPicPr>
          <p:cNvPr id="4" name="Picture 2" descr="Čudnovate zgode šegrta Hlapića - Ivana Brlić Mažuranić ..."/>
          <p:cNvPicPr>
            <a:picLocks noChangeAspect="1" noChangeArrowheads="1"/>
          </p:cNvPicPr>
          <p:nvPr/>
        </p:nvPicPr>
        <p:blipFill>
          <a:blip r:embed="rId3" cstate="print"/>
          <a:srcRect l="22897" t="546" r="10458" b="1025"/>
          <a:stretch>
            <a:fillRect/>
          </a:stretch>
        </p:blipFill>
        <p:spPr bwMode="auto">
          <a:xfrm>
            <a:off x="6012160" y="1700808"/>
            <a:ext cx="2160240" cy="319050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930</Words>
  <Application>Microsoft Office PowerPoint</Application>
  <PresentationFormat>Prikaz na zaslonu (4:3)</PresentationFormat>
  <Paragraphs>206</Paragraphs>
  <Slides>21</Slides>
  <Notes>11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  Put od autora do čitatelja  3. razred    </vt:lpstr>
      <vt:lpstr>Dijelovi knjige</vt:lpstr>
      <vt:lpstr>Govorit ćemo o osobama koje su važne za nastanak knjige.</vt:lpstr>
      <vt:lpstr>Pokušaj usmeno odgovoriti na ova pitanja:</vt:lpstr>
      <vt:lpstr>Da bi nastala knjiga, autor mora svoje književno djelo tiskati na tiskarskom stroju u tiskari. </vt:lpstr>
      <vt:lpstr>PowerPoint prezentacija</vt:lpstr>
      <vt:lpstr>Nekoliko fotografija iz tiskare Grafičkog zavoda Hrvatske u Zagrebu </vt:lpstr>
      <vt:lpstr>U Koprivnici imamo nekoliko manjih tiskara:  tiskara Baltazar, Bogadigrafika, Superprint... </vt:lpstr>
      <vt:lpstr>Tiskanje knjiga je skupo. </vt:lpstr>
      <vt:lpstr> </vt:lpstr>
      <vt:lpstr> Najveće hrvatske nakladničke kuće</vt:lpstr>
      <vt:lpstr> Pročitaj nazive najvećih hrvatskih nakladničkih kuća  </vt:lpstr>
      <vt:lpstr>Pročitaj nazive najvećih hrvatskih nakladničkih kuća. </vt:lpstr>
      <vt:lpstr>U nastanku knjiga za djecu sudjeluju i ILUSTRATORI.  Ilustrator ilustracijama dopunjava sadržaj teksta.</vt:lpstr>
      <vt:lpstr>Podaci o osobama koje sudjeluju u nastanku knjige nalaze se na naslovnoj stranici i stranici pored nje.  Naslovna stranica je prva stranica u knjizi na kojoj je naslov.</vt:lpstr>
      <vt:lpstr>ZAPAMTI! Knjiga ima stranice, a ne strane.  (Strane su strane svijeta – istok, zapad, sjever, jug)</vt:lpstr>
      <vt:lpstr>Knjige moramo čuvati.</vt:lpstr>
      <vt:lpstr>Danas imamo i elektroničke knjige (e-knjige) koje se čitaju na ekranu i zvučne knjige za slušanje.</vt:lpstr>
      <vt:lpstr>Ovo prepiši u bilježnicu iz hrvatskoga:</vt:lpstr>
      <vt:lpstr>Zadaci za domaću zadaću: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 od autora do čitatelja</dc:title>
  <dc:creator>Boris</dc:creator>
  <cp:lastModifiedBy>NIKOLINA SABOLIĆ</cp:lastModifiedBy>
  <cp:revision>73</cp:revision>
  <dcterms:created xsi:type="dcterms:W3CDTF">2020-03-31T14:45:34Z</dcterms:created>
  <dcterms:modified xsi:type="dcterms:W3CDTF">2022-06-29T12:47:31Z</dcterms:modified>
</cp:coreProperties>
</file>