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57" r:id="rId4"/>
    <p:sldId id="258" r:id="rId5"/>
    <p:sldId id="261" r:id="rId6"/>
    <p:sldId id="262" r:id="rId7"/>
    <p:sldId id="259" r:id="rId8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153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/>
              <a:t>Kliknite da biste uredili stil podnaslova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E720B-D6B3-40D9-AAD3-DE0EBD42B41B}" type="datetimeFigureOut">
              <a:rPr lang="hr-HR" smtClean="0"/>
              <a:pPr/>
              <a:t>29.6.2022.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27338-C242-49BC-9622-D01122E6A9EE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E720B-D6B3-40D9-AAD3-DE0EBD42B41B}" type="datetimeFigureOut">
              <a:rPr lang="hr-HR" smtClean="0"/>
              <a:pPr/>
              <a:t>29.6.2022.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27338-C242-49BC-9622-D01122E6A9EE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E720B-D6B3-40D9-AAD3-DE0EBD42B41B}" type="datetimeFigureOut">
              <a:rPr lang="hr-HR" smtClean="0"/>
              <a:pPr/>
              <a:t>29.6.2022.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27338-C242-49BC-9622-D01122E6A9EE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E720B-D6B3-40D9-AAD3-DE0EBD42B41B}" type="datetimeFigureOut">
              <a:rPr lang="hr-HR" smtClean="0"/>
              <a:pPr/>
              <a:t>29.6.2022.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27338-C242-49BC-9622-D01122E6A9EE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E720B-D6B3-40D9-AAD3-DE0EBD42B41B}" type="datetimeFigureOut">
              <a:rPr lang="hr-HR" smtClean="0"/>
              <a:pPr/>
              <a:t>29.6.2022.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27338-C242-49BC-9622-D01122E6A9EE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E720B-D6B3-40D9-AAD3-DE0EBD42B41B}" type="datetimeFigureOut">
              <a:rPr lang="hr-HR" smtClean="0"/>
              <a:pPr/>
              <a:t>29.6.2022.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27338-C242-49BC-9622-D01122E6A9EE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E720B-D6B3-40D9-AAD3-DE0EBD42B41B}" type="datetimeFigureOut">
              <a:rPr lang="hr-HR" smtClean="0"/>
              <a:pPr/>
              <a:t>29.6.2022.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27338-C242-49BC-9622-D01122E6A9EE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E720B-D6B3-40D9-AAD3-DE0EBD42B41B}" type="datetimeFigureOut">
              <a:rPr lang="hr-HR" smtClean="0"/>
              <a:pPr/>
              <a:t>29.6.2022.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27338-C242-49BC-9622-D01122E6A9EE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E720B-D6B3-40D9-AAD3-DE0EBD42B41B}" type="datetimeFigureOut">
              <a:rPr lang="hr-HR" smtClean="0"/>
              <a:pPr/>
              <a:t>29.6.2022.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27338-C242-49BC-9622-D01122E6A9EE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E720B-D6B3-40D9-AAD3-DE0EBD42B41B}" type="datetimeFigureOut">
              <a:rPr lang="hr-HR" smtClean="0"/>
              <a:pPr/>
              <a:t>29.6.2022.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27338-C242-49BC-9622-D01122E6A9EE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E720B-D6B3-40D9-AAD3-DE0EBD42B41B}" type="datetimeFigureOut">
              <a:rPr lang="hr-HR" smtClean="0"/>
              <a:pPr/>
              <a:t>29.6.2022.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27338-C242-49BC-9622-D01122E6A9EE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BE720B-D6B3-40D9-AAD3-DE0EBD42B41B}" type="datetimeFigureOut">
              <a:rPr lang="hr-HR" smtClean="0"/>
              <a:pPr/>
              <a:t>29.6.2022.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427338-C242-49BC-9622-D01122E6A9EE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letecirazred.eu/" TargetMode="External"/><Relationship Id="rId2" Type="http://schemas.openxmlformats.org/officeDocument/2006/relationships/hyperlink" Target="https://online.fliphtml5.com/kzpyj/pcdi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79512" y="1"/>
            <a:ext cx="8964488" cy="1484784"/>
          </a:xfrm>
        </p:spPr>
        <p:txBody>
          <a:bodyPr>
            <a:noAutofit/>
          </a:bodyPr>
          <a:lstStyle/>
          <a:p>
            <a:r>
              <a:rPr lang="hr-HR" sz="6000" b="1" dirty="0"/>
              <a:t>Dječji časopisi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1026" name="Picture 2" descr="ČASOPISI - Osnovna škola Malinska-DubašnicaOsnovna škola Malinska ...">
            <a:extLst>
              <a:ext uri="{FF2B5EF4-FFF2-40B4-BE49-F238E27FC236}">
                <a16:creationId xmlns:a16="http://schemas.microsoft.com/office/drawing/2014/main" id="{7ADA5433-19D6-4718-B573-71F9C5AB80D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294423"/>
            <a:ext cx="7772400" cy="55635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kstniOkvir 5">
            <a:extLst>
              <a:ext uri="{FF2B5EF4-FFF2-40B4-BE49-F238E27FC236}">
                <a16:creationId xmlns:a16="http://schemas.microsoft.com/office/drawing/2014/main" id="{ED031B77-5C2C-81B4-1AE5-5E56A4124D5C}"/>
              </a:ext>
            </a:extLst>
          </p:cNvPr>
          <p:cNvSpPr txBox="1"/>
          <p:nvPr/>
        </p:nvSpPr>
        <p:spPr>
          <a:xfrm rot="5400000">
            <a:off x="6073509" y="4002115"/>
            <a:ext cx="5373215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hr-HR" sz="1600" dirty="0"/>
              <a:t>http://osnovnaskolamalinskadubasnica.hr/?page_id=10658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2C3BF2A-B2D7-79C9-FB92-A9A0DD138B9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620688"/>
            <a:ext cx="7772400" cy="3168351"/>
          </a:xfrm>
        </p:spPr>
        <p:txBody>
          <a:bodyPr/>
          <a:lstStyle/>
          <a:p>
            <a:r>
              <a:rPr lang="hr-HR" dirty="0"/>
              <a:t>Čitamo tiskane i </a:t>
            </a:r>
            <a:r>
              <a:rPr lang="hr-HR" i="1" dirty="0"/>
              <a:t>online </a:t>
            </a:r>
            <a:r>
              <a:rPr lang="hr-HR" dirty="0"/>
              <a:t>dječje časopise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E794E2AB-E761-D7F5-9B42-E038FA5D334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0" y="3501008"/>
            <a:ext cx="6400800" cy="2137792"/>
          </a:xfrm>
        </p:spPr>
        <p:txBody>
          <a:bodyPr>
            <a:normAutofit lnSpcReduction="10000"/>
          </a:bodyPr>
          <a:lstStyle/>
          <a:p>
            <a:r>
              <a:rPr lang="hr-HR" dirty="0"/>
              <a:t>Nikolina Sabolić, prof., dipl. bibl.</a:t>
            </a:r>
          </a:p>
          <a:p>
            <a:endParaRPr lang="hr-HR" dirty="0"/>
          </a:p>
          <a:p>
            <a:r>
              <a:rPr lang="hr-HR" dirty="0"/>
              <a:t>2. razred – OŠ HJ C.2.2., </a:t>
            </a:r>
            <a:r>
              <a:rPr lang="hr-HR" dirty="0" err="1"/>
              <a:t>ikt</a:t>
            </a:r>
            <a:r>
              <a:rPr lang="hr-HR" dirty="0"/>
              <a:t> A.1.2., </a:t>
            </a:r>
            <a:r>
              <a:rPr lang="hr-HR" dirty="0" err="1"/>
              <a:t>uku</a:t>
            </a:r>
            <a:r>
              <a:rPr lang="hr-HR"/>
              <a:t> A.1.1.</a:t>
            </a:r>
            <a:endParaRPr lang="hr-HR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6863676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1143000"/>
          </a:xfrm>
        </p:spPr>
        <p:txBody>
          <a:bodyPr/>
          <a:lstStyle/>
          <a:p>
            <a:pPr algn="l"/>
            <a:r>
              <a:rPr lang="hr-HR" b="1" dirty="0"/>
              <a:t>Vrste dječjih časopisa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Autofit/>
          </a:bodyPr>
          <a:lstStyle/>
          <a:p>
            <a:r>
              <a:rPr lang="hr-HR" sz="4500" dirty="0"/>
              <a:t>Književni časopis </a:t>
            </a:r>
          </a:p>
          <a:p>
            <a:r>
              <a:rPr lang="hr-HR" sz="4500" dirty="0"/>
              <a:t>Zabavno-poučni časopis</a:t>
            </a:r>
          </a:p>
          <a:p>
            <a:r>
              <a:rPr lang="hr-HR" sz="4500" dirty="0"/>
              <a:t>Školski list</a:t>
            </a:r>
          </a:p>
          <a:p>
            <a:pPr>
              <a:buNone/>
            </a:pPr>
            <a:endParaRPr lang="hr-HR" sz="4500" dirty="0"/>
          </a:p>
          <a:p>
            <a:pPr>
              <a:buNone/>
            </a:pPr>
            <a:endParaRPr lang="hr-HR" sz="4500" dirty="0"/>
          </a:p>
          <a:p>
            <a:pPr>
              <a:buNone/>
            </a:pPr>
            <a:endParaRPr lang="hr-HR" sz="1400" dirty="0"/>
          </a:p>
          <a:p>
            <a:pPr>
              <a:buNone/>
            </a:pPr>
            <a:endParaRPr lang="hr-HR" sz="45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/>
              <a:t>Osobe važne za nastanak časopisa: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hr-HR" sz="4400" dirty="0"/>
              <a:t>novinari</a:t>
            </a:r>
          </a:p>
          <a:p>
            <a:pPr>
              <a:buFontTx/>
              <a:buChar char="-"/>
            </a:pPr>
            <a:r>
              <a:rPr lang="hr-HR" sz="4400" dirty="0"/>
              <a:t>urednici</a:t>
            </a:r>
          </a:p>
          <a:p>
            <a:pPr>
              <a:buFontTx/>
              <a:buChar char="-"/>
            </a:pPr>
            <a:r>
              <a:rPr lang="hr-HR" sz="4400" dirty="0"/>
              <a:t>književnici</a:t>
            </a:r>
          </a:p>
          <a:p>
            <a:pPr>
              <a:buFontTx/>
              <a:buChar char="-"/>
            </a:pPr>
            <a:r>
              <a:rPr lang="hr-HR" sz="4400" dirty="0"/>
              <a:t>Ilustratori.</a:t>
            </a:r>
          </a:p>
          <a:p>
            <a:pPr>
              <a:buNone/>
            </a:pPr>
            <a:endParaRPr lang="hr-HR" sz="4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1052736"/>
            <a:ext cx="8579296" cy="2376264"/>
          </a:xfrm>
        </p:spPr>
        <p:txBody>
          <a:bodyPr>
            <a:normAutofit/>
          </a:bodyPr>
          <a:lstStyle/>
          <a:p>
            <a:pPr algn="l"/>
            <a:r>
              <a:rPr lang="hr-HR" b="1" dirty="0"/>
              <a:t>Glavni urednik </a:t>
            </a:r>
            <a:r>
              <a:rPr lang="hr-HR" dirty="0"/>
              <a:t>uređuje sadržaj časopisa.</a:t>
            </a:r>
            <a:br>
              <a:rPr lang="hr-HR" dirty="0"/>
            </a:br>
            <a:endParaRPr lang="hr-HR" b="1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hr-HR" sz="4400" dirty="0"/>
          </a:p>
          <a:p>
            <a:pPr>
              <a:buNone/>
            </a:pPr>
            <a:endParaRPr lang="hr-HR" sz="4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1143000"/>
          </a:xfrm>
        </p:spPr>
        <p:txBody>
          <a:bodyPr/>
          <a:lstStyle/>
          <a:p>
            <a:r>
              <a:rPr lang="hr-HR" b="1" dirty="0"/>
              <a:t>Online dječji časopisi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853136"/>
          </a:xfrm>
        </p:spPr>
        <p:txBody>
          <a:bodyPr>
            <a:noAutofit/>
          </a:bodyPr>
          <a:lstStyle/>
          <a:p>
            <a:pPr>
              <a:buNone/>
            </a:pPr>
            <a:endParaRPr lang="hr-HR" sz="2800" dirty="0"/>
          </a:p>
          <a:p>
            <a:pPr>
              <a:buNone/>
            </a:pPr>
            <a:r>
              <a:rPr lang="hr-HR" sz="4400" dirty="0" err="1"/>
              <a:t>Smib</a:t>
            </a:r>
            <a:endParaRPr lang="hr-HR" sz="4400" dirty="0"/>
          </a:p>
          <a:p>
            <a:pPr>
              <a:buNone/>
            </a:pPr>
            <a:endParaRPr lang="hr-HR" sz="1400" dirty="0"/>
          </a:p>
          <a:p>
            <a:pPr>
              <a:buNone/>
            </a:pPr>
            <a:r>
              <a:rPr lang="hr-HR" sz="2800" dirty="0">
                <a:hlinkClick r:id="rId2"/>
              </a:rPr>
              <a:t>https://online.fliphtml5.com/kzpyj/pcdi/</a:t>
            </a:r>
            <a:endParaRPr lang="hr-HR" sz="2800" dirty="0"/>
          </a:p>
          <a:p>
            <a:pPr>
              <a:buNone/>
            </a:pPr>
            <a:endParaRPr lang="hr-HR" sz="2800" dirty="0"/>
          </a:p>
          <a:p>
            <a:pPr>
              <a:buNone/>
            </a:pPr>
            <a:r>
              <a:rPr lang="hr-HR" dirty="0"/>
              <a:t>Leteći razred – školski list učenika OŠ „Đuro Ester”</a:t>
            </a:r>
          </a:p>
          <a:p>
            <a:pPr>
              <a:buNone/>
            </a:pPr>
            <a:r>
              <a:rPr lang="hr-HR" sz="2800" dirty="0">
                <a:hlinkClick r:id="rId3"/>
              </a:rPr>
              <a:t>https://letecirazred.eu/</a:t>
            </a:r>
            <a:endParaRPr lang="hr-HR" sz="2800" dirty="0"/>
          </a:p>
          <a:p>
            <a:pPr>
              <a:buNone/>
            </a:pPr>
            <a:endParaRPr lang="hr-HR" sz="2800" dirty="0"/>
          </a:p>
        </p:txBody>
      </p:sp>
    </p:spTree>
    <p:extLst>
      <p:ext uri="{BB962C8B-B14F-4D97-AF65-F5344CB8AC3E}">
        <p14:creationId xmlns:p14="http://schemas.microsoft.com/office/powerpoint/2010/main" val="40110778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504056"/>
          </a:xfrm>
        </p:spPr>
        <p:txBody>
          <a:bodyPr>
            <a:noAutofit/>
          </a:bodyPr>
          <a:lstStyle/>
          <a:p>
            <a:r>
              <a:rPr lang="hr-HR" sz="3200" dirty="0"/>
              <a:t>Zadatak za vježbu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251520" y="692696"/>
            <a:ext cx="8640960" cy="6048672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hr-HR" sz="2800" dirty="0"/>
              <a:t>1. Naslov i broj časopisa: ___________________________</a:t>
            </a:r>
          </a:p>
          <a:p>
            <a:pPr>
              <a:buNone/>
            </a:pPr>
            <a:r>
              <a:rPr lang="hr-HR" sz="2800" dirty="0"/>
              <a:t>2. Podnaslov časopisa: ____________________________</a:t>
            </a:r>
          </a:p>
          <a:p>
            <a:pPr>
              <a:buNone/>
            </a:pPr>
            <a:r>
              <a:rPr lang="hr-HR" sz="2800" dirty="0"/>
              <a:t>3. Prema sadržaju časopis je:</a:t>
            </a:r>
          </a:p>
          <a:p>
            <a:pPr>
              <a:buNone/>
            </a:pPr>
            <a:r>
              <a:rPr lang="hr-HR" sz="2800" dirty="0"/>
              <a:t>        </a:t>
            </a:r>
            <a:r>
              <a:rPr lang="hr-HR" sz="2600" dirty="0"/>
              <a:t>a) zabavno-poučni         b) književni       c) školski</a:t>
            </a:r>
          </a:p>
          <a:p>
            <a:pPr>
              <a:buNone/>
            </a:pPr>
            <a:r>
              <a:rPr lang="hr-HR" sz="2800" dirty="0"/>
              <a:t>4. U časopisu se nalaze:</a:t>
            </a:r>
          </a:p>
          <a:p>
            <a:pPr marL="914400" lvl="1" indent="-514350">
              <a:buAutoNum type="alphaLcParenR"/>
            </a:pPr>
            <a:r>
              <a:rPr lang="hr-HR" sz="2200" dirty="0"/>
              <a:t>Poučni testovi</a:t>
            </a:r>
          </a:p>
          <a:p>
            <a:pPr marL="914400" lvl="1" indent="-514350">
              <a:buAutoNum type="alphaLcParenR"/>
            </a:pPr>
            <a:r>
              <a:rPr lang="hr-HR" sz="2200" dirty="0"/>
              <a:t>Književni tekstovi</a:t>
            </a:r>
          </a:p>
          <a:p>
            <a:pPr marL="914400" lvl="1" indent="-514350">
              <a:buAutoNum type="alphaLcParenR"/>
            </a:pPr>
            <a:r>
              <a:rPr lang="hr-HR" sz="2200" dirty="0"/>
              <a:t>Strip</a:t>
            </a:r>
          </a:p>
          <a:p>
            <a:pPr marL="914400" lvl="1" indent="-514350">
              <a:buAutoNum type="alphaLcParenR"/>
            </a:pPr>
            <a:r>
              <a:rPr lang="hr-HR" sz="2200" dirty="0"/>
              <a:t>Ilustracije</a:t>
            </a:r>
          </a:p>
          <a:p>
            <a:pPr marL="914400" lvl="1" indent="-514350">
              <a:buAutoNum type="alphaLcParenR"/>
            </a:pPr>
            <a:r>
              <a:rPr lang="hr-HR" sz="2200" dirty="0"/>
              <a:t>Učenički radovi</a:t>
            </a:r>
          </a:p>
          <a:p>
            <a:pPr marL="914400" lvl="1" indent="-514350">
              <a:buAutoNum type="alphaLcParenR"/>
            </a:pPr>
            <a:r>
              <a:rPr lang="hr-HR" sz="2200" dirty="0"/>
              <a:t>Križaljke</a:t>
            </a:r>
          </a:p>
          <a:p>
            <a:pPr marL="914400" lvl="1" indent="-514350">
              <a:buAutoNum type="alphaLcParenR"/>
            </a:pPr>
            <a:r>
              <a:rPr lang="hr-HR" sz="2200" dirty="0"/>
              <a:t>Testovi za rješavanje</a:t>
            </a:r>
          </a:p>
          <a:p>
            <a:pPr marL="914400" lvl="1" indent="-514350">
              <a:buAutoNum type="alphaLcParenR"/>
            </a:pPr>
            <a:r>
              <a:rPr lang="hr-HR" sz="2200" dirty="0"/>
              <a:t>Reklame</a:t>
            </a:r>
          </a:p>
          <a:p>
            <a:pPr marL="914400" lvl="1" indent="-514350">
              <a:buAutoNum type="alphaLcParenR"/>
            </a:pPr>
            <a:r>
              <a:rPr lang="hr-HR" sz="2200" dirty="0"/>
              <a:t>dodaci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</TotalTime>
  <Words>163</Words>
  <Application>Microsoft Office PowerPoint</Application>
  <PresentationFormat>Prikaz na zaslonu (4:3)</PresentationFormat>
  <Paragraphs>41</Paragraphs>
  <Slides>7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2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tema</vt:lpstr>
      <vt:lpstr>Dječji časopisi</vt:lpstr>
      <vt:lpstr>Čitamo tiskane i online dječje časopise</vt:lpstr>
      <vt:lpstr>Vrste dječjih časopisa</vt:lpstr>
      <vt:lpstr>Osobe važne za nastanak časopisa:</vt:lpstr>
      <vt:lpstr>Glavni urednik uređuje sadržaj časopisa. </vt:lpstr>
      <vt:lpstr>Online dječji časopisi</vt:lpstr>
      <vt:lpstr>Zadatak za vježbu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Put od autora do čitatelja</dc:title>
  <dc:creator>Sabolić</dc:creator>
  <cp:lastModifiedBy>NIKOLINA SABOLIĆ</cp:lastModifiedBy>
  <cp:revision>10</cp:revision>
  <dcterms:created xsi:type="dcterms:W3CDTF">2017-03-16T10:04:33Z</dcterms:created>
  <dcterms:modified xsi:type="dcterms:W3CDTF">2022-06-29T11:33:56Z</dcterms:modified>
</cp:coreProperties>
</file>