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545" autoAdjust="0"/>
    <p:restoredTop sz="92712" autoAdjust="0"/>
  </p:normalViewPr>
  <p:slideViewPr>
    <p:cSldViewPr>
      <p:cViewPr varScale="1">
        <p:scale>
          <a:sx n="65" d="100"/>
          <a:sy n="65" d="100"/>
        </p:scale>
        <p:origin x="-95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hr-HR" sz="1200" dirty="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hr-HR" sz="1200" smtClean="0">
                <a:latin typeface="+mn-lt"/>
              </a:defRPr>
            </a:lvl1pPr>
          </a:lstStyle>
          <a:p>
            <a:pPr>
              <a:defRPr/>
            </a:pPr>
            <a:fld id="{9CBEDA39-3C57-419C-AB57-440592EC700A}" type="datetimeFigureOut">
              <a:rPr/>
              <a:pPr>
                <a:defRPr/>
              </a:pPr>
              <a:t>21.10.2008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hr-HR" sz="1200" dirty="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hr-HR" sz="1200" smtClean="0">
                <a:latin typeface="+mn-lt"/>
              </a:defRPr>
            </a:lvl1pPr>
          </a:lstStyle>
          <a:p>
            <a:pPr>
              <a:defRPr/>
            </a:pPr>
            <a:fld id="{EF30F693-B88F-4A6E-9977-1BC36750F5B1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hr-H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hr-HR" sz="1200">
                <a:latin typeface="+mn-lt"/>
              </a:defRPr>
            </a:lvl1pPr>
          </a:lstStyle>
          <a:p>
            <a:pPr>
              <a:defRPr/>
            </a:pPr>
            <a:fld id="{A77BB2F0-E0E2-4ED2-A581-CA3196B1EF6E}" type="datetimeFigureOut">
              <a:rPr/>
              <a:pPr>
                <a:defRPr/>
              </a:pPr>
              <a:t>21.10.2008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hr-H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hr-HR" sz="1200">
                <a:latin typeface="+mn-lt"/>
              </a:defRPr>
            </a:lvl1pPr>
          </a:lstStyle>
          <a:p>
            <a:pPr>
              <a:defRPr/>
            </a:pPr>
            <a:fld id="{95314568-BE0C-42B0-8031-F668E594AB3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hr-H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hr-H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hr-H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hr-H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hr-H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hr-H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hr-H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hr-H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hr-H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ni slaj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-1588" y="0"/>
            <a:ext cx="9144001" cy="6858000"/>
            <a:chOff x="-1574" y="0"/>
            <a:chExt cx="9144000" cy="6858000"/>
          </a:xfrm>
        </p:grpSpPr>
        <p:pic>
          <p:nvPicPr>
            <p:cNvPr id="5" name="Rectangle 6"/>
            <p:cNvPicPr>
              <a:picLocks noChangeAspect="1"/>
            </p:cNvPicPr>
            <p:nvPr/>
          </p:nvPicPr>
          <p:blipFill>
            <a:blip r:embed="rId2">
              <a:lum bright="-10000"/>
            </a:blip>
            <a:srcRect/>
            <a:stretch>
              <a:fillRect/>
            </a:stretch>
          </p:blipFill>
          <p:spPr bwMode="auto">
            <a:xfrm>
              <a:off x="-1574" y="381000"/>
              <a:ext cx="9144000" cy="6093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7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cxnSp>
          <p:nvCxnSpPr>
            <p:cNvPr id="8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 latinLnBrk="0">
              <a:defRPr lang="hr-HR"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 latinLnBrk="0">
              <a:buNone/>
              <a:defRPr lang="hr-HR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001F8-610B-4E6B-9AE8-C359148881BF}" type="datetimeFigureOut">
              <a:rPr/>
              <a:pPr>
                <a:defRPr/>
              </a:pPr>
              <a:t>21.10.2008</a:t>
            </a:fld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10064-D5DC-435D-AB63-8BC7AA278AB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-1588" y="0"/>
            <a:ext cx="9145588" cy="6858000"/>
            <a:chOff x="-1574" y="0"/>
            <a:chExt cx="9145574" cy="6858000"/>
          </a:xfrm>
        </p:grpSpPr>
        <p:sp>
          <p:nvSpPr>
            <p:cNvPr id="5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6" name="Rectangle 9"/>
            <p:cNvSpPr/>
            <p:nvPr userDrawn="1"/>
          </p:nvSpPr>
          <p:spPr>
            <a:xfrm>
              <a:off x="-1574" y="0"/>
              <a:ext cx="9143987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7" name="Rectangle 14"/>
            <p:cNvSpPr/>
            <p:nvPr userDrawn="1"/>
          </p:nvSpPr>
          <p:spPr>
            <a:xfrm>
              <a:off x="-1574" y="6553200"/>
              <a:ext cx="9143987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cxnSp>
          <p:nvCxnSpPr>
            <p:cNvPr id="8" name="Straight Connector 15"/>
            <p:cNvCxnSpPr/>
            <p:nvPr/>
          </p:nvCxnSpPr>
          <p:spPr>
            <a:xfrm>
              <a:off x="-1574" y="381000"/>
              <a:ext cx="9143987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6"/>
            <p:cNvCxnSpPr/>
            <p:nvPr/>
          </p:nvCxnSpPr>
          <p:spPr>
            <a:xfrm>
              <a:off x="-1574" y="6477000"/>
              <a:ext cx="9143987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 latinLnBrk="0">
              <a:defRPr lang="hr-HR"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 latinLnBrk="0">
              <a:buNone/>
              <a:defRPr lang="hr-HR" sz="2800">
                <a:solidFill>
                  <a:schemeClr val="tx1"/>
                </a:solidFill>
              </a:defRPr>
            </a:lvl1pPr>
            <a:lvl2pPr marL="457200" indent="0">
              <a:buNone/>
              <a:defRPr lang="hr-H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hr-H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držaj d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latinLnBrk="0">
              <a:defRPr lang="hr-HR" sz="2800"/>
            </a:lvl1pPr>
            <a:lvl2pPr>
              <a:defRPr lang="hr-HR" sz="2400"/>
            </a:lvl2pPr>
            <a:lvl3pPr>
              <a:defRPr lang="hr-HR" sz="2000"/>
            </a:lvl3pPr>
            <a:lvl4pPr>
              <a:defRPr lang="hr-HR" sz="1800"/>
            </a:lvl4pPr>
            <a:lvl5pPr>
              <a:defRPr lang="hr-HR" sz="1800"/>
            </a:lvl5pPr>
            <a:lvl6pPr>
              <a:defRPr lang="hr-HR" sz="1800"/>
            </a:lvl6pPr>
            <a:lvl7pPr>
              <a:defRPr lang="hr-HR" sz="1800"/>
            </a:lvl7pPr>
            <a:lvl8pPr>
              <a:defRPr lang="hr-HR" sz="1800"/>
            </a:lvl8pPr>
            <a:lvl9pPr>
              <a:defRPr lang="hr-HR"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latinLnBrk="0">
              <a:defRPr lang="hr-HR" sz="2800"/>
            </a:lvl1pPr>
            <a:lvl2pPr>
              <a:defRPr lang="hr-HR" sz="2400"/>
            </a:lvl2pPr>
            <a:lvl3pPr>
              <a:defRPr lang="hr-HR" sz="2000"/>
            </a:lvl3pPr>
            <a:lvl4pPr>
              <a:defRPr lang="hr-HR" sz="1800"/>
            </a:lvl4pPr>
            <a:lvl5pPr>
              <a:defRPr lang="hr-HR" sz="1800"/>
            </a:lvl5pPr>
            <a:lvl6pPr>
              <a:defRPr lang="hr-HR" sz="1800"/>
            </a:lvl6pPr>
            <a:lvl7pPr>
              <a:defRPr lang="hr-HR" sz="1800"/>
            </a:lvl7pPr>
            <a:lvl8pPr>
              <a:defRPr lang="hr-HR" sz="1800"/>
            </a:lvl8pPr>
            <a:lvl9pPr>
              <a:defRPr lang="hr-HR"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98606-8529-4E75-AFB6-D2A04BB205C4}" type="datetimeFigureOut">
              <a:rPr/>
              <a:pPr>
                <a:defRPr/>
              </a:pPr>
              <a:t>21.10.2008</a:t>
            </a:fld>
            <a:endParaRPr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3AB75-BFFC-492E-8B98-9BD297D06B2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hr-HR" sz="2400" b="0">
                <a:solidFill>
                  <a:schemeClr val="tx2"/>
                </a:solidFill>
              </a:defRPr>
            </a:lvl1pPr>
            <a:lvl2pPr marL="457200" indent="0">
              <a:buNone/>
              <a:defRPr lang="hr-HR" sz="2000" b="1"/>
            </a:lvl2pPr>
            <a:lvl3pPr marL="914400" indent="0">
              <a:buNone/>
              <a:defRPr lang="hr-HR" sz="1800" b="1"/>
            </a:lvl3pPr>
            <a:lvl4pPr marL="1371600" indent="0">
              <a:buNone/>
              <a:defRPr lang="hr-HR" sz="1600" b="1"/>
            </a:lvl4pPr>
            <a:lvl5pPr marL="1828800" indent="0">
              <a:buNone/>
              <a:defRPr lang="hr-HR" sz="1600" b="1"/>
            </a:lvl5pPr>
            <a:lvl6pPr marL="2286000" indent="0">
              <a:buNone/>
              <a:defRPr lang="hr-HR" sz="1600" b="1"/>
            </a:lvl6pPr>
            <a:lvl7pPr marL="2743200" indent="0">
              <a:buNone/>
              <a:defRPr lang="hr-HR" sz="1600" b="1"/>
            </a:lvl7pPr>
            <a:lvl8pPr marL="3200400" indent="0">
              <a:buNone/>
              <a:defRPr lang="hr-HR" sz="1600" b="1"/>
            </a:lvl8pPr>
            <a:lvl9pPr marL="3657600" indent="0">
              <a:buNone/>
              <a:defRPr lang="hr-HR"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lang="hr-HR" sz="2400"/>
            </a:lvl1pPr>
            <a:lvl2pPr>
              <a:defRPr lang="hr-HR" sz="2000"/>
            </a:lvl2pPr>
            <a:lvl3pPr>
              <a:defRPr lang="hr-HR" sz="1800"/>
            </a:lvl3pPr>
            <a:lvl4pPr>
              <a:defRPr lang="hr-HR" sz="1600"/>
            </a:lvl4pPr>
            <a:lvl5pPr>
              <a:defRPr lang="hr-HR" sz="1600"/>
            </a:lvl5pPr>
            <a:lvl6pPr>
              <a:defRPr lang="hr-HR" sz="1600"/>
            </a:lvl6pPr>
            <a:lvl7pPr>
              <a:defRPr lang="hr-HR" sz="1600"/>
            </a:lvl7pPr>
            <a:lvl8pPr>
              <a:defRPr lang="hr-HR" sz="1600"/>
            </a:lvl8pPr>
            <a:lvl9pPr>
              <a:defRPr lang="hr-HR"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hr-HR" sz="2400" b="0">
                <a:solidFill>
                  <a:schemeClr val="tx2"/>
                </a:solidFill>
              </a:defRPr>
            </a:lvl1pPr>
            <a:lvl2pPr marL="457200" indent="0">
              <a:buNone/>
              <a:defRPr lang="hr-HR" sz="2000" b="1"/>
            </a:lvl2pPr>
            <a:lvl3pPr marL="914400" indent="0">
              <a:buNone/>
              <a:defRPr lang="hr-HR" sz="1800" b="1"/>
            </a:lvl3pPr>
            <a:lvl4pPr marL="1371600" indent="0">
              <a:buNone/>
              <a:defRPr lang="hr-HR" sz="1600" b="1"/>
            </a:lvl4pPr>
            <a:lvl5pPr marL="1828800" indent="0">
              <a:buNone/>
              <a:defRPr lang="hr-HR" sz="1600" b="1"/>
            </a:lvl5pPr>
            <a:lvl6pPr marL="2286000" indent="0">
              <a:buNone/>
              <a:defRPr lang="hr-HR" sz="1600" b="1"/>
            </a:lvl6pPr>
            <a:lvl7pPr marL="2743200" indent="0">
              <a:buNone/>
              <a:defRPr lang="hr-HR" sz="1600" b="1"/>
            </a:lvl7pPr>
            <a:lvl8pPr marL="3200400" indent="0">
              <a:buNone/>
              <a:defRPr lang="hr-HR" sz="1600" b="1"/>
            </a:lvl8pPr>
            <a:lvl9pPr marL="3657600" indent="0">
              <a:buNone/>
              <a:defRPr lang="hr-HR"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latinLnBrk="0">
              <a:defRPr lang="hr-HR" sz="2400"/>
            </a:lvl1pPr>
            <a:lvl2pPr>
              <a:defRPr lang="hr-HR" sz="2000"/>
            </a:lvl2pPr>
            <a:lvl3pPr>
              <a:defRPr lang="hr-HR" sz="1800"/>
            </a:lvl3pPr>
            <a:lvl4pPr>
              <a:defRPr lang="hr-HR" sz="1600"/>
            </a:lvl4pPr>
            <a:lvl5pPr>
              <a:defRPr lang="hr-HR" sz="1600"/>
            </a:lvl5pPr>
            <a:lvl6pPr>
              <a:defRPr lang="hr-HR" sz="1600"/>
            </a:lvl6pPr>
            <a:lvl7pPr>
              <a:defRPr lang="hr-HR" sz="1600"/>
            </a:lvl7pPr>
            <a:lvl8pPr>
              <a:defRPr lang="hr-HR" sz="1600"/>
            </a:lvl8pPr>
            <a:lvl9pPr>
              <a:defRPr lang="hr-HR"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7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6153-3EDB-4D4B-9AE0-42B8227FD16A}" type="datetimeFigureOut">
              <a:rPr/>
              <a:pPr>
                <a:defRPr/>
              </a:pPr>
              <a:t>21.10.2008</a:t>
            </a:fld>
            <a:endParaRPr/>
          </a:p>
        </p:txBody>
      </p:sp>
      <p:sp>
        <p:nvSpPr>
          <p:cNvPr id="8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6ED75-7DB0-4DF7-9289-D2F731FAC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53953-06A4-4651-98C2-048818EE4A95}" type="datetimeFigureOut">
              <a:rPr/>
              <a:pPr>
                <a:defRPr/>
              </a:pPr>
              <a:t>21.10.2008</a:t>
            </a:fld>
            <a:endParaRPr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0B665-F897-4C21-9BD1-550F3BAD6F8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CCF0F-BB13-4538-AA96-B045CF05758C}" type="datetimeFigureOut">
              <a:rPr/>
              <a:pPr>
                <a:defRPr/>
              </a:pPr>
              <a:t>21.10.2008</a:t>
            </a:fld>
            <a:endParaRPr/>
          </a:p>
        </p:txBody>
      </p:sp>
      <p:sp>
        <p:nvSpPr>
          <p:cNvPr id="3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3F8FA-C073-494F-B026-FA706E407B2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 latinLnBrk="0">
              <a:defRPr lang="hr-HR" sz="3200">
                <a:solidFill>
                  <a:schemeClr val="tx1"/>
                </a:solidFill>
              </a:defRPr>
            </a:lvl1pPr>
            <a:lvl2pPr>
              <a:defRPr lang="hr-HR" sz="2800"/>
            </a:lvl2pPr>
            <a:lvl3pPr>
              <a:defRPr lang="hr-HR" sz="2400"/>
            </a:lvl3pPr>
            <a:lvl4pPr>
              <a:defRPr lang="hr-HR" sz="2000"/>
            </a:lvl4pPr>
            <a:lvl5pPr>
              <a:defRPr lang="hr-HR" sz="2000"/>
            </a:lvl5pPr>
            <a:lvl6pPr>
              <a:defRPr lang="hr-HR" sz="2000"/>
            </a:lvl6pPr>
            <a:lvl7pPr>
              <a:defRPr lang="hr-HR" sz="2000"/>
            </a:lvl7pPr>
            <a:lvl8pPr>
              <a:defRPr lang="hr-HR" sz="2000"/>
            </a:lvl8pPr>
            <a:lvl9pPr>
              <a:defRPr lang="hr-HR"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 latinLnBrk="0">
              <a:buNone/>
              <a:defRPr lang="hr-HR" sz="1400"/>
            </a:lvl1pPr>
            <a:lvl2pPr marL="457200" indent="0">
              <a:buNone/>
              <a:defRPr lang="hr-HR" sz="1200"/>
            </a:lvl2pPr>
            <a:lvl3pPr marL="914400" indent="0">
              <a:buNone/>
              <a:defRPr lang="hr-HR" sz="1000"/>
            </a:lvl3pPr>
            <a:lvl4pPr marL="1371600" indent="0">
              <a:buNone/>
              <a:defRPr lang="hr-HR" sz="900"/>
            </a:lvl4pPr>
            <a:lvl5pPr marL="1828800" indent="0">
              <a:buNone/>
              <a:defRPr lang="hr-HR" sz="900"/>
            </a:lvl5pPr>
            <a:lvl6pPr marL="2286000" indent="0">
              <a:buNone/>
              <a:defRPr lang="hr-HR" sz="900"/>
            </a:lvl6pPr>
            <a:lvl7pPr marL="2743200" indent="0">
              <a:buNone/>
              <a:defRPr lang="hr-HR" sz="900"/>
            </a:lvl7pPr>
            <a:lvl8pPr marL="3200400" indent="0">
              <a:buNone/>
              <a:defRPr lang="hr-HR" sz="900"/>
            </a:lvl8pPr>
            <a:lvl9pPr marL="3657600" indent="0">
              <a:buNone/>
              <a:defRPr lang="hr-HR"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D26D1-7348-4C7B-84C8-10DFDDF9123A}" type="datetimeFigureOut">
              <a:rPr/>
              <a:pPr>
                <a:defRPr/>
              </a:pPr>
              <a:t>21.10.2008</a:t>
            </a:fld>
            <a:endParaRPr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8AA56-60AE-4E79-9872-C5B9245F446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 latinLnBrk="0">
              <a:defRPr lang="hr-HR" sz="2000" b="0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hr-HR" sz="3200"/>
            </a:lvl1pPr>
            <a:lvl2pPr marL="457200" indent="0">
              <a:buNone/>
              <a:defRPr lang="hr-HR" sz="2800"/>
            </a:lvl2pPr>
            <a:lvl3pPr marL="914400" indent="0">
              <a:buNone/>
              <a:defRPr lang="hr-HR" sz="2400"/>
            </a:lvl3pPr>
            <a:lvl4pPr marL="1371600" indent="0">
              <a:buNone/>
              <a:defRPr lang="hr-HR" sz="2000"/>
            </a:lvl4pPr>
            <a:lvl5pPr marL="1828800" indent="0">
              <a:buNone/>
              <a:defRPr lang="hr-HR" sz="2000"/>
            </a:lvl5pPr>
            <a:lvl6pPr marL="2286000" indent="0">
              <a:buNone/>
              <a:defRPr lang="hr-HR" sz="2000"/>
            </a:lvl6pPr>
            <a:lvl7pPr marL="2743200" indent="0">
              <a:buNone/>
              <a:defRPr lang="hr-HR" sz="2000"/>
            </a:lvl7pPr>
            <a:lvl8pPr marL="3200400" indent="0">
              <a:buNone/>
              <a:defRPr lang="hr-HR" sz="2000"/>
            </a:lvl8pPr>
            <a:lvl9pPr marL="3657600" indent="0">
              <a:buNone/>
              <a:defRPr lang="hr-HR" sz="2000"/>
            </a:lvl9pPr>
          </a:lstStyle>
          <a:p>
            <a:pPr lvl="0"/>
            <a:r>
              <a:rPr lang="hr-HR" noProof="0" smtClean="0"/>
              <a:t>Pritisnite ikonu za dodavanje slike</a:t>
            </a:r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hr-HR" sz="1400"/>
            </a:lvl1pPr>
            <a:lvl2pPr marL="457200" indent="0">
              <a:buNone/>
              <a:defRPr lang="hr-HR" sz="1200"/>
            </a:lvl2pPr>
            <a:lvl3pPr marL="914400" indent="0">
              <a:buNone/>
              <a:defRPr lang="hr-HR" sz="1000"/>
            </a:lvl3pPr>
            <a:lvl4pPr marL="1371600" indent="0">
              <a:buNone/>
              <a:defRPr lang="hr-HR" sz="900"/>
            </a:lvl4pPr>
            <a:lvl5pPr marL="1828800" indent="0">
              <a:buNone/>
              <a:defRPr lang="hr-HR" sz="900"/>
            </a:lvl5pPr>
            <a:lvl6pPr marL="2286000" indent="0">
              <a:buNone/>
              <a:defRPr lang="hr-HR" sz="900"/>
            </a:lvl6pPr>
            <a:lvl7pPr marL="2743200" indent="0">
              <a:buNone/>
              <a:defRPr lang="hr-HR" sz="900"/>
            </a:lvl7pPr>
            <a:lvl8pPr marL="3200400" indent="0">
              <a:buNone/>
              <a:defRPr lang="hr-HR" sz="900"/>
            </a:lvl8pPr>
            <a:lvl9pPr marL="3657600" indent="0">
              <a:buNone/>
              <a:defRPr lang="hr-HR"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7F228-3470-4126-9CE6-A345F728F70F}" type="datetimeFigureOut">
              <a:rPr/>
              <a:pPr>
                <a:defRPr/>
              </a:pPr>
              <a:t>21.10.2008</a:t>
            </a:fld>
            <a:endParaRPr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48427-5B69-404B-9C0C-28887CC5720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"/>
          <p:cNvGrpSpPr>
            <a:grpSpLocks/>
          </p:cNvGrpSpPr>
          <p:nvPr/>
        </p:nvGrpSpPr>
        <p:grpSpPr bwMode="auto"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1032" name="Rectangle 6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0" y="1"/>
              <a:ext cx="9144000" cy="1419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hr-HR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257896-42B0-4F4E-B34E-7906636048A8}" type="datetimeFigureOut">
              <a:rPr/>
              <a:pPr>
                <a:defRPr/>
              </a:pPr>
              <a:t>21.10.2008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fontAlgn="auto" latinLnBrk="0">
              <a:spcBef>
                <a:spcPts val="0"/>
              </a:spcBef>
              <a:spcAft>
                <a:spcPts val="0"/>
              </a:spcAft>
              <a:defRPr lang="hr-HR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hr-HR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491457-626A-45CD-B117-90017FAB8D9B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9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hr-HR" sz="4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400"/>
        </a:spcAft>
        <a:buFont typeface="Arial" charset="0"/>
        <a:buChar char="•"/>
        <a:defRPr lang="hr-HR"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hr-HR"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hr-HR"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hr-HR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lang="hr-HR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lang="hr-H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lang="hr-H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lang="hr-H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lang="hr-H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hr-H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hr-H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hr-H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hr-H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hr-H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hr-H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hr-H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hr-H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hr-HR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latin typeface="Haettenschweiler" pitchFamily="34" charset="0"/>
              </a:rPr>
              <a:t>James Prescott Joule</a:t>
            </a:r>
            <a:endParaRPr lang="hr-HR" dirty="0">
              <a:latin typeface="Haettenschweiler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er Hand ITC" pitchFamily="66" charset="0"/>
              </a:rPr>
              <a:t>I</a:t>
            </a:r>
            <a:r>
              <a:rPr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er Hand ITC" pitchFamily="66" charset="0"/>
              </a:rPr>
              <a:t>zradio:Goran Roksandić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220px-PSM_V05_D008_James_Prescott_Jou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500438"/>
            <a:ext cx="1571636" cy="1928825"/>
          </a:xfrm>
          <a:prstGeom prst="rect">
            <a:avLst/>
          </a:prstGeom>
        </p:spPr>
      </p:pic>
      <p:pic>
        <p:nvPicPr>
          <p:cNvPr id="10" name="Slika 9" descr="harris_man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929066"/>
            <a:ext cx="2385408" cy="1714512"/>
          </a:xfrm>
          <a:prstGeom prst="rect">
            <a:avLst/>
          </a:prstGeom>
        </p:spPr>
      </p:pic>
      <p:pic>
        <p:nvPicPr>
          <p:cNvPr id="11" name="Slika 10" descr="thumbnail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0"/>
            <a:ext cx="2643174" cy="4000504"/>
          </a:xfrm>
          <a:prstGeom prst="rect">
            <a:avLst/>
          </a:prstGeom>
        </p:spPr>
      </p:pic>
      <p:pic>
        <p:nvPicPr>
          <p:cNvPr id="14" name="Slika 13" descr="thumbnail (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248" y="500042"/>
            <a:ext cx="1643074" cy="2266309"/>
          </a:xfrm>
          <a:prstGeom prst="rect">
            <a:avLst/>
          </a:prstGeom>
        </p:spPr>
      </p:pic>
      <p:pic>
        <p:nvPicPr>
          <p:cNvPr id="15" name="Slika 14" descr="thumbnail (3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57884" y="4286256"/>
            <a:ext cx="2704828" cy="2214578"/>
          </a:xfrm>
          <a:prstGeom prst="rect">
            <a:avLst/>
          </a:prstGeom>
        </p:spPr>
      </p:pic>
      <p:pic>
        <p:nvPicPr>
          <p:cNvPr id="16" name="Slika 15" descr="images (13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8596" y="357166"/>
            <a:ext cx="3182078" cy="2928958"/>
          </a:xfrm>
          <a:prstGeom prst="rect">
            <a:avLst/>
          </a:prstGeom>
        </p:spPr>
      </p:pic>
      <p:sp>
        <p:nvSpPr>
          <p:cNvPr id="17" name="Strelica gore 16"/>
          <p:cNvSpPr/>
          <p:nvPr/>
        </p:nvSpPr>
        <p:spPr>
          <a:xfrm>
            <a:off x="4643438" y="2428868"/>
            <a:ext cx="357190" cy="1357322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Savijena strelica 17"/>
          <p:cNvSpPr/>
          <p:nvPr/>
        </p:nvSpPr>
        <p:spPr>
          <a:xfrm>
            <a:off x="4500562" y="2714620"/>
            <a:ext cx="2286016" cy="1928826"/>
          </a:xfrm>
          <a:prstGeom prst="ben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9" name="Strelica gore 18"/>
          <p:cNvSpPr/>
          <p:nvPr/>
        </p:nvSpPr>
        <p:spPr>
          <a:xfrm>
            <a:off x="3143240" y="2571744"/>
            <a:ext cx="642942" cy="1571636"/>
          </a:xfrm>
          <a:prstGeom prst="up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Strelica ulijevo 19"/>
          <p:cNvSpPr/>
          <p:nvPr/>
        </p:nvSpPr>
        <p:spPr>
          <a:xfrm>
            <a:off x="1500166" y="4857760"/>
            <a:ext cx="2286016" cy="428628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Urezana strelica udesno 20"/>
          <p:cNvSpPr/>
          <p:nvPr/>
        </p:nvSpPr>
        <p:spPr>
          <a:xfrm>
            <a:off x="4857752" y="4929198"/>
            <a:ext cx="1785950" cy="428628"/>
          </a:xfrm>
          <a:prstGeom prst="notch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HVALA VAM I NADAM SE DA STE NEŠTO NAUČILI!!!</a:t>
            </a:r>
            <a:endParaRPr lang="hr-HR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latin typeface="Curlz MT" pitchFamily="82" charset="0"/>
              </a:rPr>
              <a:t>Kraj</a:t>
            </a:r>
            <a:endParaRPr lang="hr-HR" dirty="0">
              <a:latin typeface="Curlz MT" pitchFamily="82" charset="0"/>
            </a:endParaRPr>
          </a:p>
        </p:txBody>
      </p:sp>
      <p:sp>
        <p:nvSpPr>
          <p:cNvPr id="4" name="Nasmiješeno lice 3"/>
          <p:cNvSpPr/>
          <p:nvPr/>
        </p:nvSpPr>
        <p:spPr>
          <a:xfrm>
            <a:off x="3071802" y="3071810"/>
            <a:ext cx="2286016" cy="214314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1265238"/>
          </a:xfrm>
        </p:spPr>
        <p:txBody>
          <a:bodyPr/>
          <a:lstStyle/>
          <a:p>
            <a:r>
              <a:rPr smtClean="0">
                <a:latin typeface="Curlz MT" pitchFamily="82" charset="0"/>
              </a:rPr>
              <a:t>Osobni  Podaci</a:t>
            </a:r>
            <a:endParaRPr lang="hr-HR" dirty="0">
              <a:latin typeface="Curlz MT" pitchFamily="82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ođen je 24.prosinca u 1818.g u Salfrodu u Engleskoj</a:t>
            </a:r>
          </a:p>
          <a:p>
            <a:r>
              <a:rPr lang="hr-HR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mro je 11.listopada 1889.g u Chesieri u Engleskoj</a:t>
            </a:r>
          </a:p>
          <a:p>
            <a:r>
              <a:rPr lang="hr-HR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n je bio engleski fizičar koji je proučavao prirodu topline i okrio njenu povezanost s mehaničkim radom,proučavao je još i ostale vrste energija</a:t>
            </a:r>
          </a:p>
          <a:p>
            <a:r>
              <a:rPr lang="hr-HR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io je pivničar,a hobi mu je bila znanost</a:t>
            </a:r>
            <a:endParaRPr lang="hr-HR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zervirano mjesto sadržaja 6" descr="Joule_610x39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4810" y="1589877"/>
            <a:ext cx="4572032" cy="4223786"/>
          </a:xfrm>
        </p:spPr>
      </p:pic>
      <p:sp>
        <p:nvSpPr>
          <p:cNvPr id="6" name="Rezervirano mjesto teksta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sz="2800" smtClean="0"/>
              <a:t>-</a:t>
            </a:r>
            <a:r>
              <a:rPr sz="280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on je zagovarao da se uz pomoć sunčeve topline i čestica,može dobiti mehanički rad i proizvestii toplina</a:t>
            </a:r>
            <a:endParaRPr lang="hr-HR" sz="28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latin typeface="Curlz MT" pitchFamily="82" charset="0"/>
              </a:rPr>
              <a:t>Grijanje</a:t>
            </a:r>
            <a:endParaRPr lang="hr-HR" dirty="0">
              <a:latin typeface="Curlz MT" pitchFamily="82" charset="0"/>
            </a:endParaRPr>
          </a:p>
        </p:txBody>
      </p:sp>
      <p:pic>
        <p:nvPicPr>
          <p:cNvPr id="8" name="Slika 7" descr="220px-Joule's_Apparatus_(Harper's_Scan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4643446"/>
            <a:ext cx="2434911" cy="2003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ouleov zakon je fizički zakon koji pokazije vezu između topline,koju stvara električna struja koja teče kroz provodnik,ovako se izražava:   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 Q = U*I*t = P*t =I</a:t>
            </a:r>
            <a:r>
              <a:rPr baseline="3000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*R*t  (J)   </a:t>
            </a:r>
          </a:p>
          <a:p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Q </a:t>
            </a:r>
            <a:r>
              <a:rPr lang="hr-HR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toplota 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(J)</a:t>
            </a:r>
            <a:endParaRPr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P - snaga (u vatima)</a:t>
            </a:r>
          </a:p>
          <a:p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U - električni napon struje</a:t>
            </a:r>
          </a:p>
          <a:p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I - električna struja</a:t>
            </a:r>
          </a:p>
          <a:p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R - Omov elektični otpor</a:t>
            </a:r>
          </a:p>
          <a:p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t - Vrijeme mjerenja ili vrijeme elementa pod strujom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latin typeface="Curlz MT" pitchFamily="82" charset="0"/>
              </a:rPr>
              <a:t>Jouleov zakon</a:t>
            </a:r>
            <a:endParaRPr lang="hr-HR" dirty="0">
              <a:latin typeface="Curlz MT" pitchFamily="82" charset="0"/>
            </a:endParaRPr>
          </a:p>
        </p:txBody>
      </p:sp>
      <p:pic>
        <p:nvPicPr>
          <p:cNvPr id="6" name="Slika 5" descr="220px-PSM_V05_D008_James_Prescott_Jou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786058"/>
            <a:ext cx="1865316" cy="2289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žul je osnovna jedinica za rad ili energiju u međunarodnom sustavu jedinica</a:t>
            </a:r>
          </a:p>
          <a:p>
            <a:pPr>
              <a:buNone/>
            </a:pP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            J = kg*m</a:t>
            </a:r>
            <a:r>
              <a:rPr baseline="3000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/s</a:t>
            </a:r>
            <a:r>
              <a:rPr baseline="3000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= N*m = Pa*m</a:t>
            </a:r>
            <a:r>
              <a:rPr baseline="3000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= W*s</a:t>
            </a:r>
            <a:endParaRPr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kilodžul      (1kJ) = 1000 J</a:t>
            </a:r>
            <a:endParaRPr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megadžul  (1MJ) =1000 kJ =1000000 J</a:t>
            </a:r>
            <a:endParaRPr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hr-HR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hr-HR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latin typeface="Curlz MT" pitchFamily="82" charset="0"/>
              </a:rPr>
              <a:t>Džul</a:t>
            </a:r>
            <a:endParaRPr lang="hr-HR" dirty="0">
              <a:latin typeface="Curlz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57158" y="1571612"/>
            <a:ext cx="8372476" cy="4786346"/>
          </a:xfrm>
        </p:spPr>
        <p:txBody>
          <a:bodyPr>
            <a:normAutofit lnSpcReduction="10000"/>
          </a:bodyPr>
          <a:lstStyle/>
          <a:p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1835. studirao je s engleskim kemičarom John Daltonom na Sveučilištu u Manchesteru</a:t>
            </a:r>
          </a:p>
          <a:p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1843. objavio je svoju jedinicu za količinu rada potrebnog za proizvodnju jedinice topline, nazvanu mehaničkim ekvivalentom topline</a:t>
            </a:r>
          </a:p>
          <a:p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Količina mehaničkog ekvivalenta toplini je općenito predstavljeno velikim slovom J, a standardna jedinica za rad (energiju) je nazvana Joule</a:t>
            </a:r>
          </a:p>
          <a:p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John Dalton</a:t>
            </a:r>
          </a:p>
          <a:p>
            <a:endParaRPr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latin typeface="Curlz MT" pitchFamily="82" charset="0"/>
              </a:rPr>
              <a:t>Život</a:t>
            </a:r>
            <a:endParaRPr lang="hr-HR" dirty="0">
              <a:latin typeface="Curlz MT" pitchFamily="82" charset="0"/>
            </a:endParaRPr>
          </a:p>
        </p:txBody>
      </p:sp>
      <p:pic>
        <p:nvPicPr>
          <p:cNvPr id="4" name="Slika 3" descr="thumbnail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2428868"/>
            <a:ext cx="4214842" cy="4214842"/>
          </a:xfrm>
          <a:prstGeom prst="rect">
            <a:avLst/>
          </a:prstGeom>
        </p:spPr>
      </p:pic>
      <p:sp>
        <p:nvSpPr>
          <p:cNvPr id="9" name="Pravokutnik 8"/>
          <p:cNvSpPr/>
          <p:nvPr/>
        </p:nvSpPr>
        <p:spPr>
          <a:xfrm>
            <a:off x="6369050" y="5688323"/>
            <a:ext cx="2286000" cy="1091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400"/>
              </a:spcAft>
              <a:buFont typeface="Arial" charset="0"/>
              <a:buChar char="•"/>
            </a:pPr>
            <a:endParaRPr lang="hr-HR" sz="2800" dirty="0" smtClean="0">
              <a:solidFill>
                <a:prstClr val="white"/>
              </a:solidFill>
              <a:effectLst>
                <a:glow rad="228600">
                  <a:srgbClr val="3891A7">
                    <a:satMod val="175000"/>
                    <a:alpha val="40000"/>
                  </a:srgbClr>
                </a:glow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latin typeface="Segoe Condensed"/>
            </a:endParaRPr>
          </a:p>
          <a:p>
            <a:pPr marL="342900" lvl="0" indent="-342900">
              <a:spcBef>
                <a:spcPct val="20000"/>
              </a:spcBef>
              <a:spcAft>
                <a:spcPts val="400"/>
              </a:spcAft>
            </a:pPr>
            <a:endParaRPr lang="hr-HR" sz="2800" dirty="0">
              <a:solidFill>
                <a:prstClr val="white"/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latin typeface="Segoe Condensed"/>
            </a:endParaRPr>
          </a:p>
        </p:txBody>
      </p:sp>
      <p:sp>
        <p:nvSpPr>
          <p:cNvPr id="10" name="Strelica ulijevo 9"/>
          <p:cNvSpPr/>
          <p:nvPr/>
        </p:nvSpPr>
        <p:spPr>
          <a:xfrm>
            <a:off x="3000364" y="5572140"/>
            <a:ext cx="1214446" cy="35719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latin typeface="Curlz MT" pitchFamily="82" charset="0"/>
              </a:rPr>
              <a:t>Energija</a:t>
            </a:r>
            <a:endParaRPr lang="hr-HR" dirty="0">
              <a:latin typeface="Curlz MT" pitchFamily="82" charset="0"/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Jouleova ideja o energiji se isprva nije prihvaćala, djelom zbog toga što je zahjevala precizna mjerenja, što nije bilo tako uobičajeno u fizici tog vremena</a:t>
            </a:r>
          </a:p>
          <a:p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Jouleovi eksperimenti su upotpunili rad Rudolfa Clausiusa, za kojeg se smatra da je bio jedan od stvoritelja koncepta energije</a:t>
            </a:r>
          </a:p>
          <a:p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Riječ energija nastala je od grčke riječi energos što znači aktivnost</a:t>
            </a:r>
          </a:p>
          <a:p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Rudolf Clausius</a:t>
            </a:r>
          </a:p>
          <a:p>
            <a:endParaRPr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endParaRPr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endParaRPr smtClean="0"/>
          </a:p>
          <a:p>
            <a:pPr>
              <a:buNone/>
            </a:pPr>
            <a:endParaRPr lang="hr-HR" dirty="0"/>
          </a:p>
        </p:txBody>
      </p:sp>
      <p:pic>
        <p:nvPicPr>
          <p:cNvPr id="7" name="Slika 6" descr="thumbnail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2000240"/>
            <a:ext cx="3852885" cy="4600460"/>
          </a:xfrm>
          <a:prstGeom prst="rect">
            <a:avLst/>
          </a:prstGeom>
        </p:spPr>
      </p:pic>
      <p:sp>
        <p:nvSpPr>
          <p:cNvPr id="8" name="Strelica ulijevo 7"/>
          <p:cNvSpPr/>
          <p:nvPr/>
        </p:nvSpPr>
        <p:spPr>
          <a:xfrm>
            <a:off x="3643306" y="5643578"/>
            <a:ext cx="1285884" cy="35719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5257800"/>
          </a:xfrm>
        </p:spPr>
        <p:txBody>
          <a:bodyPr>
            <a:normAutofit/>
          </a:bodyPr>
          <a:lstStyle/>
          <a:p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Joule je predložio je kinetičku teoriju topline te je trebao pojmovni skok: ako je toplina bila oblik molekularnog gibanja, zašto to gibanje s vremenom ne trne?</a:t>
            </a:r>
          </a:p>
          <a:p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 Jouleova ideja je zahtjevala da se vjeruje kako su sudari molekula savršeno elastični</a:t>
            </a:r>
          </a:p>
          <a:p>
            <a:r>
              <a:rPr lang="vi-VN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Carnotova uspješna teorija toplinskih strojeva se također bazirala na kaloričkoj pretpostavci i tek je kasnije Lord Kelvin dokazao da je Carnotova matematika jednako valjana bez kaloričke teorij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  <a:p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Lord Kelvin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latin typeface="Curlz MT" pitchFamily="82" charset="0"/>
              </a:rPr>
              <a:t>Ideja</a:t>
            </a:r>
            <a:endParaRPr lang="hr-HR" dirty="0">
              <a:latin typeface="Curlz MT" pitchFamily="82" charset="0"/>
            </a:endParaRPr>
          </a:p>
        </p:txBody>
      </p:sp>
      <p:pic>
        <p:nvPicPr>
          <p:cNvPr id="4" name="Slika 3" descr="thumbnail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2214554"/>
            <a:ext cx="3571900" cy="4464876"/>
          </a:xfrm>
          <a:prstGeom prst="rect">
            <a:avLst/>
          </a:prstGeom>
        </p:spPr>
      </p:pic>
      <p:sp>
        <p:nvSpPr>
          <p:cNvPr id="5" name="Strelica ulijevo 4"/>
          <p:cNvSpPr/>
          <p:nvPr/>
        </p:nvSpPr>
        <p:spPr>
          <a:xfrm>
            <a:off x="2857488" y="6286520"/>
            <a:ext cx="1857388" cy="357166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okopan je na groblju Brooklands</a:t>
            </a:r>
          </a:p>
          <a:p>
            <a:r>
              <a:rPr lang="hr-HR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 nadgrobnoj ploči napisan je broj 772.55</a:t>
            </a:r>
          </a:p>
          <a:p>
            <a:r>
              <a:rPr lang="hr-HR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okopan uz citat iz Evanđelja po Ivanu:Ja treba da radim djela onoga koji me posla,dok je dan dolazi noć,kada nitko ne može raditi</a:t>
            </a:r>
            <a:endParaRPr lang="hr-HR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latin typeface="Curlz MT" pitchFamily="82" charset="0"/>
              </a:rPr>
              <a:t>Sjećanje</a:t>
            </a:r>
            <a:endParaRPr lang="hr-HR" dirty="0">
              <a:latin typeface="Curlz MT" pitchFamily="82" charset="0"/>
            </a:endParaRPr>
          </a:p>
        </p:txBody>
      </p:sp>
      <p:pic>
        <p:nvPicPr>
          <p:cNvPr id="4" name="Slika 3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143380"/>
            <a:ext cx="3714776" cy="2443164"/>
          </a:xfrm>
          <a:prstGeom prst="rect">
            <a:avLst/>
          </a:prstGeom>
        </p:spPr>
      </p:pic>
      <p:pic>
        <p:nvPicPr>
          <p:cNvPr id="5" name="Slika 4" descr="images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4143380"/>
            <a:ext cx="2176466" cy="2714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S010165961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395F7D3-1DDA-46EB-8C6C-AC77FF67D1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TS010165961</Template>
  <TotalTime>0</TotalTime>
  <Words>419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TS010165961</vt:lpstr>
      <vt:lpstr>James Prescott Joule</vt:lpstr>
      <vt:lpstr>Osobni  Podaci</vt:lpstr>
      <vt:lpstr>Grijanje</vt:lpstr>
      <vt:lpstr>Jouleov zakon</vt:lpstr>
      <vt:lpstr>Džul</vt:lpstr>
      <vt:lpstr>Život</vt:lpstr>
      <vt:lpstr>Energija</vt:lpstr>
      <vt:lpstr>Ideja</vt:lpstr>
      <vt:lpstr>Sjećanje</vt:lpstr>
      <vt:lpstr>Slide 10</vt:lpstr>
      <vt:lpstr>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2012-04-17T12:20:05Z</dcterms:created>
  <dcterms:modified xsi:type="dcterms:W3CDTF">2012-04-25T16:26:01Z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