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2D28-3CF4-4044-8F25-14AC5AF3F6A8}" type="datetimeFigureOut">
              <a:rPr lang="sr-Latn-CS" smtClean="0"/>
              <a:pPr/>
              <a:t>25.4.2012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13BE12-02D2-4E4B-9EA6-A6057393B8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2D28-3CF4-4044-8F25-14AC5AF3F6A8}" type="datetimeFigureOut">
              <a:rPr lang="sr-Latn-CS" smtClean="0"/>
              <a:pPr/>
              <a:t>25.4.2012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BE12-02D2-4E4B-9EA6-A6057393B8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E13BE12-02D2-4E4B-9EA6-A6057393B8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2D28-3CF4-4044-8F25-14AC5AF3F6A8}" type="datetimeFigureOut">
              <a:rPr lang="sr-Latn-CS" smtClean="0"/>
              <a:pPr/>
              <a:t>25.4.2012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2D28-3CF4-4044-8F25-14AC5AF3F6A8}" type="datetimeFigureOut">
              <a:rPr lang="sr-Latn-CS" smtClean="0"/>
              <a:pPr/>
              <a:t>25.4.2012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E13BE12-02D2-4E4B-9EA6-A6057393B8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2D28-3CF4-4044-8F25-14AC5AF3F6A8}" type="datetimeFigureOut">
              <a:rPr lang="sr-Latn-CS" smtClean="0"/>
              <a:pPr/>
              <a:t>25.4.2012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13BE12-02D2-4E4B-9EA6-A6057393B8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D32D28-3CF4-4044-8F25-14AC5AF3F6A8}" type="datetimeFigureOut">
              <a:rPr lang="sr-Latn-CS" smtClean="0"/>
              <a:pPr/>
              <a:t>25.4.2012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BE12-02D2-4E4B-9EA6-A6057393B8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2D28-3CF4-4044-8F25-14AC5AF3F6A8}" type="datetimeFigureOut">
              <a:rPr lang="sr-Latn-CS" smtClean="0"/>
              <a:pPr/>
              <a:t>25.4.2012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E13BE12-02D2-4E4B-9EA6-A6057393B8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2D28-3CF4-4044-8F25-14AC5AF3F6A8}" type="datetimeFigureOut">
              <a:rPr lang="sr-Latn-CS" smtClean="0"/>
              <a:pPr/>
              <a:t>25.4.2012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E13BE12-02D2-4E4B-9EA6-A6057393B8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2D28-3CF4-4044-8F25-14AC5AF3F6A8}" type="datetimeFigureOut">
              <a:rPr lang="sr-Latn-CS" smtClean="0"/>
              <a:pPr/>
              <a:t>25.4.2012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13BE12-02D2-4E4B-9EA6-A6057393B8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13BE12-02D2-4E4B-9EA6-A6057393B8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32D28-3CF4-4044-8F25-14AC5AF3F6A8}" type="datetimeFigureOut">
              <a:rPr lang="sr-Latn-CS" smtClean="0"/>
              <a:pPr/>
              <a:t>25.4.2012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E13BE12-02D2-4E4B-9EA6-A6057393B8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DD32D28-3CF4-4044-8F25-14AC5AF3F6A8}" type="datetimeFigureOut">
              <a:rPr lang="sr-Latn-CS" smtClean="0"/>
              <a:pPr/>
              <a:t>25.4.2012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DD32D28-3CF4-4044-8F25-14AC5AF3F6A8}" type="datetimeFigureOut">
              <a:rPr lang="sr-Latn-CS" smtClean="0"/>
              <a:pPr/>
              <a:t>25.4.2012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13BE12-02D2-4E4B-9EA6-A6057393B8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smtClean="0"/>
              <a:t>Izradila:Lucija petričević 7.d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mtClean="0"/>
              <a:t>Unutarnja i Toplinska Energija</a:t>
            </a:r>
            <a:endParaRPr lang="hr-HR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dirty="0" smtClean="0"/>
              <a:t>          POKUS 1.</a:t>
            </a:r>
          </a:p>
          <a:p>
            <a:r>
              <a:rPr lang="hr-HR" dirty="0" smtClean="0"/>
              <a:t>Zagrijavanjem led se topi i pretvara u vodu. Ako vodu zagrijavamo,ona ključa i prelazi u vodenu paru. </a:t>
            </a:r>
          </a:p>
          <a:p>
            <a:endParaRPr lang="hr-HR" dirty="0" smtClean="0"/>
          </a:p>
          <a:p>
            <a:r>
              <a:rPr lang="hr-HR" dirty="0" smtClean="0"/>
              <a:t>Miješanjem tinte s vodom,otapanjem šećera i soli u vodi,miješanje gustog soka i vode,širenje mirisa učionicom-pokusi koji su nam dokazali </a:t>
            </a:r>
            <a:r>
              <a:rPr lang="hr-HR" dirty="0" err="1" smtClean="0"/>
              <a:t>čestičnu</a:t>
            </a:r>
            <a:r>
              <a:rPr lang="hr-HR" dirty="0" smtClean="0"/>
              <a:t> građu tvari. Tvari su građene od </a:t>
            </a:r>
            <a:r>
              <a:rPr lang="hr-HR" b="1" dirty="0" smtClean="0">
                <a:solidFill>
                  <a:schemeClr val="tx1"/>
                </a:solidFill>
              </a:rPr>
              <a:t>molekula i atoma </a:t>
            </a:r>
            <a:r>
              <a:rPr lang="hr-HR" b="1" dirty="0" smtClean="0">
                <a:solidFill>
                  <a:schemeClr val="bg1"/>
                </a:solidFill>
              </a:rPr>
              <a:t>između kojih je prazni prostor.</a:t>
            </a:r>
            <a:endParaRPr lang="hr-HR" b="1" dirty="0" smtClean="0">
              <a:solidFill>
                <a:schemeClr val="tx1"/>
              </a:solidFill>
            </a:endParaRPr>
          </a:p>
        </p:txBody>
      </p:sp>
      <p:pic>
        <p:nvPicPr>
          <p:cNvPr id="7" name="Rezervirano mjesto slike 6" descr="images (1)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5581" r="5882" b="-454"/>
          <a:stretch>
            <a:fillRect/>
          </a:stretch>
        </p:blipFill>
        <p:spPr>
          <a:xfrm>
            <a:off x="6786578" y="1428736"/>
            <a:ext cx="1863898" cy="2208084"/>
          </a:xfrm>
        </p:spPr>
      </p:pic>
      <p:pic>
        <p:nvPicPr>
          <p:cNvPr id="8" name="Slika 7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642918"/>
            <a:ext cx="1947867" cy="14590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Slika 8" descr="preuzmi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6182" y="3643314"/>
            <a:ext cx="1743075" cy="26193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1" name="TekstniOkvir 10"/>
          <p:cNvSpPr txBox="1"/>
          <p:nvPr/>
        </p:nvSpPr>
        <p:spPr>
          <a:xfrm>
            <a:off x="5286380" y="1000108"/>
            <a:ext cx="1000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/>
              <a:t>LED</a:t>
            </a:r>
            <a:endParaRPr lang="hr-HR" sz="1600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5500694" y="285749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TEKUĆE</a:t>
            </a:r>
            <a:endParaRPr lang="hr-HR" dirty="0"/>
          </a:p>
        </p:txBody>
      </p:sp>
      <p:sp>
        <p:nvSpPr>
          <p:cNvPr id="13" name="TekstniOkvir 12"/>
          <p:cNvSpPr txBox="1"/>
          <p:nvPr/>
        </p:nvSpPr>
        <p:spPr>
          <a:xfrm>
            <a:off x="5643570" y="5786454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VODENA PARA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like 4" descr="preuzmi (2)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154" b="2154"/>
          <a:stretch>
            <a:fillRect/>
          </a:stretch>
        </p:blipFill>
        <p:spPr>
          <a:xfrm>
            <a:off x="5929322" y="571480"/>
            <a:ext cx="2538244" cy="2428873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57158" y="857232"/>
            <a:ext cx="2366962" cy="5329238"/>
          </a:xfrm>
        </p:spPr>
        <p:txBody>
          <a:bodyPr/>
          <a:lstStyle/>
          <a:p>
            <a:pPr algn="ctr"/>
            <a:r>
              <a:rPr lang="hr-HR" dirty="0" smtClean="0"/>
              <a:t> POKUS 2.</a:t>
            </a:r>
          </a:p>
          <a:p>
            <a:r>
              <a:rPr lang="hr-HR" dirty="0" smtClean="0"/>
              <a:t>Miješanje tinte s vodom se događa bez nekog reda-nasumično. To možemo objasniti gibanjem molekula vode, njihovim međusobnim sudaranjem kao i sudaranjem s molekulama tinte koja se zbog toga miješa s vodom. Svaki sudar molekulama mijenja smjer i brzinu gibanja.</a:t>
            </a:r>
          </a:p>
          <a:p>
            <a:endParaRPr lang="hr-HR" dirty="0"/>
          </a:p>
        </p:txBody>
      </p:sp>
      <p:pic>
        <p:nvPicPr>
          <p:cNvPr id="6" name="Slika 5" descr="preuzmi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3143248"/>
            <a:ext cx="3000396" cy="292538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01752" y="1500174"/>
            <a:ext cx="8556528" cy="4598874"/>
          </a:xfrm>
        </p:spPr>
        <p:txBody>
          <a:bodyPr/>
          <a:lstStyle/>
          <a:p>
            <a:r>
              <a:rPr lang="hr-HR" dirty="0" smtClean="0"/>
              <a:t>TAKVO GIBANJE MOLEKULA ZOVEMO NASUMIČNO GIBANJE(gibanje nasumice, bez reda, kaotično) </a:t>
            </a:r>
          </a:p>
          <a:p>
            <a:r>
              <a:rPr lang="hr-HR" dirty="0" smtClean="0"/>
              <a:t>TIJELO KOJE SE GIBA IMA KINETIČKU ENERGIJU, DAKLE, MOLEKULE TVARI IMAJU KINETIČKU ENERGIJU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Među molekulama tvari djeluju veće ili manje, privlačne i odbojne sile</a:t>
            </a:r>
          </a:p>
          <a:p>
            <a:r>
              <a:rPr lang="hr-HR" dirty="0" smtClean="0"/>
              <a:t>Veće su među molekulama čvrstih tvari,manje kod tekućina, a još manje među molekulama plinova</a:t>
            </a:r>
          </a:p>
          <a:p>
            <a:r>
              <a:rPr lang="hr-HR" b="1" dirty="0" smtClean="0"/>
              <a:t>Međudjelovanje molekula </a:t>
            </a:r>
            <a:r>
              <a:rPr lang="hr-HR" dirty="0" smtClean="0"/>
              <a:t>znači da molekule imaju i </a:t>
            </a:r>
            <a:r>
              <a:rPr lang="hr-HR" b="1" dirty="0" smtClean="0"/>
              <a:t>potencijalnu energiju</a:t>
            </a:r>
          </a:p>
          <a:p>
            <a:r>
              <a:rPr lang="hr-HR" dirty="0" smtClean="0"/>
              <a:t>Kako je to energija čestica unutar vari, zovemo je unutarnja energija tijela,</a:t>
            </a:r>
            <a:r>
              <a:rPr lang="hr-HR" b="1" dirty="0" smtClean="0"/>
              <a:t> E</a:t>
            </a:r>
          </a:p>
          <a:p>
            <a:r>
              <a:rPr lang="hr-HR" b="1" dirty="0" smtClean="0"/>
              <a:t>Unutarnja energija tijela jest zbroj kinetičke i potencijalne energije svih molekula tijela!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01752" y="357166"/>
            <a:ext cx="8627966" cy="6143668"/>
          </a:xfrm>
        </p:spPr>
        <p:txBody>
          <a:bodyPr/>
          <a:lstStyle/>
          <a:p>
            <a:r>
              <a:rPr lang="hr-HR" b="1" dirty="0" smtClean="0"/>
              <a:t>Dio unutarnje energije koja s toplijeg prelazi na hladnije tijelo zovemo toplina(Q)</a:t>
            </a:r>
          </a:p>
          <a:p>
            <a:r>
              <a:rPr lang="hr-HR" b="1" dirty="0" smtClean="0"/>
              <a:t>Temperatura</a:t>
            </a:r>
            <a:r>
              <a:rPr lang="hr-HR" dirty="0" smtClean="0"/>
              <a:t> je fizička veličina kojom iskazujemo koliko jedno tijelo odstupa od toplinske ravnoteže s drugim tijelom</a:t>
            </a:r>
          </a:p>
          <a:p>
            <a:r>
              <a:rPr lang="hr-HR" dirty="0" smtClean="0"/>
              <a:t>Mjerna jedinica topline- </a:t>
            </a:r>
            <a:r>
              <a:rPr lang="hr-HR" b="1" dirty="0" smtClean="0"/>
              <a:t>džul(J)</a:t>
            </a:r>
          </a:p>
          <a:p>
            <a:r>
              <a:rPr lang="hr-HR" dirty="0" smtClean="0"/>
              <a:t>Mjerna jedinica temperature u </a:t>
            </a:r>
            <a:r>
              <a:rPr lang="hr-HR" b="1" dirty="0" smtClean="0"/>
              <a:t>SI</a:t>
            </a:r>
            <a:r>
              <a:rPr lang="hr-HR" dirty="0" smtClean="0"/>
              <a:t>-u jest </a:t>
            </a:r>
            <a:r>
              <a:rPr lang="hr-HR" b="1" dirty="0" err="1" smtClean="0"/>
              <a:t>klevin</a:t>
            </a:r>
            <a:r>
              <a:rPr lang="hr-HR" dirty="0" smtClean="0"/>
              <a:t>, oznaka </a:t>
            </a:r>
            <a:r>
              <a:rPr lang="hr-HR" b="1" dirty="0" smtClean="0"/>
              <a:t>K</a:t>
            </a:r>
            <a:r>
              <a:rPr lang="hr-HR" dirty="0" smtClean="0"/>
              <a:t>, a dopuštena mjerna jedinica je </a:t>
            </a:r>
            <a:r>
              <a:rPr lang="hr-HR" b="1" dirty="0" smtClean="0"/>
              <a:t>stupanj Celzijev, 1˙C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413652" cy="758952"/>
          </a:xfrm>
        </p:spPr>
        <p:txBody>
          <a:bodyPr>
            <a:noAutofit/>
          </a:bodyPr>
          <a:lstStyle/>
          <a:p>
            <a:endParaRPr lang="hr-HR" sz="8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hr-HR" sz="1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KRAJ!!</a:t>
            </a:r>
            <a:endParaRPr lang="hr-HR" sz="1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Vrh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65</TotalTime>
  <Words>267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Građanski</vt:lpstr>
      <vt:lpstr>Unutarnja i Toplinska Energija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Unutarnja i Toplinska Energija</dc:title>
  <dc:creator>IVICA PETRIČEVIĆ</dc:creator>
  <cp:lastModifiedBy>user</cp:lastModifiedBy>
  <cp:revision>14</cp:revision>
  <dcterms:created xsi:type="dcterms:W3CDTF">2012-04-23T18:24:13Z</dcterms:created>
  <dcterms:modified xsi:type="dcterms:W3CDTF">2012-04-25T15:52:00Z</dcterms:modified>
</cp:coreProperties>
</file>