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D322-9583-408B-BAB3-1151C349E8EE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D632-ED77-4420-A168-D22CD24BD3D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DD632-ED77-4420-A168-D22CD24BD3D8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369F-CEF4-4E78-ADEA-033AA5992DA3}" type="datetimeFigureOut">
              <a:rPr lang="hr-HR" smtClean="0"/>
              <a:pPr/>
              <a:t>2.5.2012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8DE9-784F-4B9D-82F3-50C187A18F2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6406480" cy="1082551"/>
          </a:xfrm>
        </p:spPr>
        <p:txBody>
          <a:bodyPr>
            <a:normAutofit fontScale="90000"/>
          </a:bodyPr>
          <a:lstStyle/>
          <a:p>
            <a:r>
              <a:rPr lang="hr-HR" sz="4800" dirty="0" smtClean="0">
                <a:latin typeface="Vijaya" pitchFamily="34" charset="0"/>
                <a:cs typeface="Vijaya" pitchFamily="34" charset="0"/>
              </a:rPr>
              <a:t>Unutarnja energija i toplina</a:t>
            </a:r>
            <a:endParaRPr lang="hr-HR" sz="4800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3789040"/>
            <a:ext cx="4640560" cy="622920"/>
          </a:xfrm>
        </p:spPr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Vijaya" pitchFamily="34" charset="0"/>
                <a:cs typeface="Vijaya" pitchFamily="34" charset="0"/>
              </a:rPr>
              <a:t>Napravila: Marieta Gal,7.d</a:t>
            </a:r>
            <a:endParaRPr lang="hr-HR" dirty="0">
              <a:solidFill>
                <a:schemeClr val="tx1"/>
              </a:solidFill>
              <a:latin typeface="Vijaya" pitchFamily="34" charset="0"/>
              <a:cs typeface="Vijay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035826" cy="706090"/>
          </a:xfrm>
        </p:spPr>
        <p:txBody>
          <a:bodyPr>
            <a:noAutofit/>
          </a:bodyPr>
          <a:lstStyle/>
          <a:p>
            <a:pPr algn="l"/>
            <a:r>
              <a:rPr lang="hr-HR" dirty="0" smtClean="0">
                <a:latin typeface="Vijaya" pitchFamily="34" charset="0"/>
                <a:cs typeface="Vijaya" pitchFamily="34" charset="0"/>
              </a:rPr>
              <a:t>Unutarnja energija</a:t>
            </a:r>
            <a:endParaRPr lang="hr-HR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42984"/>
            <a:ext cx="8496944" cy="5382360"/>
          </a:xfrm>
        </p:spPr>
        <p:txBody>
          <a:bodyPr>
            <a:normAutofit/>
          </a:bodyPr>
          <a:lstStyle/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unutarnja </a:t>
            </a:r>
            <a:r>
              <a:rPr lang="hr-HR" sz="1600" dirty="0">
                <a:latin typeface="Maiandra GD" pitchFamily="34" charset="0"/>
                <a:cs typeface="Vijaya" pitchFamily="34" charset="0"/>
              </a:rPr>
              <a:t>energija je </a:t>
            </a:r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svojstvo stanja </a:t>
            </a:r>
            <a:r>
              <a:rPr lang="hr-HR" sz="1600" dirty="0">
                <a:latin typeface="Maiandra GD" pitchFamily="34" charset="0"/>
                <a:cs typeface="Vijaya" pitchFamily="34" charset="0"/>
              </a:rPr>
              <a:t>na </a:t>
            </a:r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termodinamičkim sustavima </a:t>
            </a:r>
            <a:r>
              <a:rPr lang="hr-HR" sz="1600" dirty="0">
                <a:latin typeface="Maiandra GD" pitchFamily="34" charset="0"/>
                <a:cs typeface="Vijaya" pitchFamily="34" charset="0"/>
              </a:rPr>
              <a:t>i promjena koja je jednaka na toplinu </a:t>
            </a:r>
            <a:endParaRPr lang="hr-HR" sz="1600" dirty="0" smtClean="0">
              <a:latin typeface="Maiandra GD" pitchFamily="34" charset="0"/>
              <a:cs typeface="Vijaya" pitchFamily="34" charset="0"/>
            </a:endParaRPr>
          </a:p>
          <a:p>
            <a:r>
              <a:rPr lang="hr-HR" sz="1600" dirty="0">
                <a:latin typeface="Maiandra GD" pitchFamily="34" charset="0"/>
                <a:cs typeface="Vijaya" pitchFamily="34" charset="0"/>
              </a:rPr>
              <a:t>u</a:t>
            </a:r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jedno je i energija koja ima tvar zbog gibanja i konfiguraciji svojih atoma, molekula, i subatomskih čestica</a:t>
            </a:r>
          </a:p>
          <a:p>
            <a:r>
              <a:rPr lang="hr-HR" sz="1600" dirty="0">
                <a:latin typeface="Maiandra GD" pitchFamily="34" charset="0"/>
                <a:cs typeface="Vijaya" pitchFamily="34" charset="0"/>
              </a:rPr>
              <a:t>t</a:t>
            </a:r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akođer je i zbroj </a:t>
            </a:r>
            <a:r>
              <a:rPr lang="hr-HR" sz="1600" dirty="0">
                <a:latin typeface="Maiandra GD" pitchFamily="34" charset="0"/>
                <a:cs typeface="Vijaya" pitchFamily="34" charset="0"/>
              </a:rPr>
              <a:t>kinetičkih i potencijalnih energija </a:t>
            </a:r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svih molekula tijela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ukupna je energija sadržana u termodinamičkom sustavu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energija potrebna da se stvori sustav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državna  je funkcija od sustava jer njegova vrijednost ovisi samo o trenutnom stanju sustava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uključuje sve moguće oblike energije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jednaka je ansambla prosjeku od ukupne energije sustava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definirana je kao energije povezana s slučajnim kretanjem molekula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ima dvije glavne komponente: kinetička energija i potencijalna energija 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ne mjeri se izravno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zavisi </a:t>
            </a:r>
            <a:r>
              <a:rPr lang="hr-HR" sz="1600" dirty="0">
                <a:latin typeface="Maiandra GD" pitchFamily="34" charset="0"/>
                <a:cs typeface="Vijaya" pitchFamily="34" charset="0"/>
              </a:rPr>
              <a:t>od strukture i termodinamičkog stanja tijela, a predstavlja zbir ukupne energije njegovih sastavnih </a:t>
            </a:r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čestica</a:t>
            </a:r>
            <a:endParaRPr lang="hr-HR" sz="1600" dirty="0">
              <a:latin typeface="Maiandra GD" pitchFamily="34" charset="0"/>
              <a:cs typeface="Vijaya" pitchFamily="34" charset="0"/>
            </a:endParaRP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ne može se stvoriti ni iz čega niti se može uništiti, već se može samo prenijeti iz jednog oblika u drugi ili s jednog tijela na drugo</a:t>
            </a:r>
          </a:p>
          <a:p>
            <a:r>
              <a:rPr lang="hr-HR" sz="1600" dirty="0" smtClean="0">
                <a:latin typeface="Maiandra GD" pitchFamily="34" charset="0"/>
                <a:cs typeface="Vijaya" pitchFamily="34" charset="0"/>
              </a:rPr>
              <a:t>dogovorena mjerna jedinica za enrgija je džul (J)</a:t>
            </a:r>
          </a:p>
          <a:p>
            <a:endParaRPr lang="hr-HR" sz="1600" dirty="0" smtClean="0">
              <a:latin typeface="Maiandra GD" pitchFamily="34" charset="0"/>
            </a:endParaRPr>
          </a:p>
          <a:p>
            <a:endParaRPr lang="hr-HR" sz="1400" dirty="0">
              <a:latin typeface="Maiandra GD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465024" cy="692696"/>
          </a:xfrm>
        </p:spPr>
        <p:txBody>
          <a:bodyPr>
            <a:noAutofit/>
          </a:bodyPr>
          <a:lstStyle/>
          <a:p>
            <a:r>
              <a:rPr lang="hr-HR" dirty="0" smtClean="0">
                <a:latin typeface="Vijaya" pitchFamily="34" charset="0"/>
                <a:cs typeface="Vijaya" pitchFamily="34" charset="0"/>
              </a:rPr>
              <a:t>Kinetička energija</a:t>
            </a:r>
            <a:endParaRPr lang="hr-HR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energija koju tijelo ili čestica ima zbog svog gibanja</a:t>
            </a:r>
          </a:p>
          <a:p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ujedno je i energija gibanjana </a:t>
            </a:r>
          </a:p>
          <a:p>
            <a:r>
              <a:rPr lang="hr-HR" sz="1800" dirty="0">
                <a:latin typeface="Maiandra GD" pitchFamily="34" charset="0"/>
                <a:cs typeface="Vijaya" pitchFamily="34" charset="0"/>
              </a:rPr>
              <a:t>t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akođer i sposobnost tijela da mogu vršiti rad;</a:t>
            </a:r>
          </a:p>
          <a:p>
            <a:pPr>
              <a:buNone/>
            </a:pPr>
            <a:r>
              <a:rPr lang="hr-HR" sz="1800" dirty="0">
                <a:latin typeface="Maiandra GD" pitchFamily="34" charset="0"/>
                <a:cs typeface="Vijaya" pitchFamily="34" charset="0"/>
              </a:rPr>
              <a:t>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     rad koji treba uložiti da bi se tijelo iz mirovanja ubrzalo do neke brzine</a:t>
            </a:r>
          </a:p>
          <a:p>
            <a:r>
              <a:rPr lang="hr-HR" sz="1800" dirty="0">
                <a:latin typeface="Maiandra GD" pitchFamily="34" charset="0"/>
                <a:cs typeface="Vijaya" pitchFamily="34" charset="0"/>
              </a:rPr>
              <a:t>o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visi o masi tijela </a:t>
            </a:r>
            <a:r>
              <a:rPr lang="hr-HR" sz="1800" dirty="0">
                <a:latin typeface="Maiandra GD" pitchFamily="34" charset="0"/>
                <a:cs typeface="Vijaya" pitchFamily="34" charset="0"/>
              </a:rPr>
              <a:t>i brzine kojom se to tijelo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kreće;</a:t>
            </a:r>
          </a:p>
          <a:p>
            <a:pPr>
              <a:buNone/>
            </a:pPr>
            <a:r>
              <a:rPr lang="hr-HR" sz="1800" dirty="0">
                <a:latin typeface="Maiandra GD" pitchFamily="34" charset="0"/>
                <a:cs typeface="Vijaya" pitchFamily="34" charset="0"/>
              </a:rPr>
              <a:t>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    što </a:t>
            </a:r>
            <a:r>
              <a:rPr lang="hr-HR" sz="1800" dirty="0">
                <a:latin typeface="Maiandra GD" pitchFamily="34" charset="0"/>
                <a:cs typeface="Vijaya" pitchFamily="34" charset="0"/>
              </a:rPr>
              <a:t>je veća brzina i masa, to je veća kinetička energija tog tijela tj. masa tijela i brzina kojom se to tijelo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kreće</a:t>
            </a:r>
          </a:p>
          <a:p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podvrsta </a:t>
            </a:r>
            <a:r>
              <a:rPr lang="hr-HR" sz="1800" dirty="0">
                <a:latin typeface="Maiandra GD" pitchFamily="34" charset="0"/>
                <a:cs typeface="Vijaya" pitchFamily="34" charset="0"/>
              </a:rPr>
              <a:t>mehaničke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energije (mehanička </a:t>
            </a:r>
            <a:r>
              <a:rPr lang="hr-HR" sz="1800" dirty="0">
                <a:latin typeface="Maiandra GD" pitchFamily="34" charset="0"/>
                <a:cs typeface="Vijaya" pitchFamily="34" charset="0"/>
              </a:rPr>
              <a:t>energija se dijeli na kinetičku i potencijalnu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energiju)</a:t>
            </a:r>
          </a:p>
          <a:p>
            <a:r>
              <a:rPr lang="hr-HR" sz="1800" dirty="0">
                <a:latin typeface="Maiandra GD" pitchFamily="34" charset="0"/>
                <a:cs typeface="Vijaya" pitchFamily="34" charset="0"/>
              </a:rPr>
              <a:t>i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ma posebni </a:t>
            </a:r>
            <a:r>
              <a:rPr lang="hr-HR" sz="1800" dirty="0">
                <a:latin typeface="Maiandra GD" pitchFamily="34" charset="0"/>
                <a:cs typeface="Vijaya" pitchFamily="34" charset="0"/>
              </a:rPr>
              <a:t>oblik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- energiju rotacije</a:t>
            </a:r>
            <a:endParaRPr lang="hr-HR" sz="1800" dirty="0">
              <a:latin typeface="Maiandra GD" pitchFamily="34" charset="0"/>
              <a:cs typeface="Vijaya" pitchFamily="34" charset="0"/>
            </a:endParaRPr>
          </a:p>
          <a:p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mjerna </a:t>
            </a:r>
            <a:r>
              <a:rPr lang="hr-HR" sz="1800" dirty="0">
                <a:latin typeface="Maiandra GD" pitchFamily="34" charset="0"/>
                <a:cs typeface="Vijaya" pitchFamily="34" charset="0"/>
              </a:rPr>
              <a:t>jedinica 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je džul (</a:t>
            </a:r>
            <a:r>
              <a:rPr lang="hr-HR" sz="1800" dirty="0">
                <a:latin typeface="Maiandra GD" pitchFamily="34" charset="0"/>
                <a:cs typeface="Vijaya" pitchFamily="34" charset="0"/>
              </a:rPr>
              <a:t>J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)</a:t>
            </a:r>
            <a:endParaRPr lang="hr-HR" sz="1800" dirty="0">
              <a:latin typeface="Maiandra GD" pitchFamily="34" charset="0"/>
              <a:cs typeface="Vijaya" pitchFamily="34" charset="0"/>
            </a:endParaRPr>
          </a:p>
          <a:p>
            <a:r>
              <a:rPr lang="hr-HR" sz="1800" dirty="0">
                <a:latin typeface="Maiandra GD" pitchFamily="34" charset="0"/>
                <a:cs typeface="Vijaya" pitchFamily="34" charset="0"/>
              </a:rPr>
              <a:t>k</a:t>
            </a:r>
            <a:r>
              <a:rPr lang="hr-HR" sz="1800" dirty="0" smtClean="0">
                <a:latin typeface="Maiandra GD" pitchFamily="34" charset="0"/>
                <a:cs typeface="Vijaya" pitchFamily="34" charset="0"/>
              </a:rPr>
              <a:t>ao i svi drugi oblici energije, ne može se stvoriti ni iz čega niti se može uništiti, već se može samo prenijeti iz jednog oblika u drugi ili s jednog tijela na drugo</a:t>
            </a:r>
          </a:p>
          <a:p>
            <a:pPr>
              <a:buNone/>
            </a:pPr>
            <a:endParaRPr lang="hr-HR" sz="1800" dirty="0">
              <a:latin typeface="Vijaya" pitchFamily="34" charset="0"/>
              <a:cs typeface="Vijaya" pitchFamily="34" charset="0"/>
            </a:endParaRPr>
          </a:p>
          <a:p>
            <a:endParaRPr lang="hr-HR" sz="1800" dirty="0"/>
          </a:p>
          <a:p>
            <a:endParaRPr lang="hr-HR" sz="1800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215338" cy="778098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Vijaya" pitchFamily="34" charset="0"/>
                <a:cs typeface="Vijaya" pitchFamily="34" charset="0"/>
              </a:rPr>
              <a:t>  Potencijalna </a:t>
            </a:r>
            <a:r>
              <a:rPr lang="hr-HR" dirty="0" smtClean="0">
                <a:latin typeface="Vijaya" pitchFamily="34" charset="0"/>
                <a:cs typeface="Vijaya" pitchFamily="34" charset="0"/>
              </a:rPr>
              <a:t>energija</a:t>
            </a:r>
            <a:endParaRPr lang="hr-HR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hr-HR" dirty="0">
                <a:latin typeface="Maiandra GD" pitchFamily="34" charset="0"/>
              </a:rPr>
              <a:t>p</a:t>
            </a:r>
            <a:r>
              <a:rPr lang="hr-HR" dirty="0" smtClean="0">
                <a:latin typeface="Maiandra GD" pitchFamily="34" charset="0"/>
              </a:rPr>
              <a:t>otencijalna energija je oblik</a:t>
            </a:r>
            <a:r>
              <a:rPr lang="hr-HR" dirty="0">
                <a:latin typeface="Maiandra GD" pitchFamily="34" charset="0"/>
              </a:rPr>
              <a:t> energije koji postoji u nekom sustavu zbog odnosa </a:t>
            </a:r>
            <a:r>
              <a:rPr lang="hr-HR" dirty="0" smtClean="0">
                <a:latin typeface="Maiandra GD" pitchFamily="34" charset="0"/>
              </a:rPr>
              <a:t>među njegovim dijelovima</a:t>
            </a:r>
          </a:p>
          <a:p>
            <a:r>
              <a:rPr lang="hr-HR" dirty="0">
                <a:latin typeface="Maiandra GD" pitchFamily="34" charset="0"/>
              </a:rPr>
              <a:t>u</a:t>
            </a:r>
            <a:r>
              <a:rPr lang="hr-HR" dirty="0" smtClean="0">
                <a:latin typeface="Maiandra GD" pitchFamily="34" charset="0"/>
              </a:rPr>
              <a:t>jedno je i energija </a:t>
            </a:r>
            <a:r>
              <a:rPr lang="hr-HR" dirty="0">
                <a:latin typeface="Maiandra GD" pitchFamily="34" charset="0"/>
              </a:rPr>
              <a:t>položaja koju tijelo ili čestica ima zbog svog položaja u nekom polju </a:t>
            </a:r>
            <a:r>
              <a:rPr lang="hr-HR" dirty="0" smtClean="0">
                <a:latin typeface="Maiandra GD" pitchFamily="34" charset="0"/>
              </a:rPr>
              <a:t>sila</a:t>
            </a:r>
          </a:p>
          <a:p>
            <a:r>
              <a:rPr lang="hr-HR" dirty="0">
                <a:latin typeface="Maiandra GD" pitchFamily="34" charset="0"/>
              </a:rPr>
              <a:t>i</a:t>
            </a:r>
            <a:r>
              <a:rPr lang="hr-HR" dirty="0" smtClean="0">
                <a:latin typeface="Maiandra GD" pitchFamily="34" charset="0"/>
              </a:rPr>
              <a:t>ma </a:t>
            </a:r>
            <a:r>
              <a:rPr lang="hr-HR" dirty="0">
                <a:latin typeface="Maiandra GD" pitchFamily="34" charset="0"/>
              </a:rPr>
              <a:t>mogućnost za obavljanje rada samo u procesu prelaženja u druge oblike </a:t>
            </a:r>
            <a:r>
              <a:rPr lang="hr-HR" dirty="0" smtClean="0">
                <a:latin typeface="Maiandra GD" pitchFamily="34" charset="0"/>
              </a:rPr>
              <a:t>energije</a:t>
            </a:r>
          </a:p>
          <a:p>
            <a:r>
              <a:rPr lang="hr-HR" dirty="0" smtClean="0">
                <a:latin typeface="Maiandra GD" pitchFamily="34" charset="0"/>
              </a:rPr>
              <a:t>uzrokuje ju položaj tijela unutar sustava</a:t>
            </a:r>
          </a:p>
          <a:p>
            <a:r>
              <a:rPr lang="hr-HR" dirty="0" smtClean="0">
                <a:latin typeface="Maiandra GD" pitchFamily="34" charset="0"/>
              </a:rPr>
              <a:t>također je podvrsta mehaničke energije,kao i kinetička energija</a:t>
            </a:r>
            <a:endParaRPr lang="hr-HR" dirty="0">
              <a:latin typeface="Maiandra GD" pitchFamily="34" charset="0"/>
            </a:endParaRPr>
          </a:p>
          <a:p>
            <a:r>
              <a:rPr lang="hr-HR" dirty="0" smtClean="0">
                <a:latin typeface="Maiandra GD" pitchFamily="34" charset="0"/>
              </a:rPr>
              <a:t>može biti : kemijska, električna, toplinska,gravitacijska,elastična,</a:t>
            </a:r>
            <a:br>
              <a:rPr lang="hr-HR" dirty="0" smtClean="0">
                <a:latin typeface="Maiandra GD" pitchFamily="34" charset="0"/>
              </a:rPr>
            </a:br>
            <a:r>
              <a:rPr lang="hr-HR" dirty="0" smtClean="0">
                <a:latin typeface="Maiandra GD" pitchFamily="34" charset="0"/>
              </a:rPr>
              <a:t>a u mehaničkoj energiji razlikujemo: gravitacijsku potencijalnu energiju i kinetičku potencijalnu energiju</a:t>
            </a:r>
          </a:p>
          <a:p>
            <a:r>
              <a:rPr lang="hr-HR" dirty="0" smtClean="0">
                <a:latin typeface="Maiandra GD" pitchFamily="34" charset="0"/>
              </a:rPr>
              <a:t>gravitacijska </a:t>
            </a:r>
            <a:r>
              <a:rPr lang="hr-HR" dirty="0">
                <a:latin typeface="Maiandra GD" pitchFamily="34" charset="0"/>
              </a:rPr>
              <a:t>potencijalna energija je energija koju tijelo ima zbog </a:t>
            </a:r>
            <a:r>
              <a:rPr lang="hr-HR" dirty="0" smtClean="0">
                <a:latin typeface="Maiandra GD" pitchFamily="34" charset="0"/>
              </a:rPr>
              <a:t>svog položaja </a:t>
            </a:r>
            <a:r>
              <a:rPr lang="hr-HR" dirty="0">
                <a:latin typeface="Maiandra GD" pitchFamily="34" charset="0"/>
              </a:rPr>
              <a:t>koji zauzima u </a:t>
            </a:r>
            <a:r>
              <a:rPr lang="hr-HR" dirty="0" smtClean="0">
                <a:latin typeface="Maiandra GD" pitchFamily="34" charset="0"/>
              </a:rPr>
              <a:t>prostoru</a:t>
            </a:r>
            <a:endParaRPr lang="hr-HR" dirty="0">
              <a:latin typeface="Maiandra GD" pitchFamily="34" charset="0"/>
            </a:endParaRPr>
          </a:p>
          <a:p>
            <a:r>
              <a:rPr lang="hr-HR" dirty="0" smtClean="0">
                <a:latin typeface="Maiandra GD" pitchFamily="34" charset="0"/>
              </a:rPr>
              <a:t>elastična </a:t>
            </a:r>
            <a:r>
              <a:rPr lang="hr-HR" dirty="0">
                <a:latin typeface="Maiandra GD" pitchFamily="34" charset="0"/>
              </a:rPr>
              <a:t>potencijalna energija je energija koju ima elastično tijelo kada ga se elastično </a:t>
            </a:r>
            <a:r>
              <a:rPr lang="hr-HR" dirty="0" smtClean="0">
                <a:latin typeface="Maiandra GD" pitchFamily="34" charset="0"/>
              </a:rPr>
              <a:t>deformira</a:t>
            </a:r>
          </a:p>
          <a:p>
            <a:r>
              <a:rPr lang="hr-HR" dirty="0" smtClean="0">
                <a:latin typeface="Maiandra GD" pitchFamily="34" charset="0"/>
                <a:cs typeface="Vijaya" pitchFamily="34" charset="0"/>
              </a:rPr>
              <a:t>kao i svi drugi oblici energije, ne može se stvoriti ni iz čega niti se može uništiti, već se može samo prenijeti iz jednog oblika u drugi ili s jednog tijela na drugo</a:t>
            </a:r>
          </a:p>
          <a:p>
            <a:pPr>
              <a:buNone/>
            </a:pPr>
            <a:endParaRPr lang="hr-HR" dirty="0">
              <a:latin typeface="Maiandra GD" pitchFamily="34" charset="0"/>
            </a:endParaRPr>
          </a:p>
          <a:p>
            <a:endParaRPr lang="hr-HR" dirty="0">
              <a:latin typeface="Maiandra GD" pitchFamily="34" charset="0"/>
            </a:endParaRPr>
          </a:p>
          <a:p>
            <a:pPr>
              <a:buNone/>
            </a:pPr>
            <a:r>
              <a:rPr lang="hr-HR" dirty="0">
                <a:latin typeface="Maiandra GD" pitchFamily="34" charset="0"/>
              </a:rPr>
              <a:t> </a:t>
            </a:r>
          </a:p>
          <a:p>
            <a:endParaRPr lang="hr-H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50140" cy="63408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Vijaya" pitchFamily="34" charset="0"/>
                <a:cs typeface="Vijaya" pitchFamily="34" charset="0"/>
              </a:rPr>
              <a:t>Toplina i temperatura</a:t>
            </a:r>
            <a:endParaRPr lang="hr-HR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73427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Maiandra GD" pitchFamily="34" charset="0"/>
              </a:rPr>
              <a:t>energija</a:t>
            </a:r>
            <a:r>
              <a:rPr lang="hr-HR" sz="1800" dirty="0">
                <a:latin typeface="Maiandra GD" pitchFamily="34" charset="0"/>
              </a:rPr>
              <a:t> koja prelazi sa jednog tijela na </a:t>
            </a:r>
            <a:r>
              <a:rPr lang="hr-HR" sz="1800" dirty="0" smtClean="0">
                <a:latin typeface="Maiandra GD" pitchFamily="34" charset="0"/>
              </a:rPr>
              <a:t>drugo</a:t>
            </a:r>
          </a:p>
          <a:p>
            <a:r>
              <a:rPr lang="hr-HR" sz="1800" dirty="0" smtClean="0">
                <a:latin typeface="Maiandra GD" pitchFamily="34" charset="0"/>
              </a:rPr>
              <a:t>dio je unutarnje </a:t>
            </a:r>
            <a:r>
              <a:rPr lang="hr-HR" sz="1800" dirty="0">
                <a:latin typeface="Maiandra GD" pitchFamily="34" charset="0"/>
              </a:rPr>
              <a:t>energije tijela koja prelazi s tijela </a:t>
            </a:r>
            <a:r>
              <a:rPr lang="hr-HR" sz="1800" dirty="0" smtClean="0">
                <a:latin typeface="Maiandra GD" pitchFamily="34" charset="0"/>
              </a:rPr>
              <a:t>više</a:t>
            </a:r>
            <a:r>
              <a:rPr lang="hr-HR" sz="1800" dirty="0">
                <a:latin typeface="Maiandra GD" pitchFamily="34" charset="0"/>
              </a:rPr>
              <a:t> </a:t>
            </a:r>
            <a:r>
              <a:rPr lang="hr-HR" sz="1800" dirty="0" smtClean="0">
                <a:latin typeface="Maiandra GD" pitchFamily="34" charset="0"/>
              </a:rPr>
              <a:t>temperature na </a:t>
            </a:r>
            <a:r>
              <a:rPr lang="hr-HR" sz="1800" dirty="0">
                <a:latin typeface="Maiandra GD" pitchFamily="34" charset="0"/>
              </a:rPr>
              <a:t>tijelo niže </a:t>
            </a:r>
            <a:r>
              <a:rPr lang="hr-HR" sz="1800" dirty="0" smtClean="0">
                <a:latin typeface="Maiandra GD" pitchFamily="34" charset="0"/>
              </a:rPr>
              <a:t>temperature; kada </a:t>
            </a:r>
            <a:r>
              <a:rPr lang="hr-HR" sz="1800" dirty="0">
                <a:latin typeface="Maiandra GD" pitchFamily="34" charset="0"/>
              </a:rPr>
              <a:t>se temperature izjednače, toplina je jednaka </a:t>
            </a:r>
            <a:r>
              <a:rPr lang="hr-HR" sz="1800" dirty="0" smtClean="0">
                <a:latin typeface="Maiandra GD" pitchFamily="34" charset="0"/>
              </a:rPr>
              <a:t>nuli</a:t>
            </a:r>
          </a:p>
          <a:p>
            <a:r>
              <a:rPr lang="hr-HR" sz="1800" dirty="0">
                <a:latin typeface="Maiandra GD" pitchFamily="34" charset="0"/>
              </a:rPr>
              <a:t>p</a:t>
            </a:r>
            <a:r>
              <a:rPr lang="hr-HR" sz="1800" dirty="0" smtClean="0">
                <a:latin typeface="Maiandra GD" pitchFamily="34" charset="0"/>
              </a:rPr>
              <a:t>renosi </a:t>
            </a:r>
            <a:r>
              <a:rPr lang="hr-HR" sz="1800" dirty="0">
                <a:latin typeface="Maiandra GD" pitchFamily="34" charset="0"/>
              </a:rPr>
              <a:t>se vođenjem (kondukcijom), strujanjem (konvekcijom) i </a:t>
            </a:r>
            <a:r>
              <a:rPr lang="hr-HR" sz="1800" dirty="0" smtClean="0">
                <a:latin typeface="Maiandra GD" pitchFamily="34" charset="0"/>
              </a:rPr>
              <a:t>zračenjem (radijacijom)</a:t>
            </a:r>
          </a:p>
          <a:p>
            <a:r>
              <a:rPr lang="hr-HR" sz="1800" dirty="0" smtClean="0">
                <a:latin typeface="Maiandra GD" pitchFamily="34" charset="0"/>
              </a:rPr>
              <a:t>oznaka za toplinu je Q</a:t>
            </a:r>
          </a:p>
          <a:p>
            <a:r>
              <a:rPr lang="hr-HR" sz="1800" dirty="0" smtClean="0">
                <a:latin typeface="Maiandra GD" pitchFamily="34" charset="0"/>
              </a:rPr>
              <a:t>mjerna jedinica u SI-u je džul (J)</a:t>
            </a:r>
          </a:p>
          <a:p>
            <a:r>
              <a:rPr lang="hr-HR" sz="1800" dirty="0" smtClean="0">
                <a:latin typeface="Maiandra GD" pitchFamily="34" charset="0"/>
              </a:rPr>
              <a:t>za </a:t>
            </a:r>
            <a:r>
              <a:rPr lang="hr-HR" sz="1800" dirty="0">
                <a:latin typeface="Maiandra GD" pitchFamily="34" charset="0"/>
              </a:rPr>
              <a:t>izmjenu topline potrebna </a:t>
            </a:r>
            <a:r>
              <a:rPr lang="hr-HR" sz="1800" dirty="0" smtClean="0">
                <a:latin typeface="Maiandra GD" pitchFamily="34" charset="0"/>
              </a:rPr>
              <a:t>je razlika </a:t>
            </a:r>
            <a:r>
              <a:rPr lang="hr-HR" sz="1800" dirty="0">
                <a:latin typeface="Maiandra GD" pitchFamily="34" charset="0"/>
              </a:rPr>
              <a:t>u </a:t>
            </a:r>
            <a:r>
              <a:rPr lang="hr-HR" sz="1800" dirty="0" smtClean="0">
                <a:latin typeface="Maiandra GD" pitchFamily="34" charset="0"/>
              </a:rPr>
              <a:t>temperaturi</a:t>
            </a:r>
          </a:p>
          <a:p>
            <a:r>
              <a:rPr lang="hr-HR" sz="1800" dirty="0" smtClean="0">
                <a:latin typeface="Maiandra GD" pitchFamily="34" charset="0"/>
              </a:rPr>
              <a:t>temperatura je fizička veličina kojom iskazujemo koliko jedno tijelo odstupa od toplinske ravnoteže s drugim tijelom</a:t>
            </a:r>
          </a:p>
          <a:p>
            <a:r>
              <a:rPr lang="hr-HR" sz="1800" dirty="0">
                <a:latin typeface="Maiandra GD" pitchFamily="34" charset="0"/>
              </a:rPr>
              <a:t>z</a:t>
            </a:r>
            <a:r>
              <a:rPr lang="hr-HR" sz="1800" dirty="0" smtClean="0">
                <a:latin typeface="Maiandra GD" pitchFamily="34" charset="0"/>
              </a:rPr>
              <a:t>a tijela koja imaju jednaku temperaturu kažemo da su u toplinskoj ravnoteži</a:t>
            </a:r>
            <a:endParaRPr lang="hr-HR" sz="1800" dirty="0">
              <a:latin typeface="Maiandra GD" pitchFamily="34" charset="0"/>
            </a:endParaRPr>
          </a:p>
          <a:p>
            <a:r>
              <a:rPr lang="hr-HR" sz="1800" dirty="0">
                <a:latin typeface="Maiandra GD" pitchFamily="34" charset="0"/>
              </a:rPr>
              <a:t>m</a:t>
            </a:r>
            <a:r>
              <a:rPr lang="hr-HR" sz="1800" dirty="0" smtClean="0">
                <a:latin typeface="Maiandra GD" pitchFamily="34" charset="0"/>
              </a:rPr>
              <a:t>jerna jedinica u SI-u jest kelvin,a oznaka K, a dopuštena mjerna jedinica je stupanj Celzijus; 1 °C</a:t>
            </a:r>
          </a:p>
          <a:p>
            <a:endParaRPr lang="hr-HR" sz="1800" dirty="0" smtClean="0">
              <a:latin typeface="Maiandra GD" pitchFamily="34" charset="0"/>
            </a:endParaRPr>
          </a:p>
          <a:p>
            <a:endParaRPr lang="hr-HR" sz="1800" dirty="0">
              <a:latin typeface="Maiandra GD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137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Unutarnja energija i toplina</vt:lpstr>
      <vt:lpstr>Unutarnja energija</vt:lpstr>
      <vt:lpstr>Kinetička energija</vt:lpstr>
      <vt:lpstr>  Potencijalna energija</vt:lpstr>
      <vt:lpstr>Toplina i temperatura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Unutarnja energija i toplina</dc:title>
  <dc:creator>user</dc:creator>
  <cp:lastModifiedBy>user</cp:lastModifiedBy>
  <cp:revision>17</cp:revision>
  <dcterms:created xsi:type="dcterms:W3CDTF">2012-04-30T10:45:05Z</dcterms:created>
  <dcterms:modified xsi:type="dcterms:W3CDTF">2012-05-02T10:09:23Z</dcterms:modified>
</cp:coreProperties>
</file>