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6374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2146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1060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853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9655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40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506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4514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6917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5631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6254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4B41-7A0B-45B4-9683-3BC4B531F510}" type="datetimeFigureOut">
              <a:rPr lang="hr-HR" smtClean="0"/>
              <a:pPr/>
              <a:t>7.5.2012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46AA-6001-4C9C-9D56-86CB91E7A3C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4008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Unutarnja energija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Matej </a:t>
            </a:r>
            <a:r>
              <a:rPr lang="hr-HR" dirty="0" err="1" smtClean="0"/>
              <a:t>Vugrinec</a:t>
            </a:r>
            <a:r>
              <a:rPr lang="hr-HR" dirty="0" smtClean="0"/>
              <a:t> 7.d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734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Korisnost je fizička veličina koja pokazuje koliki dio uložene energije stroj vraća u korisnom obliku.</a:t>
            </a:r>
          </a:p>
          <a:p>
            <a:r>
              <a:rPr lang="hr-HR" dirty="0" smtClean="0"/>
              <a:t>Korisnost izražavamo u postocima.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   </a:t>
            </a:r>
            <a:r>
              <a:rPr lang="el-GR" dirty="0" smtClean="0"/>
              <a:t>η</a:t>
            </a:r>
            <a:r>
              <a:rPr lang="hr-HR" dirty="0" smtClean="0"/>
              <a:t> = </a:t>
            </a:r>
            <a:r>
              <a:rPr lang="hr-HR" dirty="0" err="1" smtClean="0"/>
              <a:t>W</a:t>
            </a:r>
            <a:r>
              <a:rPr lang="hr-HR" sz="1400" dirty="0" err="1" smtClean="0"/>
              <a:t>k</a:t>
            </a:r>
            <a:r>
              <a:rPr lang="hr-HR" sz="1400" dirty="0" smtClean="0"/>
              <a:t> </a:t>
            </a:r>
            <a:r>
              <a:rPr lang="hr-HR" dirty="0" smtClean="0"/>
              <a:t>/ </a:t>
            </a:r>
            <a:r>
              <a:rPr lang="hr-HR" dirty="0" err="1" smtClean="0"/>
              <a:t>W</a:t>
            </a:r>
            <a:r>
              <a:rPr lang="hr-HR" sz="1600" dirty="0" err="1" smtClean="0"/>
              <a:t>u</a:t>
            </a:r>
            <a:r>
              <a:rPr lang="hr-HR" sz="1600" dirty="0" smtClean="0"/>
              <a:t>  </a:t>
            </a:r>
            <a:r>
              <a:rPr lang="hr-HR" sz="1800" dirty="0" smtClean="0"/>
              <a:t>(%)</a:t>
            </a:r>
            <a:endParaRPr lang="hr-HR" sz="1800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7818" y="3786190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79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Unutarnja energija i toplina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r-HR" dirty="0" smtClean="0"/>
              <a:t>Unutarnja </a:t>
            </a:r>
            <a:r>
              <a:rPr lang="hr-HR" dirty="0" smtClean="0"/>
              <a:t>energija - </a:t>
            </a:r>
            <a:r>
              <a:rPr lang="hr-HR" dirty="0" smtClean="0"/>
              <a:t>zbroj kinetičke i potencijalne energije svih molekula tijela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Toplina Q - </a:t>
            </a:r>
            <a:r>
              <a:rPr lang="hr-HR" dirty="0" smtClean="0"/>
              <a:t>dio unutarnje energije koji prelazi s toplijeg na hladnije </a:t>
            </a:r>
            <a:r>
              <a:rPr lang="hr-HR" dirty="0" smtClean="0"/>
              <a:t>tijelo</a:t>
            </a:r>
            <a:endParaRPr lang="hr-HR" dirty="0" smtClean="0"/>
          </a:p>
          <a:p>
            <a:r>
              <a:rPr lang="hr-HR" dirty="0" smtClean="0"/>
              <a:t>Mjerna jedinica za toplinu je džul.(J)</a:t>
            </a:r>
          </a:p>
          <a:p>
            <a:r>
              <a:rPr lang="hr-HR" dirty="0" smtClean="0"/>
              <a:t>Molekule tijela kreću </a:t>
            </a:r>
            <a:r>
              <a:rPr lang="hr-HR" dirty="0" smtClean="0"/>
              <a:t>kaotično,nasumično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</a:t>
            </a:r>
            <a:r>
              <a:rPr lang="hr-HR" dirty="0" smtClean="0"/>
              <a:t>(</a:t>
            </a:r>
            <a:r>
              <a:rPr lang="hr-HR" dirty="0" err="1" smtClean="0"/>
              <a:t>Brownovo</a:t>
            </a:r>
            <a:r>
              <a:rPr lang="hr-HR" dirty="0" smtClean="0"/>
              <a:t> </a:t>
            </a:r>
            <a:r>
              <a:rPr lang="hr-HR" dirty="0" smtClean="0"/>
              <a:t>gibanje).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389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temperature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Tijelima se povećanjem temperature obujam povećava.</a:t>
            </a:r>
          </a:p>
          <a:p>
            <a:r>
              <a:rPr lang="hr-HR" dirty="0" smtClean="0"/>
              <a:t>Voda na +4°C ima </a:t>
            </a:r>
          </a:p>
          <a:p>
            <a:pPr marL="0" indent="0">
              <a:buNone/>
            </a:pPr>
            <a:r>
              <a:rPr lang="hr-HR" dirty="0" smtClean="0"/>
              <a:t>    najveću </a:t>
            </a:r>
            <a:r>
              <a:rPr lang="hr-HR" dirty="0" smtClean="0"/>
              <a:t>gustoću.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 smtClean="0"/>
              <a:t>   </a:t>
            </a:r>
            <a:r>
              <a:rPr lang="hr-HR" dirty="0" smtClean="0"/>
              <a:t>a </a:t>
            </a:r>
            <a:r>
              <a:rPr lang="hr-HR" dirty="0" smtClean="0"/>
              <a:t>u krutom stanju</a:t>
            </a:r>
          </a:p>
          <a:p>
            <a:pPr marL="0" indent="0">
              <a:buNone/>
            </a:pPr>
            <a:r>
              <a:rPr lang="hr-HR" dirty="0" smtClean="0"/>
              <a:t>   (</a:t>
            </a:r>
            <a:r>
              <a:rPr lang="hr-HR" dirty="0" smtClean="0"/>
              <a:t>led), ima </a:t>
            </a:r>
            <a:r>
              <a:rPr lang="hr-HR" dirty="0" smtClean="0"/>
              <a:t>manju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gustoću </a:t>
            </a:r>
            <a:r>
              <a:rPr lang="hr-HR" dirty="0" smtClean="0"/>
              <a:t>od vode u tekućem stanju što </a:t>
            </a:r>
            <a:r>
              <a:rPr lang="hr-HR" dirty="0" smtClean="0"/>
              <a:t>zovemo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anomalija vode.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2066" y="2348880"/>
            <a:ext cx="328614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78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Termometar i mjerenje temperature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 mjerenje temperature tijela koristimo </a:t>
            </a:r>
            <a:r>
              <a:rPr lang="hr-HR" dirty="0" smtClean="0"/>
              <a:t>termometar(alkoholni</a:t>
            </a:r>
            <a:r>
              <a:rPr lang="hr-HR" dirty="0" smtClean="0"/>
              <a:t>, živin, </a:t>
            </a:r>
            <a:r>
              <a:rPr lang="hr-HR" dirty="0" err="1" smtClean="0"/>
              <a:t>bimetalni</a:t>
            </a:r>
            <a:r>
              <a:rPr lang="hr-HR" dirty="0" smtClean="0"/>
              <a:t>)</a:t>
            </a:r>
          </a:p>
          <a:p>
            <a:r>
              <a:rPr lang="hr-HR" dirty="0" smtClean="0"/>
              <a:t>Službena mjerna jedinica za temperaturu po SI sustavu je Kelvin. </a:t>
            </a:r>
            <a:endParaRPr lang="hr-HR" dirty="0" smtClean="0"/>
          </a:p>
          <a:p>
            <a:r>
              <a:rPr lang="hr-HR" dirty="0" smtClean="0"/>
              <a:t>Dopuštena </a:t>
            </a:r>
            <a:r>
              <a:rPr lang="hr-HR" dirty="0" smtClean="0"/>
              <a:t>mjerna jedinici je °</a:t>
            </a:r>
            <a:r>
              <a:rPr lang="hr-HR" dirty="0" err="1" smtClean="0"/>
              <a:t>Celzijus</a:t>
            </a:r>
            <a:r>
              <a:rPr lang="hr-HR" dirty="0" smtClean="0"/>
              <a:t>.</a:t>
            </a:r>
          </a:p>
          <a:p>
            <a:r>
              <a:rPr lang="hr-HR" dirty="0" smtClean="0"/>
              <a:t>Temperatura od 0 kelvina odgovara -273°C(apsolutna nula).</a:t>
            </a:r>
          </a:p>
          <a:p>
            <a:r>
              <a:rPr lang="hr-HR" dirty="0" smtClean="0"/>
              <a:t>Po </a:t>
            </a:r>
            <a:r>
              <a:rPr lang="hr-HR" dirty="0" err="1" smtClean="0"/>
              <a:t>Celzijusovoj</a:t>
            </a:r>
            <a:r>
              <a:rPr lang="hr-HR" dirty="0" smtClean="0"/>
              <a:t> ljestvici temperatura od 0° </a:t>
            </a:r>
            <a:r>
              <a:rPr lang="hr-HR" dirty="0" smtClean="0"/>
              <a:t>je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 smtClean="0"/>
              <a:t>   ledište </a:t>
            </a:r>
            <a:r>
              <a:rPr lang="hr-HR" dirty="0" smtClean="0"/>
              <a:t>vode, a temperatura od 100° vrelište.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224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Prijelaz topline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Toplina prelazi s tijela veće temperature na tijelo manje temperature: vođenjem, strujanjem i zračenjem.</a:t>
            </a:r>
          </a:p>
          <a:p>
            <a:r>
              <a:rPr lang="hr-HR" dirty="0" smtClean="0"/>
              <a:t>Tvari koje provode toplinu zovu se vodiči, a tvari koje ne provode zovemo izolatori.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364" y="4357694"/>
            <a:ext cx="259228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97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topline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Toplina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          </a:t>
            </a:r>
            <a:r>
              <a:rPr lang="hr-HR" dirty="0" smtClean="0"/>
              <a:t>Q=m*c*T(J)</a:t>
            </a:r>
            <a:endParaRPr lang="hr-HR" dirty="0" smtClean="0"/>
          </a:p>
          <a:p>
            <a:r>
              <a:rPr lang="hr-HR" dirty="0" smtClean="0"/>
              <a:t>c- specifični toplinski </a:t>
            </a:r>
            <a:r>
              <a:rPr lang="hr-HR" dirty="0" smtClean="0"/>
              <a:t>kapacitet - </a:t>
            </a:r>
            <a:r>
              <a:rPr lang="hr-HR" dirty="0" smtClean="0"/>
              <a:t>on označava koliko topline treba primiti jedno tijelo da bi mu se temperatura povisila za 1K.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4572008"/>
            <a:ext cx="2243602" cy="208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5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Promjena unutarnje energije radom i toplinom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Zagrijavanjem se mijenja unutarnja energija tijela.</a:t>
            </a:r>
          </a:p>
          <a:p>
            <a:r>
              <a:rPr lang="hr-HR" dirty="0" smtClean="0"/>
              <a:t>Unutarnja energija nekog tijela može se promijeniti obavljenim radom na tom tijelu.</a:t>
            </a:r>
          </a:p>
          <a:p>
            <a:r>
              <a:rPr lang="hr-HR" dirty="0" smtClean="0"/>
              <a:t>Toplina prelazi s toplijeg na hladnije tijelo.</a:t>
            </a:r>
          </a:p>
          <a:p>
            <a:r>
              <a:rPr lang="hr-HR" dirty="0" smtClean="0"/>
              <a:t>Zakon očuvanja energije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</a:t>
            </a:r>
            <a:r>
              <a:rPr lang="hr-HR" dirty="0" smtClean="0"/>
              <a:t>Energija </a:t>
            </a:r>
            <a:r>
              <a:rPr lang="hr-HR" dirty="0" smtClean="0"/>
              <a:t>zatvorenog sustava je stalna!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348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Pretvaranje topline u rad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Uređaji u kojima se unutarnja energija pretvara u rad nazivamo toplinski uređaji.</a:t>
            </a:r>
          </a:p>
          <a:p>
            <a:r>
              <a:rPr lang="hr-HR" dirty="0" smtClean="0"/>
              <a:t>Rad se dobiva pri prijelazu topline s tijela više temperature na tijelo niže temperature.</a:t>
            </a:r>
          </a:p>
          <a:p>
            <a:r>
              <a:rPr lang="hr-HR" dirty="0" smtClean="0"/>
              <a:t>Toplinu preostalu nakon obavljenog rada koja se predaje hladnijem tijelu nazivamo otpadna toplina.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815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Pretvorba i prijenos energije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jedan oblik energije neprestano pretvara u drugi tada nastaje lanac pretvorbe energije.</a:t>
            </a:r>
          </a:p>
          <a:p>
            <a:r>
              <a:rPr lang="hr-HR" dirty="0" smtClean="0"/>
              <a:t>U lancu pretvorbe energije dio energije se pretvori u čovjeku nekoristan rad, tada se govori o korisnosti stroja.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44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377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Unutarnja energija</vt:lpstr>
      <vt:lpstr>Unutarnja energija i toplina</vt:lpstr>
      <vt:lpstr>Promjena temperature</vt:lpstr>
      <vt:lpstr>Termometar i mjerenje temperature</vt:lpstr>
      <vt:lpstr>Prijelaz topline</vt:lpstr>
      <vt:lpstr>Mjerenje topline</vt:lpstr>
      <vt:lpstr>Promjena unutarnje energije radom i toplinom</vt:lpstr>
      <vt:lpstr>Pretvaranje topline u rad</vt:lpstr>
      <vt:lpstr>Pretvorba i prijenos energije</vt:lpstr>
      <vt:lpstr>Korisnost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Unutarnja energija</dc:title>
  <dc:creator>Vugrinec</dc:creator>
  <cp:lastModifiedBy>user</cp:lastModifiedBy>
  <cp:revision>19</cp:revision>
  <dcterms:created xsi:type="dcterms:W3CDTF">2012-05-06T10:04:09Z</dcterms:created>
  <dcterms:modified xsi:type="dcterms:W3CDTF">2012-05-07T16:08:50Z</dcterms:modified>
</cp:coreProperties>
</file>