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00" autoAdjust="0"/>
  </p:normalViewPr>
  <p:slideViewPr>
    <p:cSldViewPr>
      <p:cViewPr varScale="1">
        <p:scale>
          <a:sx n="100" d="100"/>
          <a:sy n="100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96349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549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8597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18065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7003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86704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5682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6629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0532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07828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7986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93766-B6C0-49AF-B023-25291711CC0B}" type="datetimeFigureOut">
              <a:rPr lang="hr-HR" smtClean="0"/>
              <a:pPr/>
              <a:t>5.3.2012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006F-8887-4788-81B4-C91AAB931A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89342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Međudjelovanje tijela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Matej </a:t>
            </a:r>
            <a:r>
              <a:rPr lang="hr-HR" dirty="0" err="1" smtClean="0"/>
              <a:t>Vugrinec</a:t>
            </a:r>
            <a:r>
              <a:rPr lang="hr-HR" dirty="0" smtClean="0"/>
              <a:t> 7.D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2220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Poluga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Poluga je motka na osloncu pomoću koje se manjom silom može savladati veća.</a:t>
            </a:r>
          </a:p>
          <a:p>
            <a:r>
              <a:rPr lang="hr-HR" dirty="0" smtClean="0"/>
              <a:t>Postoji jednostrana i dvostrana poluga.</a:t>
            </a:r>
          </a:p>
          <a:p>
            <a:r>
              <a:rPr lang="hr-HR" dirty="0" smtClean="0"/>
              <a:t>Dvostrane poluge se dijele na:</a:t>
            </a:r>
          </a:p>
          <a:p>
            <a:pPr>
              <a:buNone/>
            </a:pPr>
            <a:r>
              <a:rPr lang="hr-HR" dirty="0" smtClean="0"/>
              <a:t>                         poluge s jednakim </a:t>
            </a:r>
          </a:p>
          <a:p>
            <a:pPr>
              <a:buNone/>
            </a:pPr>
            <a:r>
              <a:rPr lang="hr-HR" dirty="0" smtClean="0"/>
              <a:t>                         i poluge s nejednakim krakovima.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33221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Poluga i primjena poluge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poluzi postoje krak tereta i krak sile. Koliko je puta krak sile dulji od kraka tereta toliko puta ćemo morati upotrijebiti manju silu.</a:t>
            </a:r>
          </a:p>
          <a:p>
            <a:r>
              <a:rPr lang="hr-HR" dirty="0" smtClean="0"/>
              <a:t>Matematički to izgleda ovako:  </a:t>
            </a:r>
          </a:p>
          <a:p>
            <a:pPr>
              <a:buNone/>
            </a:pPr>
            <a:r>
              <a:rPr lang="hr-HR" dirty="0" smtClean="0"/>
              <a:t>                          F</a:t>
            </a:r>
            <a:r>
              <a:rPr lang="hr-HR" sz="1400" dirty="0" smtClean="0"/>
              <a:t>1</a:t>
            </a:r>
            <a:r>
              <a:rPr lang="hr-HR" dirty="0" smtClean="0"/>
              <a:t>*s</a:t>
            </a:r>
            <a:r>
              <a:rPr lang="hr-HR" sz="1400" dirty="0" smtClean="0"/>
              <a:t>1 </a:t>
            </a:r>
            <a:r>
              <a:rPr lang="hr-HR" dirty="0" smtClean="0"/>
              <a:t>= F</a:t>
            </a:r>
            <a:r>
              <a:rPr lang="hr-HR" sz="1400" dirty="0" smtClean="0"/>
              <a:t>2</a:t>
            </a:r>
            <a:r>
              <a:rPr lang="hr-HR" dirty="0" smtClean="0"/>
              <a:t>*</a:t>
            </a:r>
            <a:r>
              <a:rPr lang="hr-HR" dirty="0" err="1" smtClean="0"/>
              <a:t>s</a:t>
            </a:r>
            <a:r>
              <a:rPr lang="hr-HR" sz="1400" dirty="0" err="1" smtClean="0"/>
              <a:t>2</a:t>
            </a:r>
            <a:endParaRPr lang="hr-HR" sz="1400" dirty="0" smtClean="0"/>
          </a:p>
          <a:p>
            <a:r>
              <a:rPr lang="hr-HR" dirty="0" smtClean="0"/>
              <a:t>Poluga će biti u ravnoteži ako su umnošci sila i njihovih krakova s obiju strana jednaki. 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1899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Kolotur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Kotač koji ima utor i okreće se oko osovine naziva se kolotur.</a:t>
            </a:r>
          </a:p>
          <a:p>
            <a:r>
              <a:rPr lang="hr-HR" dirty="0" smtClean="0"/>
              <a:t>Postoje koloturi:</a:t>
            </a:r>
          </a:p>
          <a:p>
            <a:pPr>
              <a:buNone/>
            </a:pPr>
            <a:r>
              <a:rPr lang="hr-HR" dirty="0" smtClean="0"/>
              <a:t>                 pomični    F</a:t>
            </a:r>
            <a:r>
              <a:rPr lang="hr-HR" sz="1100" dirty="0" smtClean="0"/>
              <a:t>2</a:t>
            </a:r>
            <a:r>
              <a:rPr lang="hr-HR" dirty="0" smtClean="0"/>
              <a:t> = F</a:t>
            </a:r>
            <a:r>
              <a:rPr lang="hr-HR" sz="1100" dirty="0" smtClean="0"/>
              <a:t>1</a:t>
            </a:r>
            <a:r>
              <a:rPr lang="hr-HR" dirty="0" smtClean="0"/>
              <a:t> / 2 (N) </a:t>
            </a:r>
          </a:p>
          <a:p>
            <a:pPr>
              <a:buNone/>
            </a:pPr>
            <a:r>
              <a:rPr lang="hr-HR" dirty="0" smtClean="0"/>
              <a:t>                 i nepomični F</a:t>
            </a:r>
            <a:r>
              <a:rPr lang="hr-HR" sz="1100" dirty="0" smtClean="0"/>
              <a:t>1</a:t>
            </a:r>
            <a:r>
              <a:rPr lang="hr-HR" dirty="0" smtClean="0"/>
              <a:t> = </a:t>
            </a:r>
            <a:r>
              <a:rPr lang="hr-HR" dirty="0" err="1" smtClean="0"/>
              <a:t>F</a:t>
            </a:r>
            <a:r>
              <a:rPr lang="hr-HR" sz="1100" dirty="0" err="1" smtClean="0"/>
              <a:t>2</a:t>
            </a:r>
            <a:endParaRPr lang="hr-HR" sz="1100" dirty="0" smtClean="0"/>
          </a:p>
          <a:p>
            <a:r>
              <a:rPr lang="hr-HR" dirty="0" smtClean="0"/>
              <a:t>Sustav više kolotura naziva se </a:t>
            </a:r>
            <a:r>
              <a:rPr lang="hr-HR" dirty="0" err="1" smtClean="0"/>
              <a:t>koloturje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                          F</a:t>
            </a:r>
            <a:r>
              <a:rPr lang="hr-HR" sz="1100" dirty="0" smtClean="0"/>
              <a:t>2 </a:t>
            </a:r>
            <a:r>
              <a:rPr lang="hr-HR" dirty="0" smtClean="0"/>
              <a:t> = F</a:t>
            </a:r>
            <a:r>
              <a:rPr lang="hr-HR" sz="1100" dirty="0" smtClean="0"/>
              <a:t>1</a:t>
            </a:r>
            <a:r>
              <a:rPr lang="hr-HR" dirty="0" smtClean="0"/>
              <a:t> / n (N)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643182"/>
            <a:ext cx="1513645" cy="156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910" y="464344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3200" dirty="0"/>
          </a:p>
        </p:txBody>
      </p:sp>
    </p:spTree>
    <p:extLst>
      <p:ext uri="{BB962C8B-B14F-4D97-AF65-F5344CB8AC3E}">
        <p14:creationId xmlns="" xmlns:p14="http://schemas.microsoft.com/office/powerpoint/2010/main" val="24747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Tlak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911741"/>
          </a:xfrm>
        </p:spPr>
        <p:txBody>
          <a:bodyPr/>
          <a:lstStyle/>
          <a:p>
            <a:r>
              <a:rPr lang="hr-HR" dirty="0" smtClean="0"/>
              <a:t>Tlak je okomito djelovanje sile na neku ploštinu.</a:t>
            </a:r>
          </a:p>
          <a:p>
            <a:r>
              <a:rPr lang="hr-HR" dirty="0" smtClean="0"/>
              <a:t>Oznaka za tlak je p </a:t>
            </a:r>
          </a:p>
          <a:p>
            <a:r>
              <a:rPr lang="hr-HR" dirty="0" smtClean="0"/>
              <a:t>                  p = F / A ( N/m</a:t>
            </a:r>
            <a:r>
              <a:rPr lang="hr-HR" sz="1400" b="1" baseline="74000" dirty="0" smtClean="0"/>
              <a:t>2</a:t>
            </a:r>
            <a:r>
              <a:rPr lang="hr-HR" baseline="74000" dirty="0" smtClean="0"/>
              <a:t> </a:t>
            </a:r>
            <a:r>
              <a:rPr lang="hr-HR" dirty="0" smtClean="0"/>
              <a:t>) </a:t>
            </a:r>
            <a:r>
              <a:rPr lang="hr-HR" dirty="0" smtClean="0"/>
              <a:t>= 1Pa</a:t>
            </a:r>
            <a:endParaRPr lang="hr-HR" dirty="0" smtClean="0"/>
          </a:p>
          <a:p>
            <a:r>
              <a:rPr lang="hr-HR" dirty="0" smtClean="0"/>
              <a:t>Mjerna jedinica za tlak je Paskal.</a:t>
            </a:r>
          </a:p>
          <a:p>
            <a:r>
              <a:rPr lang="hr-HR" dirty="0" smtClean="0"/>
              <a:t>Instrumenti kojima se mjeri tlak su manometri i barometri.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3" y="4572008"/>
            <a:ext cx="1785950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608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Hidrostatički tlak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hr-HR" dirty="0" smtClean="0"/>
              <a:t>To je tlak koji je izazvan težinom same tekućine.</a:t>
            </a:r>
          </a:p>
          <a:p>
            <a:pPr>
              <a:buNone/>
            </a:pPr>
            <a:r>
              <a:rPr lang="hr-HR" dirty="0" smtClean="0"/>
              <a:t>                          p = </a:t>
            </a:r>
            <a:r>
              <a:rPr lang="el-GR" dirty="0" smtClean="0"/>
              <a:t>ρ</a:t>
            </a:r>
            <a:r>
              <a:rPr lang="hr-HR" dirty="0" smtClean="0"/>
              <a:t>*h*g (Pa)</a:t>
            </a:r>
          </a:p>
          <a:p>
            <a:r>
              <a:rPr lang="hr-HR" dirty="0" smtClean="0"/>
              <a:t>Za svakih 10 m dubine tlak se poveća za jedan bar(100 000 paskala)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5495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Atmosferski tlak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Normalan atmosferski tlak iznosi 1013 h Pa</a:t>
            </a:r>
          </a:p>
          <a:p>
            <a:pPr>
              <a:buNone/>
            </a:pPr>
            <a:r>
              <a:rPr lang="hr-HR" dirty="0" smtClean="0"/>
              <a:t>    (101300 Pa)</a:t>
            </a:r>
          </a:p>
          <a:p>
            <a:r>
              <a:rPr lang="hr-HR" dirty="0" smtClean="0"/>
              <a:t>Atmosferski tlak se smanjuje s porastom visine.</a:t>
            </a:r>
          </a:p>
          <a:p>
            <a:r>
              <a:rPr lang="hr-HR" dirty="0" smtClean="0"/>
              <a:t>Polje visokog tlaka nazivamo anticiklona, a niskog ciklona.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6492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Hidraulički tlak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Tlak u tekućini izazvan vanjskom silom.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88" y="2500306"/>
            <a:ext cx="3028950" cy="1643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4500570"/>
            <a:ext cx="7531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Koliko je puta veća ploština A2 od A1 toliko će puta sila F2 biti veća od F1.</a:t>
            </a:r>
          </a:p>
          <a:p>
            <a:r>
              <a:rPr lang="hr-HR" sz="2400" dirty="0" smtClean="0"/>
              <a:t>                                   </a:t>
            </a:r>
            <a:r>
              <a:rPr lang="hr-HR" sz="2400" dirty="0" smtClean="0"/>
              <a:t>     </a:t>
            </a:r>
            <a:r>
              <a:rPr lang="hr-HR" sz="2400" dirty="0" smtClean="0"/>
              <a:t>F</a:t>
            </a:r>
            <a:r>
              <a:rPr lang="hr-HR" sz="1400" dirty="0" smtClean="0"/>
              <a:t>1 </a:t>
            </a:r>
            <a:r>
              <a:rPr lang="hr-HR" sz="2400" dirty="0" smtClean="0"/>
              <a:t>: </a:t>
            </a:r>
            <a:r>
              <a:rPr lang="hr-HR" sz="2400" dirty="0" smtClean="0"/>
              <a:t>A</a:t>
            </a:r>
            <a:r>
              <a:rPr lang="hr-HR" sz="1400" dirty="0" smtClean="0"/>
              <a:t>1  </a:t>
            </a:r>
            <a:r>
              <a:rPr lang="hr-HR" sz="2400" dirty="0" smtClean="0"/>
              <a:t>=  </a:t>
            </a:r>
            <a:r>
              <a:rPr lang="hr-HR" sz="2400" dirty="0" smtClean="0"/>
              <a:t>F</a:t>
            </a:r>
            <a:r>
              <a:rPr lang="hr-HR" sz="1400" dirty="0" smtClean="0"/>
              <a:t>2 </a:t>
            </a:r>
            <a:r>
              <a:rPr lang="hr-HR" sz="2400" dirty="0" smtClean="0"/>
              <a:t>: A </a:t>
            </a:r>
            <a:r>
              <a:rPr lang="hr-HR" sz="1400" dirty="0" smtClean="0"/>
              <a:t>2</a:t>
            </a:r>
          </a:p>
          <a:p>
            <a:r>
              <a:rPr lang="hr-HR" sz="2400" dirty="0" smtClean="0"/>
              <a:t>                          </a:t>
            </a:r>
            <a:endParaRPr lang="hr-HR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87624" y="2500306"/>
            <a:ext cx="0" cy="150475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19672" y="2500306"/>
            <a:ext cx="0" cy="150475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263691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r>
              <a:rPr lang="hr-HR" sz="900" dirty="0" smtClean="0"/>
              <a:t>1</a:t>
            </a:r>
          </a:p>
          <a:p>
            <a:endParaRPr lang="hr-HR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60232" y="2500306"/>
            <a:ext cx="0" cy="150475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92280" y="2500306"/>
            <a:ext cx="0" cy="164307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12360" y="26369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r>
              <a:rPr lang="hr-HR" sz="900" dirty="0" smtClean="0"/>
              <a:t>2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758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Arhimedov zakon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tijelo uronimo u vodu ono izgubi toliko prividno od svoje težine koliko teži volumen istisnute tekućine.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0" y="3500438"/>
            <a:ext cx="2743200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526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Uzgon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Sila koja tijelu smanjuje težinu i djeluje u suprotnom smjeru od težine naziva se uzgon.</a:t>
            </a:r>
          </a:p>
          <a:p>
            <a:pPr>
              <a:buNone/>
            </a:pPr>
            <a:r>
              <a:rPr lang="hr-HR" dirty="0" smtClean="0"/>
              <a:t>                            U = V*g*</a:t>
            </a:r>
            <a:r>
              <a:rPr lang="el-GR" dirty="0" smtClean="0"/>
              <a:t>ρ</a:t>
            </a:r>
            <a:r>
              <a:rPr lang="hr-HR" dirty="0" smtClean="0"/>
              <a:t> (N)</a:t>
            </a:r>
          </a:p>
          <a:p>
            <a:r>
              <a:rPr lang="hr-HR" dirty="0" smtClean="0"/>
              <a:t>Tijelo pliva U = G</a:t>
            </a:r>
          </a:p>
          <a:p>
            <a:r>
              <a:rPr lang="hr-HR" dirty="0" smtClean="0"/>
              <a:t>Tijelo tone U &lt; G</a:t>
            </a:r>
          </a:p>
          <a:p>
            <a:r>
              <a:rPr lang="hr-HR" dirty="0" smtClean="0"/>
              <a:t>Tijelo lebdi U &gt; G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4906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hr-HR" dirty="0" smtClean="0"/>
              <a:t>Sila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800" dirty="0" smtClean="0"/>
              <a:t>To je fizička veličina kojom iskazujemo međudjelovanje tijela.</a:t>
            </a:r>
          </a:p>
          <a:p>
            <a:r>
              <a:rPr lang="hr-HR" sz="2800" dirty="0" smtClean="0"/>
              <a:t>Ona tijelu može promijeniti oblik i položaj.</a:t>
            </a:r>
          </a:p>
          <a:p>
            <a:r>
              <a:rPr lang="hr-HR" sz="2800" dirty="0" smtClean="0"/>
              <a:t>Oznaka za silu je F.</a:t>
            </a:r>
          </a:p>
          <a:p>
            <a:r>
              <a:rPr lang="hr-HR" sz="2800" dirty="0" smtClean="0"/>
              <a:t>Mjerna jedinica za silu je njutn(N).</a:t>
            </a:r>
          </a:p>
          <a:p>
            <a:r>
              <a:rPr lang="hr-HR" sz="2800" dirty="0" smtClean="0"/>
              <a:t>Postoje više vrsta sile: </a:t>
            </a:r>
          </a:p>
          <a:p>
            <a:pPr>
              <a:buNone/>
            </a:pPr>
            <a:r>
              <a:rPr lang="hr-HR" sz="2800" dirty="0" smtClean="0"/>
              <a:t>                      magnetska, </a:t>
            </a:r>
          </a:p>
          <a:p>
            <a:pPr>
              <a:buNone/>
            </a:pPr>
            <a:r>
              <a:rPr lang="hr-HR" sz="2800" dirty="0" smtClean="0"/>
              <a:t>                      gravitacijska, </a:t>
            </a:r>
          </a:p>
          <a:p>
            <a:pPr>
              <a:buNone/>
            </a:pPr>
            <a:r>
              <a:rPr lang="hr-HR" sz="2800" dirty="0" smtClean="0"/>
              <a:t>                      kemijska, </a:t>
            </a:r>
          </a:p>
          <a:p>
            <a:pPr>
              <a:buNone/>
            </a:pPr>
            <a:r>
              <a:rPr lang="hr-HR" sz="2800" dirty="0" smtClean="0"/>
              <a:t>                      električna</a:t>
            </a:r>
          </a:p>
          <a:p>
            <a:pPr>
              <a:buNone/>
            </a:pPr>
            <a:r>
              <a:rPr lang="hr-HR" sz="2800" dirty="0" smtClean="0"/>
              <a:t>                    </a:t>
            </a:r>
            <a:r>
              <a:rPr lang="hr-HR" sz="2800" dirty="0" smtClean="0"/>
              <a:t>  </a:t>
            </a:r>
            <a:r>
              <a:rPr lang="hr-HR" sz="2800" dirty="0" smtClean="0"/>
              <a:t>elastična…….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2566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Iskazivanje sile pravcem</a:t>
            </a: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7221" y="2996952"/>
            <a:ext cx="583698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07221" y="2348880"/>
            <a:ext cx="220363" cy="64807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402" y="1844824"/>
            <a:ext cx="1568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Hvatište sile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555776" y="2491155"/>
            <a:ext cx="792088" cy="50579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51820" y="1988840"/>
            <a:ext cx="304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Pravac djelovanja sile</a:t>
            </a:r>
            <a:endParaRPr lang="hr-HR" dirty="0"/>
          </a:p>
        </p:txBody>
      </p:sp>
      <p:sp>
        <p:nvSpPr>
          <p:cNvPr id="14" name="Flowchart: Connector 13"/>
          <p:cNvSpPr/>
          <p:nvPr/>
        </p:nvSpPr>
        <p:spPr>
          <a:xfrm>
            <a:off x="607221" y="2996952"/>
            <a:ext cx="110181" cy="720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xtBox 14"/>
          <p:cNvSpPr txBox="1"/>
          <p:nvPr/>
        </p:nvSpPr>
        <p:spPr>
          <a:xfrm>
            <a:off x="494656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444208" y="2672916"/>
            <a:ext cx="792088" cy="32403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00826" y="2312005"/>
            <a:ext cx="174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Smjer djelovanja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070720" y="3573016"/>
            <a:ext cx="270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Veličina sile</a:t>
            </a:r>
            <a:endParaRPr lang="hr-HR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63688" y="3032956"/>
            <a:ext cx="522296" cy="54006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704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hr-HR" dirty="0" smtClean="0"/>
              <a:t>Elastična sila i mjerenje sile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hr-HR" dirty="0" smtClean="0"/>
              <a:t>Sprava za mjerenje sile zove se dinamometar.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02" y="2000240"/>
            <a:ext cx="2249348" cy="1071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3143248"/>
            <a:ext cx="8176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Silu mjerimo tako da se opruga u dinamometru rasteže. Tada možemo očitati koliko njutna ima ta sila.</a:t>
            </a:r>
            <a:endParaRPr lang="hr-HR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86322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Ona tijela koja se nakon djelovanja sile vraćaju u prvobitan oblik nazivamo elastična, a ona koje se ne vraćaju nazivamo plastična.</a:t>
            </a:r>
            <a:endParaRPr lang="hr-HR" sz="2800" dirty="0"/>
          </a:p>
        </p:txBody>
      </p:sp>
    </p:spTree>
    <p:extLst>
      <p:ext uri="{BB962C8B-B14F-4D97-AF65-F5344CB8AC3E}">
        <p14:creationId xmlns="" xmlns:p14="http://schemas.microsoft.com/office/powerpoint/2010/main" val="42478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Sila teža i težina tijela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r>
              <a:rPr lang="hr-HR" dirty="0" smtClean="0"/>
              <a:t>Sila teža je gravitacijska sila Zemlje. Ona sva tijela privlači k svome središtu.</a:t>
            </a:r>
          </a:p>
          <a:p>
            <a:r>
              <a:rPr lang="hr-HR" dirty="0" smtClean="0"/>
              <a:t>Na Zemlji je gravitacijska konstanta: g=9,81 N/kg</a:t>
            </a:r>
          </a:p>
          <a:p>
            <a:r>
              <a:rPr lang="hr-HR" dirty="0" smtClean="0"/>
              <a:t>Težina tijela je sila kojom tijelo pritišće podlogu na kojoj stoji ili ovjes ako je obješeno.</a:t>
            </a:r>
          </a:p>
          <a:p>
            <a:r>
              <a:rPr lang="hr-HR" dirty="0" smtClean="0"/>
              <a:t>Težina tijela, G</a:t>
            </a:r>
          </a:p>
          <a:p>
            <a:pPr>
              <a:buNone/>
            </a:pPr>
            <a:r>
              <a:rPr lang="hr-HR" dirty="0" smtClean="0"/>
              <a:t>                                G = g * m (N)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2694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Javlja se u dodiru između dva tijela.</a:t>
            </a:r>
          </a:p>
          <a:p>
            <a:pPr>
              <a:buNone/>
            </a:pPr>
            <a:r>
              <a:rPr lang="hr-HR" dirty="0" smtClean="0"/>
              <a:t>                 </a:t>
            </a:r>
            <a:r>
              <a:rPr lang="hr-HR" dirty="0" smtClean="0"/>
              <a:t>          </a:t>
            </a:r>
            <a:r>
              <a:rPr lang="hr-HR" dirty="0" err="1" smtClean="0"/>
              <a:t>F</a:t>
            </a:r>
            <a:r>
              <a:rPr lang="hr-HR" sz="1400" dirty="0" err="1" smtClean="0"/>
              <a:t>tr</a:t>
            </a:r>
            <a:r>
              <a:rPr lang="hr-HR" dirty="0" smtClean="0"/>
              <a:t> </a:t>
            </a:r>
            <a:r>
              <a:rPr lang="hr-HR" dirty="0" smtClean="0"/>
              <a:t>= </a:t>
            </a:r>
            <a:r>
              <a:rPr lang="hr-HR" dirty="0" err="1" smtClean="0"/>
              <a:t>F</a:t>
            </a:r>
            <a:r>
              <a:rPr lang="hr-HR" sz="1400" dirty="0" err="1" smtClean="0"/>
              <a:t>pr</a:t>
            </a:r>
            <a:r>
              <a:rPr lang="hr-HR" dirty="0" smtClean="0"/>
              <a:t> * µ (N)</a:t>
            </a:r>
          </a:p>
          <a:p>
            <a:r>
              <a:rPr lang="hr-HR" dirty="0" smtClean="0"/>
              <a:t>Sila trenja ovisi o težini tijela i kakvoći dodirnih ploha, ali ne i o veličini dodirnih ploha.</a:t>
            </a:r>
          </a:p>
          <a:p>
            <a:r>
              <a:rPr lang="hr-HR" dirty="0" smtClean="0"/>
              <a:t>Razlikujemo trenje:</a:t>
            </a:r>
          </a:p>
          <a:p>
            <a:pPr>
              <a:buNone/>
            </a:pPr>
            <a:r>
              <a:rPr lang="hr-HR" dirty="0" smtClean="0"/>
              <a:t>                                     klizanja</a:t>
            </a:r>
          </a:p>
          <a:p>
            <a:pPr>
              <a:buNone/>
            </a:pPr>
            <a:r>
              <a:rPr lang="hr-HR" dirty="0" smtClean="0"/>
              <a:t>                                     i kotrljanja</a:t>
            </a:r>
          </a:p>
          <a:p>
            <a:r>
              <a:rPr lang="hr-HR" dirty="0" smtClean="0"/>
              <a:t> Trenje kotrljanja je  manje od trenja klizanja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59749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Težište i ravnoteža tijela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Položaj u kojem se tijelo nalazi na nekom osloncu i miruje je njegov ravnotežni položaj.</a:t>
            </a:r>
          </a:p>
          <a:p>
            <a:r>
              <a:rPr lang="hr-HR" dirty="0" smtClean="0"/>
              <a:t>Točka hvatišta u kojoj djeluje sila teža naziva se težište tijela.</a:t>
            </a:r>
          </a:p>
          <a:p>
            <a:r>
              <a:rPr lang="hr-HR" dirty="0" smtClean="0"/>
              <a:t>Smjer djelovanja sile teže određuje se viskom.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1323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Određivanje težišta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Pravilnim tijelima težište se nalazi u sjecištu njegovih dijagonala.</a:t>
            </a:r>
          </a:p>
          <a:p>
            <a:r>
              <a:rPr lang="hr-HR" dirty="0" smtClean="0"/>
              <a:t>Nepravilna tijela trebamo objesiti u različite položaje i pomoću viska nacrtati smjerove sile teže koji se nazivaju težišnice.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80522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Ravnoteža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Vrste ravnoteže su: </a:t>
            </a:r>
          </a:p>
          <a:p>
            <a:pPr>
              <a:buNone/>
            </a:pPr>
            <a:r>
              <a:rPr lang="hr-HR" dirty="0" smtClean="0"/>
              <a:t>          Stabilna- ako je oslonac iznad težišta </a:t>
            </a:r>
          </a:p>
          <a:p>
            <a:pPr>
              <a:buNone/>
            </a:pPr>
            <a:r>
              <a:rPr lang="hr-HR" dirty="0" smtClean="0"/>
              <a:t>          Labilna- ako je oslonac ispod težišta</a:t>
            </a:r>
          </a:p>
          <a:p>
            <a:pPr>
              <a:buNone/>
            </a:pPr>
            <a:r>
              <a:rPr lang="hr-HR" dirty="0" smtClean="0"/>
              <a:t>          Indiferentna- ako je oslonac u težištu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87042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682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Međudjelovanje tijela</vt:lpstr>
      <vt:lpstr>Sila</vt:lpstr>
      <vt:lpstr>Iskazivanje sile pravcem</vt:lpstr>
      <vt:lpstr>Elastična sila i mjerenje sile</vt:lpstr>
      <vt:lpstr>Sila teža i težina tijela</vt:lpstr>
      <vt:lpstr>Trenje</vt:lpstr>
      <vt:lpstr>Težište i ravnoteža tijela</vt:lpstr>
      <vt:lpstr>Određivanje težišta</vt:lpstr>
      <vt:lpstr>Ravnoteža</vt:lpstr>
      <vt:lpstr>Poluga</vt:lpstr>
      <vt:lpstr>Poluga i primjena poluge</vt:lpstr>
      <vt:lpstr>Kolotur</vt:lpstr>
      <vt:lpstr>Tlak</vt:lpstr>
      <vt:lpstr>Hidrostatički tlak</vt:lpstr>
      <vt:lpstr>Atmosferski tlak</vt:lpstr>
      <vt:lpstr>Hidraulički tlak</vt:lpstr>
      <vt:lpstr>Arhimedov zakon</vt:lpstr>
      <vt:lpstr>Uzgon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Međudjelovanje tijela</dc:title>
  <dc:creator>Vugrinec</dc:creator>
  <cp:lastModifiedBy>user</cp:lastModifiedBy>
  <cp:revision>70</cp:revision>
  <dcterms:created xsi:type="dcterms:W3CDTF">2012-02-15T08:03:26Z</dcterms:created>
  <dcterms:modified xsi:type="dcterms:W3CDTF">2012-03-05T07:50:02Z</dcterms:modified>
</cp:coreProperties>
</file>