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2338-74C0-4A4C-98EE-4630E533AD0C}" type="datetimeFigureOut">
              <a:rPr lang="hr-HR" smtClean="0"/>
              <a:pPr/>
              <a:t>25.4.2012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3106AF-EC6B-483D-B759-3D70E2641AF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2338-74C0-4A4C-98EE-4630E533AD0C}" type="datetimeFigureOut">
              <a:rPr lang="hr-HR" smtClean="0"/>
              <a:pPr/>
              <a:t>25.4.2012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06AF-EC6B-483D-B759-3D70E2641AF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53106AF-EC6B-483D-B759-3D70E2641AF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2338-74C0-4A4C-98EE-4630E533AD0C}" type="datetimeFigureOut">
              <a:rPr lang="hr-HR" smtClean="0"/>
              <a:pPr/>
              <a:t>25.4.2012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2338-74C0-4A4C-98EE-4630E533AD0C}" type="datetimeFigureOut">
              <a:rPr lang="hr-HR" smtClean="0"/>
              <a:pPr/>
              <a:t>25.4.2012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53106AF-EC6B-483D-B759-3D70E2641AF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2338-74C0-4A4C-98EE-4630E533AD0C}" type="datetimeFigureOut">
              <a:rPr lang="hr-HR" smtClean="0"/>
              <a:pPr/>
              <a:t>25.4.2012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3106AF-EC6B-483D-B759-3D70E2641AF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B6F2338-74C0-4A4C-98EE-4630E533AD0C}" type="datetimeFigureOut">
              <a:rPr lang="hr-HR" smtClean="0"/>
              <a:pPr/>
              <a:t>25.4.2012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06AF-EC6B-483D-B759-3D70E2641AF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2338-74C0-4A4C-98EE-4630E533AD0C}" type="datetimeFigureOut">
              <a:rPr lang="hr-HR" smtClean="0"/>
              <a:pPr/>
              <a:t>25.4.2012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53106AF-EC6B-483D-B759-3D70E2641AF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2338-74C0-4A4C-98EE-4630E533AD0C}" type="datetimeFigureOut">
              <a:rPr lang="hr-HR" smtClean="0"/>
              <a:pPr/>
              <a:t>25.4.2012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53106AF-EC6B-483D-B759-3D70E2641AF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2338-74C0-4A4C-98EE-4630E533AD0C}" type="datetimeFigureOut">
              <a:rPr lang="hr-HR" smtClean="0"/>
              <a:pPr/>
              <a:t>25.4.2012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3106AF-EC6B-483D-B759-3D70E2641AF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3106AF-EC6B-483D-B759-3D70E2641AF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2338-74C0-4A4C-98EE-4630E533AD0C}" type="datetimeFigureOut">
              <a:rPr lang="hr-HR" smtClean="0"/>
              <a:pPr/>
              <a:t>25.4.2012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53106AF-EC6B-483D-B759-3D70E2641AF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B6F2338-74C0-4A4C-98EE-4630E533AD0C}" type="datetimeFigureOut">
              <a:rPr lang="hr-HR" smtClean="0"/>
              <a:pPr/>
              <a:t>25.4.2012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B6F2338-74C0-4A4C-98EE-4630E533AD0C}" type="datetimeFigureOut">
              <a:rPr lang="hr-HR" smtClean="0"/>
              <a:pPr/>
              <a:t>25.4.2012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3106AF-EC6B-483D-B759-3D70E2641AF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2200" dirty="0" smtClean="0">
                <a:solidFill>
                  <a:schemeClr val="tx1"/>
                </a:solidFill>
              </a:rPr>
              <a:t>Izradio: </a:t>
            </a:r>
            <a:r>
              <a:rPr lang="hr-HR" sz="2200" dirty="0" err="1" smtClean="0">
                <a:solidFill>
                  <a:schemeClr val="tx1"/>
                </a:solidFill>
              </a:rPr>
              <a:t>Lovro</a:t>
            </a:r>
            <a:r>
              <a:rPr lang="hr-HR" sz="2200" dirty="0" smtClean="0">
                <a:solidFill>
                  <a:schemeClr val="tx1"/>
                </a:solidFill>
              </a:rPr>
              <a:t> </a:t>
            </a:r>
            <a:r>
              <a:rPr lang="hr-HR" sz="2200" dirty="0" smtClean="0">
                <a:solidFill>
                  <a:schemeClr val="tx1"/>
                </a:solidFill>
              </a:rPr>
              <a:t>Pavković, 7.a</a:t>
            </a:r>
            <a:endParaRPr lang="hr-HR" sz="2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2"/>
                </a:solidFill>
              </a:rPr>
              <a:t>Energija</a:t>
            </a:r>
            <a:endParaRPr lang="hr-HR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400" dirty="0" smtClean="0">
                <a:solidFill>
                  <a:schemeClr val="tx1"/>
                </a:solidFill>
              </a:rPr>
              <a:t>Rad sile</a:t>
            </a:r>
            <a:endParaRPr lang="hr-HR" sz="44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14282" y="1371600"/>
            <a:ext cx="4357718" cy="4681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000" dirty="0" smtClean="0"/>
              <a:t>    Rad </a:t>
            </a:r>
            <a:r>
              <a:rPr lang="hr-HR" sz="2000" dirty="0" smtClean="0"/>
              <a:t>je fizička veličina </a:t>
            </a:r>
            <a:r>
              <a:rPr lang="hr-HR" sz="2000" dirty="0" smtClean="0"/>
              <a:t>kojom opisujemo </a:t>
            </a:r>
            <a:r>
              <a:rPr lang="hr-HR" sz="2000" dirty="0" smtClean="0"/>
              <a:t>djelovanje sile na nekom putu.</a:t>
            </a:r>
          </a:p>
          <a:p>
            <a:pPr>
              <a:buNone/>
            </a:pPr>
            <a:r>
              <a:rPr lang="hr-HR" sz="2000" dirty="0" smtClean="0"/>
              <a:t>    Oznaka </a:t>
            </a:r>
            <a:r>
              <a:rPr lang="hr-HR" sz="2000" dirty="0" smtClean="0"/>
              <a:t>za rad je: W</a:t>
            </a:r>
          </a:p>
          <a:p>
            <a:pPr>
              <a:buNone/>
            </a:pPr>
            <a:r>
              <a:rPr lang="hr-HR" sz="2000" dirty="0" smtClean="0"/>
              <a:t> </a:t>
            </a:r>
            <a:r>
              <a:rPr lang="hr-HR" sz="2000" dirty="0" smtClean="0"/>
              <a:t>                W</a:t>
            </a:r>
            <a:r>
              <a:rPr lang="hr-HR" sz="2000" dirty="0" smtClean="0"/>
              <a:t>= F*s</a:t>
            </a:r>
          </a:p>
          <a:p>
            <a:pPr>
              <a:buNone/>
            </a:pPr>
            <a:r>
              <a:rPr lang="hr-HR" sz="2000" dirty="0" smtClean="0"/>
              <a:t>   Dogovorena </a:t>
            </a:r>
            <a:r>
              <a:rPr lang="hr-HR" sz="2000" dirty="0" smtClean="0"/>
              <a:t>mjerna jedinica za rad je džul ( znak J) </a:t>
            </a:r>
          </a:p>
          <a:p>
            <a:pPr>
              <a:buNone/>
            </a:pPr>
            <a:r>
              <a:rPr lang="hr-HR" sz="2000" dirty="0" smtClean="0"/>
              <a:t>  Veće </a:t>
            </a:r>
            <a:r>
              <a:rPr lang="hr-HR" sz="2000" dirty="0" smtClean="0"/>
              <a:t>jedinice od džula su:   </a:t>
            </a:r>
          </a:p>
          <a:p>
            <a:pPr>
              <a:buNone/>
            </a:pPr>
            <a:r>
              <a:rPr lang="hr-HR" sz="2000" dirty="0" smtClean="0"/>
              <a:t>     </a:t>
            </a:r>
            <a:r>
              <a:rPr lang="hr-HR" sz="2000" dirty="0" smtClean="0"/>
              <a:t>  </a:t>
            </a:r>
            <a:r>
              <a:rPr lang="hr-HR" sz="2000" dirty="0" err="1" smtClean="0"/>
              <a:t>kilodžul</a:t>
            </a:r>
            <a:r>
              <a:rPr lang="hr-HR" sz="2000" dirty="0" smtClean="0"/>
              <a:t>      </a:t>
            </a:r>
            <a:r>
              <a:rPr lang="hr-HR" sz="2000" dirty="0" smtClean="0"/>
              <a:t>1 kJ = 1000 J</a:t>
            </a:r>
          </a:p>
          <a:p>
            <a:pPr>
              <a:buNone/>
            </a:pPr>
            <a:r>
              <a:rPr lang="hr-HR" sz="2000" dirty="0" smtClean="0"/>
              <a:t>     </a:t>
            </a:r>
            <a:r>
              <a:rPr lang="hr-HR" sz="2000" dirty="0" smtClean="0"/>
              <a:t>  </a:t>
            </a:r>
            <a:r>
              <a:rPr lang="hr-HR" sz="2000" dirty="0" err="1" smtClean="0"/>
              <a:t>megadžul</a:t>
            </a:r>
            <a:r>
              <a:rPr lang="hr-HR" sz="2000" dirty="0" smtClean="0"/>
              <a:t>   </a:t>
            </a:r>
            <a:r>
              <a:rPr lang="hr-HR" sz="2000" dirty="0" smtClean="0"/>
              <a:t>1 MJ= 1000000 J</a:t>
            </a:r>
          </a:p>
          <a:p>
            <a:pPr>
              <a:buNone/>
            </a:pPr>
            <a:r>
              <a:rPr lang="hr-HR" sz="2200" dirty="0" smtClean="0"/>
              <a:t>                                                 </a:t>
            </a:r>
            <a:endParaRPr lang="hr-HR" sz="2200" dirty="0"/>
          </a:p>
        </p:txBody>
      </p:sp>
      <p:pic>
        <p:nvPicPr>
          <p:cNvPr id="7" name="Content Placeholder 6" descr="ispravno-dizanje-tereta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36096" y="2132856"/>
            <a:ext cx="3024336" cy="30243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400" dirty="0" smtClean="0">
                <a:solidFill>
                  <a:schemeClr val="tx1"/>
                </a:solidFill>
              </a:rPr>
              <a:t>Energija</a:t>
            </a:r>
            <a:endParaRPr lang="hr-HR" sz="4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2000" dirty="0" smtClean="0"/>
              <a:t>Energija je sposobnost tijela da obavlja rad:</a:t>
            </a:r>
          </a:p>
          <a:p>
            <a:pPr>
              <a:buNone/>
            </a:pPr>
            <a:r>
              <a:rPr lang="hr-HR" sz="2000" dirty="0" smtClean="0"/>
              <a:t>Za energiju vrijedi zakon </a:t>
            </a:r>
            <a:r>
              <a:rPr lang="hr-HR" sz="2000" dirty="0" smtClean="0"/>
              <a:t>očuvanja</a:t>
            </a:r>
          </a:p>
          <a:p>
            <a:pPr>
              <a:buNone/>
            </a:pPr>
            <a:r>
              <a:rPr lang="hr-HR" sz="2000" dirty="0" smtClean="0"/>
              <a:t> </a:t>
            </a:r>
            <a:r>
              <a:rPr lang="hr-HR" sz="2000" dirty="0" smtClean="0"/>
              <a:t>energije</a:t>
            </a:r>
            <a:r>
              <a:rPr lang="hr-HR" sz="2000" dirty="0" smtClean="0"/>
              <a:t>:</a:t>
            </a:r>
          </a:p>
          <a:p>
            <a:pPr>
              <a:buNone/>
            </a:pPr>
            <a:r>
              <a:rPr lang="hr-HR" sz="2000" dirty="0" smtClean="0"/>
              <a:t> </a:t>
            </a:r>
            <a:r>
              <a:rPr lang="hr-HR" sz="2000" dirty="0" smtClean="0"/>
              <a:t>  </a:t>
            </a:r>
            <a:r>
              <a:rPr lang="hr-HR" sz="2000" dirty="0" smtClean="0"/>
              <a:t> </a:t>
            </a:r>
            <a:r>
              <a:rPr lang="hr-HR" sz="2000" dirty="0" smtClean="0"/>
              <a:t>ukupna energija zatvorenog </a:t>
            </a:r>
            <a:r>
              <a:rPr lang="hr-HR" sz="2000" dirty="0" smtClean="0"/>
              <a:t>sustava </a:t>
            </a:r>
            <a:r>
              <a:rPr lang="hr-HR" sz="2000" dirty="0" smtClean="0"/>
              <a:t>je </a:t>
            </a:r>
            <a:r>
              <a:rPr lang="hr-HR" sz="2000" dirty="0" smtClean="0"/>
              <a:t>stalna</a:t>
            </a:r>
            <a:endParaRPr lang="hr-HR" sz="2000" dirty="0" smtClean="0"/>
          </a:p>
          <a:p>
            <a:pPr>
              <a:buNone/>
            </a:pPr>
            <a:r>
              <a:rPr lang="hr-HR" sz="2000" dirty="0" smtClean="0"/>
              <a:t>Obnovljivi izvori energije su: vjetar, sunce, i voda</a:t>
            </a:r>
          </a:p>
          <a:p>
            <a:pPr>
              <a:buNone/>
            </a:pPr>
            <a:r>
              <a:rPr lang="hr-HR" sz="2000" dirty="0" smtClean="0"/>
              <a:t>Neobnovljivi izvori energije su: nafta, zemni plin, ugljen</a:t>
            </a:r>
          </a:p>
          <a:p>
            <a:pPr>
              <a:buNone/>
            </a:pPr>
            <a:r>
              <a:rPr lang="hr-HR" sz="2200" dirty="0" smtClean="0">
                <a:latin typeface="DFKai-SB"/>
                <a:ea typeface="DFKai-SB"/>
              </a:rPr>
              <a:t>      △E = E</a:t>
            </a:r>
            <a:r>
              <a:rPr lang="hr-HR" sz="1200" dirty="0" smtClean="0">
                <a:latin typeface="DFKai-SB"/>
                <a:ea typeface="DFKai-SB"/>
              </a:rPr>
              <a:t>1 </a:t>
            </a:r>
            <a:r>
              <a:rPr lang="hr-HR" sz="2200" dirty="0" smtClean="0">
                <a:latin typeface="DFKai-SB"/>
                <a:ea typeface="DFKai-SB"/>
              </a:rPr>
              <a:t>- E</a:t>
            </a:r>
            <a:r>
              <a:rPr lang="hr-HR" sz="1200" dirty="0" smtClean="0">
                <a:latin typeface="DFKai-SB"/>
                <a:ea typeface="DFKai-SB"/>
              </a:rPr>
              <a:t>2</a:t>
            </a:r>
            <a:r>
              <a:rPr lang="hr-HR" sz="2200" dirty="0" smtClean="0">
                <a:latin typeface="DFKai-SB"/>
                <a:ea typeface="DFKai-SB"/>
              </a:rPr>
              <a:t>    </a:t>
            </a:r>
            <a:r>
              <a:rPr lang="hr-HR" sz="2200" dirty="0" smtClean="0">
                <a:latin typeface="DFKai-SB"/>
                <a:ea typeface="DFKai-SB"/>
              </a:rPr>
              <a:t>△</a:t>
            </a:r>
            <a:r>
              <a:rPr lang="hr-HR" sz="2200" dirty="0" smtClean="0">
                <a:latin typeface="DFKai-SB"/>
                <a:ea typeface="DFKai-SB"/>
              </a:rPr>
              <a:t>E = W</a:t>
            </a:r>
            <a:endParaRPr lang="hr-HR" sz="2200" dirty="0" smtClean="0"/>
          </a:p>
          <a:p>
            <a:pPr>
              <a:buNone/>
            </a:pPr>
            <a:endParaRPr lang="hr-HR" sz="2200" dirty="0" smtClean="0"/>
          </a:p>
          <a:p>
            <a:pPr>
              <a:buNone/>
            </a:pPr>
            <a:r>
              <a:rPr lang="hr-HR" sz="2200" dirty="0" smtClean="0">
                <a:latin typeface="DFKai-SB"/>
                <a:ea typeface="DFKai-SB"/>
              </a:rPr>
              <a:t>                                       </a:t>
            </a:r>
            <a:endParaRPr lang="hr-HR" sz="12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pic>
        <p:nvPicPr>
          <p:cNvPr id="6" name="Picture 5" descr="Sun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2132856"/>
            <a:ext cx="3816424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400" dirty="0" smtClean="0">
                <a:solidFill>
                  <a:schemeClr val="tx1"/>
                </a:solidFill>
              </a:rPr>
              <a:t>Kinetička energija</a:t>
            </a:r>
            <a:endParaRPr lang="hr-HR" sz="44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Za tijelo koje se giba kažemo da ima kinetičku energiju ( E</a:t>
            </a:r>
            <a:r>
              <a:rPr lang="hr-HR" sz="1200" dirty="0" smtClean="0"/>
              <a:t>k</a:t>
            </a:r>
            <a:r>
              <a:rPr lang="hr-HR" sz="2000" dirty="0" smtClean="0"/>
              <a:t> )</a:t>
            </a:r>
          </a:p>
          <a:p>
            <a:r>
              <a:rPr lang="hr-HR" sz="2000" dirty="0" smtClean="0"/>
              <a:t>Tijelo obavlja rad promjenom enrgije</a:t>
            </a:r>
          </a:p>
          <a:p>
            <a:r>
              <a:rPr lang="hr-HR" sz="2000" dirty="0" smtClean="0">
                <a:latin typeface="DFKai-SB"/>
                <a:ea typeface="DFKai-SB"/>
              </a:rPr>
              <a:t>△E</a:t>
            </a:r>
            <a:r>
              <a:rPr lang="hr-HR" sz="1200" dirty="0" smtClean="0">
                <a:latin typeface="DFKai-SB"/>
                <a:ea typeface="DFKai-SB"/>
              </a:rPr>
              <a:t>k </a:t>
            </a:r>
            <a:r>
              <a:rPr lang="hr-HR" sz="2000" dirty="0" smtClean="0">
                <a:latin typeface="DFKai-SB"/>
                <a:ea typeface="DFKai-SB"/>
              </a:rPr>
              <a:t>= W</a:t>
            </a:r>
            <a:endParaRPr lang="hr-HR" sz="2000" dirty="0"/>
          </a:p>
        </p:txBody>
      </p:sp>
      <p:pic>
        <p:nvPicPr>
          <p:cNvPr id="7" name="Content Placeholder 6" descr="Kugla-i-cunjevi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771800" y="2924944"/>
            <a:ext cx="3456384" cy="24482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842248" cy="896144"/>
          </a:xfrm>
        </p:spPr>
        <p:txBody>
          <a:bodyPr>
            <a:noAutofit/>
          </a:bodyPr>
          <a:lstStyle/>
          <a:p>
            <a:r>
              <a:rPr lang="hr-HR" sz="4400" dirty="0" smtClean="0">
                <a:solidFill>
                  <a:schemeClr val="tx1"/>
                </a:solidFill>
              </a:rPr>
              <a:t>Gravitacijska potencijalna energija</a:t>
            </a:r>
            <a:endParaRPr lang="hr-HR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2000" dirty="0" smtClean="0"/>
              <a:t>Gravitacijska potencijalna energija ili energija položaja tijela </a:t>
            </a:r>
            <a:r>
              <a:rPr lang="hr-HR" sz="2000" dirty="0" smtClean="0"/>
              <a:t>u</a:t>
            </a:r>
          </a:p>
          <a:p>
            <a:pPr>
              <a:buNone/>
            </a:pPr>
            <a:r>
              <a:rPr lang="hr-HR" sz="2000" dirty="0" smtClean="0"/>
              <a:t> </a:t>
            </a:r>
            <a:r>
              <a:rPr lang="hr-HR" sz="2000" dirty="0" smtClean="0"/>
              <a:t>gravitacijskom polju Zemlje (oznaka E</a:t>
            </a:r>
            <a:r>
              <a:rPr lang="hr-HR" sz="1200" dirty="0" smtClean="0"/>
              <a:t>p</a:t>
            </a:r>
            <a:r>
              <a:rPr lang="hr-HR" sz="2000" dirty="0" smtClean="0"/>
              <a:t>) jest energija tijela mase</a:t>
            </a:r>
            <a:r>
              <a:rPr lang="hr-HR" sz="2000" i="1" dirty="0" smtClean="0"/>
              <a:t> m </a:t>
            </a:r>
            <a:r>
              <a:rPr lang="hr-HR" sz="2000" dirty="0" smtClean="0"/>
              <a:t>koje</a:t>
            </a:r>
          </a:p>
          <a:p>
            <a:pPr>
              <a:buNone/>
            </a:pPr>
            <a:r>
              <a:rPr lang="hr-HR" sz="2000" dirty="0" smtClean="0"/>
              <a:t> </a:t>
            </a:r>
            <a:r>
              <a:rPr lang="hr-HR" sz="2000" dirty="0" smtClean="0"/>
              <a:t>se nalazi na nekoj visini </a:t>
            </a:r>
            <a:r>
              <a:rPr lang="hr-HR" sz="2000" i="1" dirty="0" smtClean="0"/>
              <a:t>h</a:t>
            </a:r>
            <a:r>
              <a:rPr lang="hr-HR" sz="2000" dirty="0" smtClean="0"/>
              <a:t> iznad tla</a:t>
            </a:r>
          </a:p>
          <a:p>
            <a:pPr>
              <a:buNone/>
            </a:pPr>
            <a:r>
              <a:rPr lang="hr-HR" sz="2000" dirty="0" smtClean="0"/>
              <a:t> </a:t>
            </a:r>
            <a:r>
              <a:rPr lang="hr-HR" sz="2000" dirty="0" smtClean="0"/>
              <a:t>                               E</a:t>
            </a:r>
            <a:r>
              <a:rPr lang="hr-HR" sz="1200" dirty="0" smtClean="0"/>
              <a:t>p</a:t>
            </a:r>
            <a:r>
              <a:rPr lang="hr-HR" sz="2000" dirty="0" smtClean="0"/>
              <a:t>= m*g*h </a:t>
            </a:r>
            <a:r>
              <a:rPr lang="hr-HR" sz="2000" dirty="0" smtClean="0"/>
              <a:t>(J)   </a:t>
            </a:r>
            <a:r>
              <a:rPr lang="hr-HR" sz="2000" dirty="0" smtClean="0"/>
              <a:t>ili   </a:t>
            </a:r>
            <a:r>
              <a:rPr lang="hr-HR" sz="2000" dirty="0" smtClean="0"/>
              <a:t>E</a:t>
            </a:r>
            <a:r>
              <a:rPr lang="hr-HR" sz="1200" dirty="0" smtClean="0"/>
              <a:t>p</a:t>
            </a:r>
            <a:r>
              <a:rPr lang="hr-HR" sz="2000" dirty="0" smtClean="0"/>
              <a:t>=G*h (J)</a:t>
            </a:r>
            <a:endParaRPr lang="hr-HR" sz="2000" dirty="0"/>
          </a:p>
        </p:txBody>
      </p:sp>
      <p:pic>
        <p:nvPicPr>
          <p:cNvPr id="4" name="Picture 3" descr="Skijaška skakaon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3357562"/>
            <a:ext cx="5259710" cy="2521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Promjena kinetičke i potencijalne energije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198810" cy="4681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000" dirty="0" smtClean="0"/>
              <a:t>Ako je početna visina nula, tada je </a:t>
            </a:r>
            <a:endParaRPr lang="hr-HR" sz="2000" dirty="0" smtClean="0"/>
          </a:p>
          <a:p>
            <a:pPr>
              <a:buNone/>
            </a:pPr>
            <a:r>
              <a:rPr lang="hr-HR" sz="2000" dirty="0" smtClean="0"/>
              <a:t>rad </a:t>
            </a:r>
            <a:r>
              <a:rPr lang="hr-HR" sz="2000" dirty="0" smtClean="0"/>
              <a:t>obavljen za podizanje tijela </a:t>
            </a:r>
            <a:endParaRPr lang="hr-HR" sz="2000" dirty="0" smtClean="0"/>
          </a:p>
          <a:p>
            <a:pPr>
              <a:buNone/>
            </a:pPr>
            <a:r>
              <a:rPr lang="hr-HR" sz="2000" dirty="0" smtClean="0"/>
              <a:t>jednak </a:t>
            </a:r>
            <a:r>
              <a:rPr lang="hr-HR" sz="2000" dirty="0" smtClean="0"/>
              <a:t>gravitacijskoj potencijalnoj </a:t>
            </a:r>
            <a:endParaRPr lang="hr-HR" sz="2000" dirty="0" smtClean="0"/>
          </a:p>
          <a:p>
            <a:pPr>
              <a:buNone/>
            </a:pPr>
            <a:r>
              <a:rPr lang="hr-HR" sz="2000" dirty="0" smtClean="0"/>
              <a:t>energiji </a:t>
            </a:r>
            <a:r>
              <a:rPr lang="hr-HR" sz="2000" dirty="0" smtClean="0"/>
              <a:t>E</a:t>
            </a:r>
            <a:r>
              <a:rPr lang="hr-HR" sz="1200" dirty="0" smtClean="0"/>
              <a:t>p</a:t>
            </a:r>
            <a:r>
              <a:rPr lang="hr-HR" sz="2000" dirty="0" smtClean="0"/>
              <a:t> tijela na visini </a:t>
            </a:r>
            <a:r>
              <a:rPr lang="hr-HR" sz="2000" i="1" dirty="0" smtClean="0"/>
              <a:t>h</a:t>
            </a:r>
          </a:p>
          <a:p>
            <a:pPr>
              <a:buNone/>
            </a:pPr>
            <a:endParaRPr lang="hr-HR" sz="2000" dirty="0" smtClean="0"/>
          </a:p>
          <a:p>
            <a:pPr>
              <a:buNone/>
            </a:pPr>
            <a:r>
              <a:rPr lang="hr-HR" sz="2000" dirty="0" smtClean="0"/>
              <a:t>Za </a:t>
            </a:r>
            <a:r>
              <a:rPr lang="hr-HR" sz="2000" dirty="0" smtClean="0"/>
              <a:t>energiju tijela koje slobodno </a:t>
            </a:r>
            <a:endParaRPr lang="hr-HR" sz="2000" dirty="0" smtClean="0"/>
          </a:p>
          <a:p>
            <a:pPr>
              <a:buNone/>
            </a:pPr>
            <a:r>
              <a:rPr lang="hr-HR" sz="2000" dirty="0" smtClean="0"/>
              <a:t>pada </a:t>
            </a:r>
            <a:r>
              <a:rPr lang="hr-HR" sz="2000" dirty="0" smtClean="0"/>
              <a:t>vrijedi zakon očuvanja </a:t>
            </a:r>
            <a:endParaRPr lang="hr-HR" sz="2000" dirty="0" smtClean="0"/>
          </a:p>
          <a:p>
            <a:pPr>
              <a:buNone/>
            </a:pPr>
            <a:r>
              <a:rPr lang="hr-HR" sz="2000" dirty="0" smtClean="0"/>
              <a:t>energije</a:t>
            </a:r>
            <a:r>
              <a:rPr lang="hr-HR" sz="2000" dirty="0" smtClean="0"/>
              <a:t>: pri slobodnom padu </a:t>
            </a:r>
            <a:endParaRPr lang="hr-HR" sz="2000" dirty="0" smtClean="0"/>
          </a:p>
          <a:p>
            <a:pPr>
              <a:buNone/>
            </a:pPr>
            <a:r>
              <a:rPr lang="hr-HR" sz="2000" dirty="0" smtClean="0"/>
              <a:t>ukupna </a:t>
            </a:r>
            <a:r>
              <a:rPr lang="hr-HR" sz="2000" dirty="0" smtClean="0"/>
              <a:t>energija tijela E stalna je </a:t>
            </a:r>
            <a:r>
              <a:rPr lang="hr-HR" sz="2000" dirty="0" smtClean="0"/>
              <a:t>i</a:t>
            </a:r>
          </a:p>
          <a:p>
            <a:pPr>
              <a:buNone/>
            </a:pPr>
            <a:r>
              <a:rPr lang="hr-HR" sz="2000" dirty="0" smtClean="0"/>
              <a:t> </a:t>
            </a:r>
            <a:r>
              <a:rPr lang="hr-HR" sz="2000" dirty="0" smtClean="0"/>
              <a:t>jednaka zbroju kinetičke energije i </a:t>
            </a:r>
            <a:endParaRPr lang="hr-HR" sz="2000" dirty="0" smtClean="0"/>
          </a:p>
          <a:p>
            <a:pPr>
              <a:buNone/>
            </a:pPr>
            <a:r>
              <a:rPr lang="hr-HR" sz="2000" dirty="0" smtClean="0"/>
              <a:t>gravitacijske </a:t>
            </a:r>
            <a:r>
              <a:rPr lang="hr-HR" sz="2000" dirty="0" smtClean="0"/>
              <a:t>potencijalne energije</a:t>
            </a:r>
            <a:endParaRPr lang="hr-HR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Picture 3" descr="Skateboar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2132856"/>
            <a:ext cx="2952328" cy="3672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400" dirty="0" smtClean="0">
                <a:solidFill>
                  <a:schemeClr val="tx1"/>
                </a:solidFill>
              </a:rPr>
              <a:t>Elastična energija </a:t>
            </a:r>
            <a:endParaRPr lang="hr-HR" sz="44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2000" dirty="0" smtClean="0"/>
              <a:t>Za navijenu oprugu, zategnutu tetivu luka, nategnutu elastičnu vrpcu </a:t>
            </a:r>
            <a:endParaRPr lang="hr-HR" sz="2000" dirty="0" smtClean="0"/>
          </a:p>
          <a:p>
            <a:pPr>
              <a:buNone/>
            </a:pPr>
            <a:r>
              <a:rPr lang="hr-HR" sz="2000" dirty="0" smtClean="0"/>
              <a:t>kažemo </a:t>
            </a:r>
            <a:r>
              <a:rPr lang="hr-HR" sz="2000" dirty="0" smtClean="0"/>
              <a:t>da imaju elastičnu potencijalnu energiju</a:t>
            </a:r>
            <a:endParaRPr lang="hr-HR" sz="2000" dirty="0"/>
          </a:p>
        </p:txBody>
      </p:sp>
      <p:pic>
        <p:nvPicPr>
          <p:cNvPr id="8" name="Picture 7" descr="luk_i_strijela_izrada_kako_napraviti_luk_i_strijelu_tabfu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2928934"/>
            <a:ext cx="4297680" cy="2862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400" dirty="0" smtClean="0">
                <a:solidFill>
                  <a:schemeClr val="tx1"/>
                </a:solidFill>
              </a:rPr>
              <a:t>Snaga</a:t>
            </a:r>
            <a:endParaRPr lang="hr-HR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270248" cy="4681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000" dirty="0" smtClean="0"/>
              <a:t>Snaga je fizička veličina koja </a:t>
            </a:r>
            <a:endParaRPr lang="hr-HR" sz="2000" dirty="0" smtClean="0"/>
          </a:p>
          <a:p>
            <a:pPr>
              <a:buNone/>
            </a:pPr>
            <a:r>
              <a:rPr lang="hr-HR" sz="2000" dirty="0" smtClean="0"/>
              <a:t>pokazuje </a:t>
            </a:r>
            <a:r>
              <a:rPr lang="hr-HR" sz="2000" dirty="0" smtClean="0"/>
              <a:t>koliki rad obavi stroj ili </a:t>
            </a:r>
            <a:endParaRPr lang="hr-HR" sz="2000" dirty="0" smtClean="0"/>
          </a:p>
          <a:p>
            <a:pPr>
              <a:buNone/>
            </a:pPr>
            <a:r>
              <a:rPr lang="hr-HR" sz="2000" dirty="0" smtClean="0"/>
              <a:t>čovjek </a:t>
            </a:r>
            <a:r>
              <a:rPr lang="hr-HR" sz="2000" dirty="0" smtClean="0"/>
              <a:t>u jedinici vremena</a:t>
            </a:r>
          </a:p>
          <a:p>
            <a:pPr>
              <a:buNone/>
            </a:pPr>
            <a:r>
              <a:rPr lang="hr-HR" sz="2000" dirty="0" smtClean="0"/>
              <a:t>Mjerna  </a:t>
            </a:r>
            <a:r>
              <a:rPr lang="hr-HR" sz="2000" dirty="0" smtClean="0"/>
              <a:t>jedinica </a:t>
            </a:r>
            <a:r>
              <a:rPr lang="hr-HR" sz="2000" dirty="0" smtClean="0"/>
              <a:t>snage je </a:t>
            </a:r>
            <a:r>
              <a:rPr lang="hr-HR" sz="2000" dirty="0" smtClean="0"/>
              <a:t>vat(W)</a:t>
            </a:r>
          </a:p>
          <a:p>
            <a:pPr>
              <a:buNone/>
            </a:pPr>
            <a:endParaRPr lang="hr-HR" sz="2000" dirty="0" smtClean="0"/>
          </a:p>
          <a:p>
            <a:pPr>
              <a:buNone/>
            </a:pPr>
            <a:r>
              <a:rPr lang="hr-HR" sz="2000" dirty="0" smtClean="0"/>
              <a:t>Snaga  P</a:t>
            </a:r>
            <a:endParaRPr lang="hr-HR" sz="2000" dirty="0" smtClean="0"/>
          </a:p>
          <a:p>
            <a:pPr>
              <a:buNone/>
            </a:pPr>
            <a:r>
              <a:rPr lang="hr-HR" sz="2000" dirty="0" smtClean="0"/>
              <a:t>         </a:t>
            </a:r>
          </a:p>
          <a:p>
            <a:pPr>
              <a:buNone/>
            </a:pPr>
            <a:r>
              <a:rPr lang="hr-HR" sz="2000" dirty="0" smtClean="0"/>
              <a:t> </a:t>
            </a:r>
            <a:r>
              <a:rPr lang="hr-HR" sz="2000" dirty="0" smtClean="0"/>
              <a:t>      </a:t>
            </a:r>
            <a:r>
              <a:rPr lang="hr-HR" sz="2000" dirty="0" smtClean="0"/>
              <a:t> P= W/T = F*s/t = F*v (W)</a:t>
            </a:r>
          </a:p>
          <a:p>
            <a:pPr>
              <a:buNone/>
            </a:pPr>
            <a:r>
              <a:rPr lang="hr-HR" sz="2000" dirty="0" smtClean="0"/>
              <a:t> </a:t>
            </a:r>
            <a:r>
              <a:rPr lang="hr-HR" sz="2000" dirty="0" smtClean="0"/>
              <a:t>                                </a:t>
            </a:r>
            <a:endParaRPr lang="hr-HR" sz="2000" dirty="0" smtClean="0"/>
          </a:p>
        </p:txBody>
      </p:sp>
      <p:pic>
        <p:nvPicPr>
          <p:cNvPr id="11" name="Content Placeholder 10" descr="bager_js220nc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2066" y="2276872"/>
            <a:ext cx="3682550" cy="3028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87824" y="2564904"/>
            <a:ext cx="32403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800" dirty="0" smtClean="0"/>
              <a:t>KRAJ</a:t>
            </a:r>
            <a:endParaRPr lang="hr-HR" sz="8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117</TotalTime>
  <Words>309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Energija</vt:lpstr>
      <vt:lpstr>Rad sile</vt:lpstr>
      <vt:lpstr>Energija</vt:lpstr>
      <vt:lpstr>Kinetička energija</vt:lpstr>
      <vt:lpstr>Gravitacijska potencijalna energija</vt:lpstr>
      <vt:lpstr>Promjena kinetičke i potencijalne energije</vt:lpstr>
      <vt:lpstr>Elastična energija </vt:lpstr>
      <vt:lpstr>Snaga</vt:lpstr>
      <vt:lpstr>Slide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Energija</dc:title>
  <dc:creator>pavkovici</dc:creator>
  <cp:lastModifiedBy>user</cp:lastModifiedBy>
  <cp:revision>22</cp:revision>
  <dcterms:created xsi:type="dcterms:W3CDTF">2012-04-04T09:33:39Z</dcterms:created>
  <dcterms:modified xsi:type="dcterms:W3CDTF">2012-04-25T12:27:18Z</dcterms:modified>
</cp:coreProperties>
</file>