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A71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15" autoAdjust="0"/>
    <p:restoredTop sz="94660"/>
  </p:normalViewPr>
  <p:slideViewPr>
    <p:cSldViewPr>
      <p:cViewPr varScale="1">
        <p:scale>
          <a:sx n="100" d="100"/>
          <a:sy n="100" d="100"/>
        </p:scale>
        <p:origin x="-11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8CEDE2-8C06-4C5D-8014-16CE72C88D0E}" type="datetimeFigureOut">
              <a:rPr lang="sr-Latn-CS" smtClean="0"/>
              <a:pPr/>
              <a:t>11.4.2012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24B03-E83D-4B39-A86A-873FE9B2E794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24B03-E83D-4B39-A86A-873FE9B2E794}" type="slidenum">
              <a:rPr lang="hr-HR" smtClean="0"/>
              <a:pPr/>
              <a:t>5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oonlight title.png"/>
          <p:cNvPicPr>
            <a:picLocks noChangeAspect="1"/>
          </p:cNvPicPr>
          <p:nvPr/>
        </p:nvPicPr>
        <p:blipFill>
          <a:blip r:embed="rId2"/>
          <a:srcRect l="6765" r="4151" b="4117"/>
          <a:stretch>
            <a:fillRect/>
          </a:stretch>
        </p:blipFill>
        <p:spPr>
          <a:xfrm>
            <a:off x="0" y="0"/>
            <a:ext cx="9144000" cy="68593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752600"/>
            <a:ext cx="5410200" cy="1801906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gradFill>
                  <a:gsLst>
                    <a:gs pos="0">
                      <a:schemeClr val="bg1"/>
                    </a:gs>
                    <a:gs pos="90000">
                      <a:schemeClr val="bg2">
                        <a:lumMod val="90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2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733800"/>
            <a:ext cx="4724400" cy="1676400"/>
          </a:xfrm>
        </p:spPr>
        <p:txBody>
          <a:bodyPr>
            <a:normAutofit/>
          </a:bodyPr>
          <a:lstStyle>
            <a:lvl1pPr marL="0" indent="0" algn="l">
              <a:buNone/>
              <a:defRPr sz="2200" kern="1200">
                <a:gradFill>
                  <a:gsLst>
                    <a:gs pos="0">
                      <a:schemeClr val="bg1"/>
                    </a:gs>
                    <a:gs pos="90000">
                      <a:schemeClr val="bg2">
                        <a:lumMod val="9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0" y="6347908"/>
            <a:ext cx="2133600" cy="182880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fld id="{C3004F56-898A-4087-941B-9DAEFFF7EF08}" type="datetimeFigureOut">
              <a:rPr lang="sr-Latn-CS" smtClean="0"/>
              <a:pPr/>
              <a:t>11.4.2012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0" y="6544234"/>
            <a:ext cx="2895600" cy="182880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511960"/>
            <a:ext cx="1066800" cy="21515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741A656-0FF1-45B3-8CEE-C8FF145AFB3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76438" y="1981201"/>
            <a:ext cx="5325315" cy="3841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4F56-898A-4087-941B-9DAEFFF7EF08}" type="datetimeFigureOut">
              <a:rPr lang="sr-Latn-CS" smtClean="0"/>
              <a:pPr/>
              <a:t>11.4.2012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1A656-0FF1-45B3-8CEE-C8FF145AFB3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793751"/>
            <a:ext cx="1371600" cy="5041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76438" y="793751"/>
            <a:ext cx="4500562" cy="5041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4F56-898A-4087-941B-9DAEFFF7EF08}" type="datetimeFigureOut">
              <a:rPr lang="sr-Latn-CS" smtClean="0"/>
              <a:pPr/>
              <a:t>11.4.2012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1A656-0FF1-45B3-8CEE-C8FF145AFB3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4F56-898A-4087-941B-9DAEFFF7EF08}" type="datetimeFigureOut">
              <a:rPr lang="sr-Latn-CS" smtClean="0"/>
              <a:pPr/>
              <a:t>11.4.2012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1A656-0FF1-45B3-8CEE-C8FF145AFB3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oonlight section.png"/>
          <p:cNvPicPr>
            <a:picLocks noChangeAspect="1"/>
          </p:cNvPicPr>
          <p:nvPr/>
        </p:nvPicPr>
        <p:blipFill>
          <a:blip r:embed="rId2"/>
          <a:srcRect l="6389" r="4959" b="27051"/>
          <a:stretch>
            <a:fillRect/>
          </a:stretch>
        </p:blipFill>
        <p:spPr>
          <a:xfrm>
            <a:off x="0" y="0"/>
            <a:ext cx="9144000" cy="68587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38400"/>
            <a:ext cx="7772400" cy="1362075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gradFill>
                  <a:gsLst>
                    <a:gs pos="0">
                      <a:schemeClr val="bg1"/>
                    </a:gs>
                    <a:gs pos="90000">
                      <a:schemeClr val="bg2">
                        <a:lumMod val="90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2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886200"/>
            <a:ext cx="7772400" cy="941294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2000" kern="1200">
                <a:gradFill>
                  <a:gsLst>
                    <a:gs pos="0">
                      <a:schemeClr val="bg1"/>
                    </a:gs>
                    <a:gs pos="90000">
                      <a:schemeClr val="bg2">
                        <a:lumMod val="9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4F56-898A-4087-941B-9DAEFFF7EF08}" type="datetimeFigureOut">
              <a:rPr lang="sr-Latn-CS" smtClean="0"/>
              <a:pPr/>
              <a:t>11.4.2012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1A656-0FF1-45B3-8CEE-C8FF145AFB3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oonlight - two content.png"/>
          <p:cNvPicPr>
            <a:picLocks noChangeAspect="1"/>
          </p:cNvPicPr>
          <p:nvPr/>
        </p:nvPicPr>
        <p:blipFill>
          <a:blip r:embed="rId2"/>
          <a:srcRect l="2281" t="1035" r="4562"/>
          <a:stretch>
            <a:fillRect/>
          </a:stretch>
        </p:blipFill>
        <p:spPr>
          <a:xfrm>
            <a:off x="0" y="0"/>
            <a:ext cx="9144000" cy="68543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92162"/>
            <a:ext cx="6019799" cy="808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76438" y="2003425"/>
            <a:ext cx="2971800" cy="383222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003425"/>
            <a:ext cx="2971800" cy="38322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4F56-898A-4087-941B-9DAEFFF7EF08}" type="datetimeFigureOut">
              <a:rPr lang="sr-Latn-CS" smtClean="0"/>
              <a:pPr/>
              <a:t>11.4.2012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1A656-0FF1-45B3-8CEE-C8FF145AFB3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oonlight - two content.png"/>
          <p:cNvPicPr>
            <a:picLocks noChangeAspect="1"/>
          </p:cNvPicPr>
          <p:nvPr/>
        </p:nvPicPr>
        <p:blipFill>
          <a:blip r:embed="rId2"/>
          <a:srcRect l="2281" t="1035" r="4562"/>
          <a:stretch>
            <a:fillRect/>
          </a:stretch>
        </p:blipFill>
        <p:spPr>
          <a:xfrm>
            <a:off x="0" y="0"/>
            <a:ext cx="9144000" cy="68543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92162"/>
            <a:ext cx="6019799" cy="8080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1700960"/>
            <a:ext cx="2971800" cy="75088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1200" y="2541494"/>
            <a:ext cx="2971800" cy="329415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199" y="1700960"/>
            <a:ext cx="2971800" cy="75088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2541494"/>
            <a:ext cx="2971800" cy="329415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4F56-898A-4087-941B-9DAEFFF7EF08}" type="datetimeFigureOut">
              <a:rPr lang="sr-Latn-CS" smtClean="0"/>
              <a:pPr/>
              <a:t>11.4.2012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1A656-0FF1-45B3-8CEE-C8FF145AFB3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4F56-898A-4087-941B-9DAEFFF7EF08}" type="datetimeFigureOut">
              <a:rPr lang="sr-Latn-CS" smtClean="0"/>
              <a:pPr/>
              <a:t>11.4.2012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1A656-0FF1-45B3-8CEE-C8FF145AFB3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4F56-898A-4087-941B-9DAEFFF7EF08}" type="datetimeFigureOut">
              <a:rPr lang="sr-Latn-CS" smtClean="0"/>
              <a:pPr/>
              <a:t>11.4.2012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1A656-0FF1-45B3-8CEE-C8FF145AFB3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oonlight - two content.png"/>
          <p:cNvPicPr>
            <a:picLocks noChangeAspect="1"/>
          </p:cNvPicPr>
          <p:nvPr/>
        </p:nvPicPr>
        <p:blipFill>
          <a:blip r:embed="rId2"/>
          <a:srcRect l="2281" t="1035" r="4562"/>
          <a:stretch>
            <a:fillRect/>
          </a:stretch>
        </p:blipFill>
        <p:spPr>
          <a:xfrm>
            <a:off x="0" y="0"/>
            <a:ext cx="9144000" cy="68543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033272"/>
            <a:ext cx="1298448" cy="2624328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371600"/>
            <a:ext cx="4953000" cy="3886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27248" y="5486400"/>
            <a:ext cx="4498848" cy="7589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4F56-898A-4087-941B-9DAEFFF7EF08}" type="datetimeFigureOut">
              <a:rPr lang="sr-Latn-CS" smtClean="0"/>
              <a:pPr/>
              <a:t>11.4.2012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1A656-0FF1-45B3-8CEE-C8FF145AFB3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oonlight - two content.png"/>
          <p:cNvPicPr>
            <a:picLocks noChangeAspect="1"/>
          </p:cNvPicPr>
          <p:nvPr/>
        </p:nvPicPr>
        <p:blipFill>
          <a:blip r:embed="rId2"/>
          <a:srcRect l="2281" t="1035" r="4562"/>
          <a:stretch>
            <a:fillRect/>
          </a:stretch>
        </p:blipFill>
        <p:spPr>
          <a:xfrm>
            <a:off x="0" y="0"/>
            <a:ext cx="9144000" cy="68543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33462"/>
            <a:ext cx="1295400" cy="2624138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05000" y="914400"/>
            <a:ext cx="5486400" cy="4495800"/>
          </a:xfrm>
          <a:prstGeom prst="ellipse">
            <a:avLst/>
          </a:prstGeom>
          <a:effectLst>
            <a:innerShdw blurRad="254000">
              <a:schemeClr val="tx1"/>
            </a:innerShdw>
            <a:softEdge rad="1270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24200" y="5486400"/>
            <a:ext cx="4495800" cy="76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4F56-898A-4087-941B-9DAEFFF7EF08}" type="datetimeFigureOut">
              <a:rPr lang="sr-Latn-CS" smtClean="0"/>
              <a:pPr/>
              <a:t>11.4.2012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1A656-0FF1-45B3-8CEE-C8FF145AFB3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moonlight master 2.png"/>
          <p:cNvPicPr>
            <a:picLocks noChangeAspect="1"/>
          </p:cNvPicPr>
          <p:nvPr/>
        </p:nvPicPr>
        <p:blipFill>
          <a:blip r:embed="rId13"/>
          <a:srcRect l="2391" t="1099" r="198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1201" y="792162"/>
            <a:ext cx="5311562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1981201"/>
            <a:ext cx="5015753" cy="3841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347908"/>
            <a:ext cx="21336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fld id="{C3004F56-898A-4087-941B-9DAEFFF7EF08}" type="datetimeFigureOut">
              <a:rPr lang="sr-Latn-CS" smtClean="0"/>
              <a:pPr/>
              <a:t>11.4.2012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544234"/>
            <a:ext cx="28956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033246"/>
            <a:ext cx="1066800" cy="2151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bg2"/>
                </a:solidFill>
              </a:defRPr>
            </a:lvl1pPr>
          </a:lstStyle>
          <a:p>
            <a:fld id="{7741A656-0FF1-45B3-8CEE-C8FF145AFB3A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effectLst>
            <a:reflection blurRad="6350" stA="55000" endA="300" endPos="255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200"/>
        </a:spcBef>
        <a:buClr>
          <a:schemeClr val="bg2"/>
        </a:buClr>
        <a:buFontTx/>
        <a:buBlip>
          <a:blip r:embed="rId14"/>
        </a:buBlip>
        <a:defRPr sz="22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1200"/>
        </a:spcBef>
        <a:buFontTx/>
        <a:buBlip>
          <a:blip r:embed="rId15"/>
        </a:buBlip>
        <a:defRPr sz="20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1200"/>
        </a:spcBef>
        <a:buFontTx/>
        <a:buBlip>
          <a:blip r:embed="rId15"/>
        </a:buBlip>
        <a:defRPr sz="20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1200"/>
        </a:spcBef>
        <a:buFontTx/>
        <a:buBlip>
          <a:blip r:embed="rId15"/>
        </a:buBlip>
        <a:defRPr sz="20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1200"/>
        </a:spcBef>
        <a:buFontTx/>
        <a:buBlip>
          <a:blip r:embed="rId15"/>
        </a:buBlip>
        <a:defRPr sz="20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371600" indent="-228600" algn="l" defTabSz="914400" rtl="0" eaLnBrk="1" latinLnBrk="0" hangingPunct="1">
        <a:spcBef>
          <a:spcPts val="1200"/>
        </a:spcBef>
        <a:buClrTx/>
        <a:buFont typeface="Arial" pitchFamily="34" charset="0"/>
        <a:buChar char="•"/>
        <a:defRPr sz="18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6pPr>
      <a:lvl7pPr marL="1600200" indent="-228600" algn="l" defTabSz="914400" rtl="0" eaLnBrk="1" latinLnBrk="0" hangingPunct="1">
        <a:spcBef>
          <a:spcPts val="1200"/>
        </a:spcBef>
        <a:buClrTx/>
        <a:buFont typeface="Arial" pitchFamily="34" charset="0"/>
        <a:buChar char="•"/>
        <a:defRPr sz="18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7pPr>
      <a:lvl8pPr marL="1828800" indent="-228600" algn="l" defTabSz="914400" rtl="0" eaLnBrk="1" latinLnBrk="0" hangingPunct="1">
        <a:spcBef>
          <a:spcPts val="1200"/>
        </a:spcBef>
        <a:buClrTx/>
        <a:buFont typeface="Arial" pitchFamily="34" charset="0"/>
        <a:buChar char="•"/>
        <a:defRPr sz="1800" kern="1200" baseline="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ts val="1200"/>
        </a:spcBef>
        <a:buClrTx/>
        <a:buFont typeface="Arial" pitchFamily="34" charset="0"/>
        <a:buChar char="•"/>
        <a:defRPr sz="1800" kern="1200" baseline="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28662" y="1785926"/>
            <a:ext cx="7026074" cy="2428892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hr-HR" sz="8800" dirty="0" smtClean="0">
                <a:solidFill>
                  <a:srgbClr val="0DA71F"/>
                </a:solidFill>
                <a:latin typeface="Comic Sans MS" pitchFamily="66" charset="0"/>
              </a:rPr>
              <a:t>ENERGIJA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>
            <a:noAutofit/>
          </a:bodyPr>
          <a:lstStyle/>
          <a:p>
            <a:r>
              <a:rPr lang="hr-HR" sz="5400" dirty="0" smtClean="0">
                <a:solidFill>
                  <a:srgbClr val="0DA71F"/>
                </a:solidFill>
              </a:rPr>
              <a:t>           GRAVITACIJSKA  POTENCIJALNA ENERGIJA</a:t>
            </a:r>
            <a:endParaRPr lang="hr-HR" sz="5400" dirty="0">
              <a:solidFill>
                <a:srgbClr val="0DA71F"/>
              </a:solidFill>
            </a:endParaRPr>
          </a:p>
        </p:txBody>
      </p:sp>
      <p:pic>
        <p:nvPicPr>
          <p:cNvPr id="5" name="Picture 2" descr="C:\Users\Domijan\Desktop\247241.jpg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2786050" y="1714489"/>
            <a:ext cx="2643206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3786190"/>
            <a:ext cx="5715000" cy="2647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28794" y="2357430"/>
            <a:ext cx="6715172" cy="1379542"/>
          </a:xfrm>
        </p:spPr>
        <p:txBody>
          <a:bodyPr>
            <a:noAutofit/>
          </a:bodyPr>
          <a:lstStyle/>
          <a:p>
            <a:r>
              <a:rPr lang="hr-HR" sz="8800" dirty="0" smtClean="0">
                <a:solidFill>
                  <a:srgbClr val="0DA71F"/>
                </a:solidFill>
                <a:latin typeface="Comic Sans MS" pitchFamily="66" charset="0"/>
              </a:rPr>
              <a:t/>
            </a:r>
            <a:br>
              <a:rPr lang="hr-HR" sz="8800" dirty="0" smtClean="0">
                <a:solidFill>
                  <a:srgbClr val="0DA71F"/>
                </a:solidFill>
                <a:latin typeface="Comic Sans MS" pitchFamily="66" charset="0"/>
              </a:rPr>
            </a:br>
            <a:r>
              <a:rPr lang="hr-HR" sz="8800" dirty="0" smtClean="0">
                <a:solidFill>
                  <a:srgbClr val="0DA71F"/>
                </a:solidFill>
                <a:latin typeface="Comic Sans MS" pitchFamily="66" charset="0"/>
              </a:rPr>
              <a:t>KRAJ</a:t>
            </a:r>
            <a:br>
              <a:rPr lang="hr-HR" sz="8800" dirty="0" smtClean="0">
                <a:solidFill>
                  <a:srgbClr val="0DA71F"/>
                </a:solidFill>
                <a:latin typeface="Comic Sans MS" pitchFamily="66" charset="0"/>
              </a:rPr>
            </a:br>
            <a:r>
              <a:rPr lang="hr-HR" sz="8800" dirty="0" smtClean="0">
                <a:solidFill>
                  <a:srgbClr val="0DA71F"/>
                </a:solidFill>
                <a:latin typeface="Comic Sans MS" pitchFamily="66" charset="0"/>
              </a:rPr>
              <a:t/>
            </a:r>
            <a:br>
              <a:rPr lang="hr-HR" sz="8800" dirty="0" smtClean="0">
                <a:solidFill>
                  <a:srgbClr val="0DA71F"/>
                </a:solidFill>
                <a:latin typeface="Comic Sans MS" pitchFamily="66" charset="0"/>
              </a:rPr>
            </a:br>
            <a:r>
              <a:rPr lang="hr-HR" sz="2200" dirty="0" smtClean="0">
                <a:solidFill>
                  <a:srgbClr val="0DA71F"/>
                </a:solidFill>
                <a:latin typeface="Comic Sans MS" pitchFamily="66" charset="0"/>
              </a:rPr>
              <a:t>Prezentaciju izradile: </a:t>
            </a:r>
            <a:br>
              <a:rPr lang="hr-HR" sz="2200" dirty="0" smtClean="0">
                <a:solidFill>
                  <a:srgbClr val="0DA71F"/>
                </a:solidFill>
                <a:latin typeface="Comic Sans MS" pitchFamily="66" charset="0"/>
              </a:rPr>
            </a:br>
            <a:r>
              <a:rPr lang="hr-HR" sz="2200" dirty="0" smtClean="0">
                <a:solidFill>
                  <a:srgbClr val="0DA71F"/>
                </a:solidFill>
                <a:latin typeface="Comic Sans MS" pitchFamily="66" charset="0"/>
              </a:rPr>
              <a:t>               </a:t>
            </a:r>
            <a:r>
              <a:rPr lang="hr-HR" sz="2200" dirty="0" err="1" smtClean="0">
                <a:solidFill>
                  <a:srgbClr val="0DA71F"/>
                </a:solidFill>
                <a:latin typeface="Comic Sans MS" pitchFamily="66" charset="0"/>
              </a:rPr>
              <a:t>Paula</a:t>
            </a:r>
            <a:r>
              <a:rPr lang="hr-HR" sz="2200" dirty="0" smtClean="0">
                <a:solidFill>
                  <a:srgbClr val="0DA71F"/>
                </a:solidFill>
                <a:latin typeface="Comic Sans MS" pitchFamily="66" charset="0"/>
              </a:rPr>
              <a:t> </a:t>
            </a:r>
            <a:r>
              <a:rPr lang="hr-HR" sz="2200" dirty="0" err="1" smtClean="0">
                <a:solidFill>
                  <a:srgbClr val="0DA71F"/>
                </a:solidFill>
                <a:latin typeface="Comic Sans MS" pitchFamily="66" charset="0"/>
              </a:rPr>
              <a:t>Domijan</a:t>
            </a:r>
            <a:r>
              <a:rPr lang="hr-HR" sz="2200" dirty="0" smtClean="0">
                <a:solidFill>
                  <a:srgbClr val="0DA71F"/>
                </a:solidFill>
                <a:latin typeface="Comic Sans MS" pitchFamily="66" charset="0"/>
              </a:rPr>
              <a:t> 7.c</a:t>
            </a:r>
            <a:r>
              <a:rPr lang="hr-HR" sz="2200" smtClean="0">
                <a:solidFill>
                  <a:srgbClr val="0DA71F"/>
                </a:solidFill>
                <a:latin typeface="Comic Sans MS" pitchFamily="66" charset="0"/>
              </a:rPr>
              <a:t/>
            </a:r>
            <a:br>
              <a:rPr lang="hr-HR" sz="2200" smtClean="0">
                <a:solidFill>
                  <a:srgbClr val="0DA71F"/>
                </a:solidFill>
                <a:latin typeface="Comic Sans MS" pitchFamily="66" charset="0"/>
              </a:rPr>
            </a:br>
            <a:r>
              <a:rPr lang="hr-HR" sz="2200" smtClean="0">
                <a:solidFill>
                  <a:srgbClr val="0DA71F"/>
                </a:solidFill>
                <a:latin typeface="Comic Sans MS" pitchFamily="66" charset="0"/>
              </a:rPr>
              <a:t>               </a:t>
            </a:r>
            <a:r>
              <a:rPr lang="hr-HR" sz="2200" smtClean="0">
                <a:solidFill>
                  <a:srgbClr val="0DA71F"/>
                </a:solidFill>
                <a:latin typeface="Comic Sans MS" pitchFamily="66" charset="0"/>
              </a:rPr>
              <a:t>Hana </a:t>
            </a:r>
            <a:r>
              <a:rPr lang="hr-HR" sz="2200" dirty="0" err="1" smtClean="0">
                <a:solidFill>
                  <a:srgbClr val="0DA71F"/>
                </a:solidFill>
                <a:latin typeface="Comic Sans MS" pitchFamily="66" charset="0"/>
              </a:rPr>
              <a:t>Brnica</a:t>
            </a:r>
            <a:r>
              <a:rPr lang="hr-HR" sz="2200" dirty="0" smtClean="0">
                <a:solidFill>
                  <a:srgbClr val="0DA71F"/>
                </a:solidFill>
                <a:latin typeface="Comic Sans MS" pitchFamily="66" charset="0"/>
              </a:rPr>
              <a:t>   7.c</a:t>
            </a:r>
            <a:r>
              <a:rPr lang="hr-HR" sz="2200" dirty="0" smtClean="0">
                <a:solidFill>
                  <a:srgbClr val="0DA71F"/>
                </a:solidFill>
                <a:latin typeface="Comic Sans MS" pitchFamily="66" charset="0"/>
              </a:rPr>
              <a:t/>
            </a:r>
            <a:br>
              <a:rPr lang="hr-HR" sz="2200" dirty="0" smtClean="0">
                <a:solidFill>
                  <a:srgbClr val="0DA71F"/>
                </a:solidFill>
                <a:latin typeface="Comic Sans MS" pitchFamily="66" charset="0"/>
              </a:rPr>
            </a:br>
            <a:r>
              <a:rPr lang="hr-HR" sz="8800" dirty="0" smtClean="0">
                <a:solidFill>
                  <a:srgbClr val="0DA71F"/>
                </a:solidFill>
                <a:latin typeface="Comic Sans MS" pitchFamily="66" charset="0"/>
              </a:rPr>
              <a:t/>
            </a:r>
            <a:br>
              <a:rPr lang="hr-HR" sz="8800" dirty="0" smtClean="0">
                <a:solidFill>
                  <a:srgbClr val="0DA71F"/>
                </a:solidFill>
                <a:latin typeface="Comic Sans MS" pitchFamily="66" charset="0"/>
              </a:rPr>
            </a:br>
            <a:endParaRPr lang="hr-HR" sz="8800" dirty="0">
              <a:solidFill>
                <a:srgbClr val="0DA71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7000892" cy="1357298"/>
          </a:xfrm>
        </p:spPr>
        <p:txBody>
          <a:bodyPr>
            <a:normAutofit/>
          </a:bodyPr>
          <a:lstStyle/>
          <a:p>
            <a:pPr algn="ctr"/>
            <a:r>
              <a:rPr lang="hr-HR" sz="5400" dirty="0" smtClean="0">
                <a:solidFill>
                  <a:srgbClr val="0DA71F"/>
                </a:solidFill>
                <a:latin typeface="Comic Sans MS" pitchFamily="66" charset="0"/>
              </a:rPr>
              <a:t>RAD SILE</a:t>
            </a:r>
            <a:endParaRPr lang="hr-HR" sz="5400" dirty="0">
              <a:solidFill>
                <a:srgbClr val="0DA71F"/>
              </a:solidFill>
              <a:latin typeface="Comic Sans MS" pitchFamily="66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85720" y="2285992"/>
            <a:ext cx="8572560" cy="2928958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hr-HR" b="1" dirty="0" smtClean="0">
                <a:solidFill>
                  <a:srgbClr val="0DA71F"/>
                </a:solidFill>
                <a:latin typeface="Comic Sans MS" pitchFamily="66" charset="0"/>
              </a:rPr>
              <a:t>Rad je fizička veličina kojom opisujemo djelovanje sile </a:t>
            </a:r>
            <a:r>
              <a:rPr lang="hr-HR" b="1" dirty="0" smtClean="0">
                <a:solidFill>
                  <a:srgbClr val="0DA71F"/>
                </a:solidFill>
                <a:latin typeface="Comic Sans MS" pitchFamily="66" charset="0"/>
              </a:rPr>
              <a:t>na</a:t>
            </a:r>
          </a:p>
          <a:p>
            <a:r>
              <a:rPr lang="hr-HR" b="1" dirty="0" smtClean="0">
                <a:solidFill>
                  <a:srgbClr val="0DA71F"/>
                </a:solidFill>
                <a:latin typeface="Comic Sans MS" pitchFamily="66" charset="0"/>
              </a:rPr>
              <a:t> </a:t>
            </a:r>
            <a:r>
              <a:rPr lang="hr-HR" b="1" dirty="0" smtClean="0">
                <a:solidFill>
                  <a:srgbClr val="0DA71F"/>
                </a:solidFill>
                <a:latin typeface="Comic Sans MS" pitchFamily="66" charset="0"/>
              </a:rPr>
              <a:t> </a:t>
            </a:r>
            <a:r>
              <a:rPr lang="hr-HR" b="1" dirty="0" smtClean="0">
                <a:solidFill>
                  <a:srgbClr val="0DA71F"/>
                </a:solidFill>
                <a:latin typeface="Comic Sans MS" pitchFamily="66" charset="0"/>
              </a:rPr>
              <a:t>nekom </a:t>
            </a:r>
            <a:r>
              <a:rPr lang="hr-HR" b="1" dirty="0" smtClean="0">
                <a:solidFill>
                  <a:srgbClr val="0DA71F"/>
                </a:solidFill>
                <a:latin typeface="Comic Sans MS" pitchFamily="66" charset="0"/>
              </a:rPr>
              <a:t>putu</a:t>
            </a:r>
          </a:p>
          <a:p>
            <a:pPr>
              <a:buFont typeface="Wingdings" pitchFamily="2" charset="2"/>
              <a:buChar char="v"/>
            </a:pPr>
            <a:r>
              <a:rPr lang="hr-HR" b="1" dirty="0" smtClean="0">
                <a:solidFill>
                  <a:srgbClr val="0DA71F"/>
                </a:solidFill>
                <a:latin typeface="Comic Sans MS" pitchFamily="66" charset="0"/>
              </a:rPr>
              <a:t>Oznaka za rad je veliko slovo W </a:t>
            </a:r>
          </a:p>
          <a:p>
            <a:pPr>
              <a:buFont typeface="Wingdings" pitchFamily="2" charset="2"/>
              <a:buChar char="v"/>
            </a:pPr>
            <a:r>
              <a:rPr lang="hr-HR" b="1" dirty="0" smtClean="0">
                <a:solidFill>
                  <a:srgbClr val="0DA71F"/>
                </a:solidFill>
                <a:latin typeface="Comic Sans MS" pitchFamily="66" charset="0"/>
              </a:rPr>
              <a:t>Mjerna jedinica za rad je džul (J)</a:t>
            </a:r>
          </a:p>
          <a:p>
            <a:endParaRPr lang="hr-HR" dirty="0">
              <a:solidFill>
                <a:srgbClr val="0DA71F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42910" y="0"/>
            <a:ext cx="5410200" cy="1571612"/>
          </a:xfrm>
        </p:spPr>
        <p:txBody>
          <a:bodyPr>
            <a:normAutofit/>
          </a:bodyPr>
          <a:lstStyle/>
          <a:p>
            <a:pPr algn="ctr"/>
            <a:r>
              <a:rPr lang="hr-HR" sz="5400" dirty="0" smtClean="0">
                <a:solidFill>
                  <a:srgbClr val="0DA71F"/>
                </a:solidFill>
                <a:latin typeface="Comic Sans MS" pitchFamily="66" charset="0"/>
              </a:rPr>
              <a:t>SILA PUTA</a:t>
            </a:r>
            <a:endParaRPr lang="hr-HR" sz="5400" dirty="0">
              <a:solidFill>
                <a:srgbClr val="0DA71F"/>
              </a:solidFill>
              <a:latin typeface="Comic Sans MS" pitchFamily="66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14282" y="2000240"/>
            <a:ext cx="8501122" cy="142876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pl-PL" b="1" dirty="0" smtClean="0">
                <a:solidFill>
                  <a:srgbClr val="0DA71F"/>
                </a:solidFill>
                <a:latin typeface="Comic Sans MS" pitchFamily="66" charset="0"/>
              </a:rPr>
              <a:t>Najjednostavnije formula za izračunavanje rada sile je:</a:t>
            </a:r>
          </a:p>
          <a:p>
            <a:r>
              <a:rPr lang="pl-PL" sz="2800" b="1" dirty="0" smtClean="0">
                <a:solidFill>
                  <a:srgbClr val="0DA71F"/>
                </a:solidFill>
                <a:latin typeface="Comic Sans MS" pitchFamily="66" charset="0"/>
              </a:rPr>
              <a:t>                     W</a:t>
            </a:r>
            <a:r>
              <a:rPr lang="pl-PL" sz="2800" b="1" dirty="0" smtClean="0">
                <a:solidFill>
                  <a:srgbClr val="0DA71F"/>
                </a:solidFill>
                <a:latin typeface="Comic Sans MS" pitchFamily="66" charset="0"/>
              </a:rPr>
              <a:t>= F *s (J)</a:t>
            </a:r>
            <a:endParaRPr lang="hr-HR" sz="2800" dirty="0">
              <a:solidFill>
                <a:srgbClr val="0DA71F"/>
              </a:solidFill>
              <a:latin typeface="Comic Sans MS" pitchFamily="66" charset="0"/>
            </a:endParaRPr>
          </a:p>
        </p:txBody>
      </p:sp>
      <p:pic>
        <p:nvPicPr>
          <p:cNvPr id="1026" name="Picture 2" descr="C:\Users\Domijan\Desktop\Rad_konstantne_sile_u_smjeru_giban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3214686"/>
            <a:ext cx="5893407" cy="1716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-214338"/>
            <a:ext cx="7215206" cy="1801906"/>
          </a:xfrm>
        </p:spPr>
        <p:txBody>
          <a:bodyPr>
            <a:normAutofit/>
          </a:bodyPr>
          <a:lstStyle/>
          <a:p>
            <a:pPr algn="ctr"/>
            <a:r>
              <a:rPr lang="hr-HR" sz="5400" dirty="0" smtClean="0">
                <a:solidFill>
                  <a:srgbClr val="0DA71F"/>
                </a:solidFill>
                <a:latin typeface="Comic Sans MS" pitchFamily="66" charset="0"/>
              </a:rPr>
              <a:t>ENERGIJA</a:t>
            </a:r>
            <a:endParaRPr lang="hr-HR" sz="5400" dirty="0">
              <a:solidFill>
                <a:srgbClr val="0DA71F"/>
              </a:solidFill>
              <a:latin typeface="Comic Sans MS" pitchFamily="66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1785926"/>
            <a:ext cx="8501090" cy="285752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hr-HR" b="1" dirty="0" smtClean="0">
                <a:solidFill>
                  <a:srgbClr val="0DA71F"/>
                </a:solidFill>
                <a:latin typeface="Comic Sans MS" pitchFamily="66" charset="0"/>
              </a:rPr>
              <a:t>Energija je sposobnost nekog tijela ili mase tvari da </a:t>
            </a:r>
            <a:r>
              <a:rPr lang="hr-HR" b="1" dirty="0" smtClean="0">
                <a:solidFill>
                  <a:srgbClr val="0DA71F"/>
                </a:solidFill>
                <a:latin typeface="Comic Sans MS" pitchFamily="66" charset="0"/>
              </a:rPr>
              <a:t>obavi</a:t>
            </a:r>
          </a:p>
          <a:p>
            <a:r>
              <a:rPr lang="hr-HR" b="1" dirty="0" smtClean="0">
                <a:solidFill>
                  <a:srgbClr val="0DA71F"/>
                </a:solidFill>
                <a:latin typeface="Comic Sans MS" pitchFamily="66" charset="0"/>
              </a:rPr>
              <a:t> </a:t>
            </a:r>
            <a:r>
              <a:rPr lang="hr-HR" b="1" dirty="0" smtClean="0">
                <a:solidFill>
                  <a:srgbClr val="0DA71F"/>
                </a:solidFill>
                <a:latin typeface="Comic Sans MS" pitchFamily="66" charset="0"/>
              </a:rPr>
              <a:t> </a:t>
            </a:r>
            <a:r>
              <a:rPr lang="hr-HR" b="1" dirty="0" smtClean="0">
                <a:solidFill>
                  <a:srgbClr val="0DA71F"/>
                </a:solidFill>
                <a:latin typeface="Comic Sans MS" pitchFamily="66" charset="0"/>
              </a:rPr>
              <a:t>neki rad a isto se tako može reći da su rad i </a:t>
            </a:r>
            <a:r>
              <a:rPr lang="hr-HR" b="1" dirty="0" smtClean="0">
                <a:solidFill>
                  <a:srgbClr val="0DA71F"/>
                </a:solidFill>
                <a:latin typeface="Comic Sans MS" pitchFamily="66" charset="0"/>
              </a:rPr>
              <a:t>energija</a:t>
            </a:r>
          </a:p>
          <a:p>
            <a:r>
              <a:rPr lang="hr-HR" b="1" dirty="0" smtClean="0">
                <a:solidFill>
                  <a:srgbClr val="0DA71F"/>
                </a:solidFill>
                <a:latin typeface="Comic Sans MS" pitchFamily="66" charset="0"/>
              </a:rPr>
              <a:t> </a:t>
            </a:r>
            <a:r>
              <a:rPr lang="hr-HR" b="1" dirty="0" smtClean="0">
                <a:solidFill>
                  <a:srgbClr val="0DA71F"/>
                </a:solidFill>
                <a:latin typeface="Comic Sans MS" pitchFamily="66" charset="0"/>
              </a:rPr>
              <a:t> </a:t>
            </a:r>
            <a:r>
              <a:rPr lang="hr-HR" b="1" dirty="0" smtClean="0">
                <a:solidFill>
                  <a:srgbClr val="0DA71F"/>
                </a:solidFill>
                <a:latin typeface="Comic Sans MS" pitchFamily="66" charset="0"/>
              </a:rPr>
              <a:t>ekvivalentni pojmovi, iako opseg i sadržaj tih dviju </a:t>
            </a:r>
            <a:r>
              <a:rPr lang="hr-HR" b="1" dirty="0" smtClean="0">
                <a:solidFill>
                  <a:srgbClr val="0DA71F"/>
                </a:solidFill>
                <a:latin typeface="Comic Sans MS" pitchFamily="66" charset="0"/>
              </a:rPr>
              <a:t>riječi</a:t>
            </a:r>
          </a:p>
          <a:p>
            <a:r>
              <a:rPr lang="hr-HR" b="1" dirty="0" smtClean="0">
                <a:solidFill>
                  <a:srgbClr val="0DA71F"/>
                </a:solidFill>
                <a:latin typeface="Comic Sans MS" pitchFamily="66" charset="0"/>
              </a:rPr>
              <a:t> </a:t>
            </a:r>
            <a:r>
              <a:rPr lang="hr-HR" b="1" dirty="0" smtClean="0">
                <a:solidFill>
                  <a:srgbClr val="0DA71F"/>
                </a:solidFill>
                <a:latin typeface="Comic Sans MS" pitchFamily="66" charset="0"/>
              </a:rPr>
              <a:t> </a:t>
            </a:r>
            <a:r>
              <a:rPr lang="hr-HR" b="1" dirty="0" smtClean="0">
                <a:solidFill>
                  <a:srgbClr val="0DA71F"/>
                </a:solidFill>
                <a:latin typeface="Comic Sans MS" pitchFamily="66" charset="0"/>
              </a:rPr>
              <a:t>nije posve identičan</a:t>
            </a:r>
          </a:p>
          <a:p>
            <a:pPr>
              <a:buFont typeface="Wingdings" pitchFamily="2" charset="2"/>
              <a:buChar char="v"/>
            </a:pPr>
            <a:r>
              <a:rPr lang="hr-HR" b="1" dirty="0" smtClean="0">
                <a:solidFill>
                  <a:srgbClr val="0DA71F"/>
                </a:solidFill>
                <a:latin typeface="Comic Sans MS" pitchFamily="66" charset="0"/>
              </a:rPr>
              <a:t>Promjena energije jednaka je izvršenom </a:t>
            </a:r>
          </a:p>
          <a:p>
            <a:r>
              <a:rPr lang="hr-HR" b="1" dirty="0" smtClean="0">
                <a:solidFill>
                  <a:srgbClr val="0DA71F"/>
                </a:solidFill>
                <a:latin typeface="Comic Sans MS" pitchFamily="66" charset="0"/>
              </a:rPr>
              <a:t>  radu </a:t>
            </a:r>
            <a:r>
              <a:rPr lang="hr-HR" b="1" dirty="0" smtClean="0">
                <a:solidFill>
                  <a:srgbClr val="0DA71F"/>
                </a:solidFill>
                <a:latin typeface="Comic Sans MS" pitchFamily="66" charset="0"/>
              </a:rPr>
              <a:t>pa se stoga i izražavaju istom mjernom</a:t>
            </a:r>
          </a:p>
          <a:p>
            <a:r>
              <a:rPr lang="hr-HR" b="1" dirty="0" smtClean="0">
                <a:solidFill>
                  <a:srgbClr val="0DA71F"/>
                </a:solidFill>
                <a:latin typeface="Comic Sans MS" pitchFamily="66" charset="0"/>
              </a:rPr>
              <a:t>  jedinicom </a:t>
            </a:r>
            <a:r>
              <a:rPr lang="hr-HR" b="1" dirty="0" smtClean="0">
                <a:solidFill>
                  <a:srgbClr val="0DA71F"/>
                </a:solidFill>
                <a:latin typeface="Comic Sans MS" pitchFamily="66" charset="0"/>
              </a:rPr>
              <a:t>- džul [J] u čast engleskog</a:t>
            </a:r>
          </a:p>
          <a:p>
            <a:r>
              <a:rPr lang="hr-HR" b="1" dirty="0" smtClean="0">
                <a:solidFill>
                  <a:srgbClr val="0DA71F"/>
                </a:solidFill>
                <a:latin typeface="Comic Sans MS" pitchFamily="66" charset="0"/>
              </a:rPr>
              <a:t> </a:t>
            </a:r>
            <a:r>
              <a:rPr lang="hr-HR" b="1" dirty="0" smtClean="0">
                <a:solidFill>
                  <a:srgbClr val="0DA71F"/>
                </a:solidFill>
                <a:latin typeface="Comic Sans MS" pitchFamily="66" charset="0"/>
              </a:rPr>
              <a:t> fizičara </a:t>
            </a:r>
            <a:r>
              <a:rPr lang="hr-HR" b="1" dirty="0" smtClean="0">
                <a:solidFill>
                  <a:srgbClr val="0DA71F"/>
                </a:solidFill>
                <a:latin typeface="Comic Sans MS" pitchFamily="66" charset="0"/>
              </a:rPr>
              <a:t>Jamesa Prescotta Joulea</a:t>
            </a:r>
            <a:r>
              <a:rPr lang="hr-HR" dirty="0" smtClean="0"/>
              <a:t>.</a:t>
            </a:r>
            <a:r>
              <a:rPr lang="hr-HR" b="1" dirty="0" smtClean="0">
                <a:solidFill>
                  <a:srgbClr val="0DA71F"/>
                </a:solidFill>
                <a:latin typeface="Comic Sans MS" pitchFamily="66" charset="0"/>
              </a:rPr>
              <a:t>.</a:t>
            </a:r>
            <a:endParaRPr lang="hr-HR" b="1" dirty="0">
              <a:solidFill>
                <a:srgbClr val="0DA71F"/>
              </a:solidFill>
              <a:latin typeface="Comic Sans MS" pitchFamily="66" charset="0"/>
            </a:endParaRPr>
          </a:p>
        </p:txBody>
      </p:sp>
      <p:pic>
        <p:nvPicPr>
          <p:cNvPr id="2050" name="Picture 2" descr="C:\Users\Domijan\Desktop\john-collier-portrait-of-james-prescott-jou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3500438"/>
            <a:ext cx="2071670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0" y="0"/>
            <a:ext cx="8786842" cy="4143380"/>
          </a:xfrm>
        </p:spPr>
        <p:txBody>
          <a:bodyPr>
            <a:normAutofit fontScale="90000"/>
          </a:bodyPr>
          <a:lstStyle/>
          <a:p>
            <a:pPr>
              <a:buFont typeface="Wingdings" pitchFamily="2" charset="2"/>
              <a:buChar char="v"/>
            </a:pPr>
            <a:r>
              <a:rPr lang="hr-HR" sz="2200" b="1" dirty="0" smtClean="0">
                <a:solidFill>
                  <a:srgbClr val="0DA71F"/>
                </a:solidFill>
                <a:latin typeface="Comic Sans MS" pitchFamily="66" charset="0"/>
              </a:rPr>
              <a:t>Energiju se ne može uništiti, ona prelazi iz </a:t>
            </a:r>
            <a:r>
              <a:rPr lang="hr-HR" sz="2200" b="1" dirty="0" smtClean="0">
                <a:solidFill>
                  <a:srgbClr val="0DA71F"/>
                </a:solidFill>
                <a:latin typeface="Comic Sans MS" pitchFamily="66" charset="0"/>
              </a:rPr>
              <a:t>jednog</a:t>
            </a:r>
            <a:br>
              <a:rPr lang="hr-HR" sz="2200" b="1" dirty="0" smtClean="0">
                <a:solidFill>
                  <a:srgbClr val="0DA71F"/>
                </a:solidFill>
                <a:latin typeface="Comic Sans MS" pitchFamily="66" charset="0"/>
              </a:rPr>
            </a:br>
            <a:r>
              <a:rPr lang="hr-HR" sz="2200" b="1" dirty="0" smtClean="0">
                <a:solidFill>
                  <a:srgbClr val="0DA71F"/>
                </a:solidFill>
                <a:latin typeface="Comic Sans MS" pitchFamily="66" charset="0"/>
              </a:rPr>
              <a:t>  oblika </a:t>
            </a:r>
            <a:r>
              <a:rPr lang="hr-HR" sz="2200" b="1" dirty="0" smtClean="0">
                <a:solidFill>
                  <a:srgbClr val="0DA71F"/>
                </a:solidFill>
                <a:latin typeface="Comic Sans MS" pitchFamily="66" charset="0"/>
              </a:rPr>
              <a:t>u drugi, s jednog tijela na drugo i uvijek u </a:t>
            </a:r>
            <a:r>
              <a:rPr lang="hr-HR" sz="2200" b="1" dirty="0" smtClean="0">
                <a:solidFill>
                  <a:srgbClr val="0DA71F"/>
                </a:solidFill>
                <a:latin typeface="Comic Sans MS" pitchFamily="66" charset="0"/>
              </a:rPr>
              <a:t/>
            </a:r>
            <a:br>
              <a:rPr lang="hr-HR" sz="2200" b="1" dirty="0" smtClean="0">
                <a:solidFill>
                  <a:srgbClr val="0DA71F"/>
                </a:solidFill>
                <a:latin typeface="Comic Sans MS" pitchFamily="66" charset="0"/>
              </a:rPr>
            </a:br>
            <a:r>
              <a:rPr lang="hr-HR" sz="2200" b="1" dirty="0" smtClean="0">
                <a:solidFill>
                  <a:srgbClr val="0DA71F"/>
                </a:solidFill>
                <a:latin typeface="Comic Sans MS" pitchFamily="66" charset="0"/>
              </a:rPr>
              <a:t> </a:t>
            </a:r>
            <a:r>
              <a:rPr lang="hr-HR" sz="2200" b="1" dirty="0" smtClean="0">
                <a:solidFill>
                  <a:srgbClr val="0DA71F"/>
                </a:solidFill>
                <a:latin typeface="Comic Sans MS" pitchFamily="66" charset="0"/>
              </a:rPr>
              <a:t> skladu </a:t>
            </a:r>
            <a:r>
              <a:rPr lang="hr-HR" sz="2200" b="1" dirty="0" smtClean="0">
                <a:solidFill>
                  <a:srgbClr val="0DA71F"/>
                </a:solidFill>
                <a:latin typeface="Comic Sans MS" pitchFamily="66" charset="0"/>
              </a:rPr>
              <a:t>sa zakonom očuvanja energije.  </a:t>
            </a:r>
            <a:br>
              <a:rPr lang="hr-HR" sz="2200" b="1" dirty="0" smtClean="0">
                <a:solidFill>
                  <a:srgbClr val="0DA71F"/>
                </a:solidFill>
                <a:latin typeface="Comic Sans MS" pitchFamily="66" charset="0"/>
              </a:rPr>
            </a:br>
            <a:r>
              <a:rPr lang="hr-HR" sz="2200" b="1" dirty="0" smtClean="0">
                <a:solidFill>
                  <a:srgbClr val="0DA71F"/>
                </a:solidFill>
                <a:latin typeface="Comic Sans MS" pitchFamily="66" charset="0"/>
              </a:rPr>
              <a:t> Postoje </a:t>
            </a:r>
            <a:r>
              <a:rPr lang="hr-HR" sz="2200" b="1" dirty="0" smtClean="0">
                <a:solidFill>
                  <a:srgbClr val="0DA71F"/>
                </a:solidFill>
                <a:latin typeface="Comic Sans MS" pitchFamily="66" charset="0"/>
              </a:rPr>
              <a:t>mnogi oblici energije koji opet imaju svoje podskupine </a:t>
            </a:r>
            <a:r>
              <a:rPr lang="hr-HR" sz="2200" b="1" dirty="0" smtClean="0">
                <a:solidFill>
                  <a:srgbClr val="0DA71F"/>
                </a:solidFill>
                <a:latin typeface="Comic Sans MS" pitchFamily="66" charset="0"/>
              </a:rPr>
              <a:t>koje</a:t>
            </a:r>
            <a:br>
              <a:rPr lang="hr-HR" sz="2200" b="1" dirty="0" smtClean="0">
                <a:solidFill>
                  <a:srgbClr val="0DA71F"/>
                </a:solidFill>
                <a:latin typeface="Comic Sans MS" pitchFamily="66" charset="0"/>
              </a:rPr>
            </a:br>
            <a:r>
              <a:rPr lang="hr-HR" sz="2200" b="1" dirty="0" smtClean="0">
                <a:solidFill>
                  <a:srgbClr val="0DA71F"/>
                </a:solidFill>
                <a:latin typeface="Comic Sans MS" pitchFamily="66" charset="0"/>
              </a:rPr>
              <a:t> dolaze </a:t>
            </a:r>
            <a:r>
              <a:rPr lang="hr-HR" sz="2200" b="1" dirty="0" smtClean="0">
                <a:solidFill>
                  <a:srgbClr val="0DA71F"/>
                </a:solidFill>
                <a:latin typeface="Comic Sans MS" pitchFamily="66" charset="0"/>
              </a:rPr>
              <a:t>do izražaja kod proučavanja različitih znanstvenih problema:</a:t>
            </a:r>
            <a:br>
              <a:rPr lang="hr-HR" sz="2200" b="1" dirty="0" smtClean="0">
                <a:solidFill>
                  <a:srgbClr val="0DA71F"/>
                </a:solidFill>
                <a:latin typeface="Comic Sans MS" pitchFamily="66" charset="0"/>
              </a:rPr>
            </a:br>
            <a:r>
              <a:rPr lang="hr-HR" sz="2200" b="1" dirty="0" smtClean="0">
                <a:solidFill>
                  <a:srgbClr val="0DA71F"/>
                </a:solidFill>
                <a:latin typeface="Comic Sans MS" pitchFamily="66" charset="0"/>
              </a:rPr>
              <a:t> Kinetička </a:t>
            </a:r>
            <a:r>
              <a:rPr lang="hr-HR" sz="2200" b="1" dirty="0" smtClean="0">
                <a:solidFill>
                  <a:srgbClr val="0DA71F"/>
                </a:solidFill>
                <a:latin typeface="Comic Sans MS" pitchFamily="66" charset="0"/>
              </a:rPr>
              <a:t>energija</a:t>
            </a:r>
            <a:br>
              <a:rPr lang="hr-HR" sz="2200" b="1" dirty="0" smtClean="0">
                <a:solidFill>
                  <a:srgbClr val="0DA71F"/>
                </a:solidFill>
                <a:latin typeface="Comic Sans MS" pitchFamily="66" charset="0"/>
              </a:rPr>
            </a:br>
            <a:r>
              <a:rPr lang="hr-HR" sz="2200" b="1" dirty="0" smtClean="0">
                <a:solidFill>
                  <a:srgbClr val="0DA71F"/>
                </a:solidFill>
                <a:latin typeface="Comic Sans MS" pitchFamily="66" charset="0"/>
              </a:rPr>
              <a:t> Potencijalna </a:t>
            </a:r>
            <a:r>
              <a:rPr lang="hr-HR" sz="2200" b="1" dirty="0" smtClean="0">
                <a:solidFill>
                  <a:srgbClr val="0DA71F"/>
                </a:solidFill>
                <a:latin typeface="Comic Sans MS" pitchFamily="66" charset="0"/>
              </a:rPr>
              <a:t>energija</a:t>
            </a:r>
            <a:br>
              <a:rPr lang="hr-HR" sz="2200" b="1" dirty="0" smtClean="0">
                <a:solidFill>
                  <a:srgbClr val="0DA71F"/>
                </a:solidFill>
                <a:latin typeface="Comic Sans MS" pitchFamily="66" charset="0"/>
              </a:rPr>
            </a:br>
            <a:r>
              <a:rPr lang="hr-HR" sz="2200" b="1" dirty="0" smtClean="0">
                <a:solidFill>
                  <a:srgbClr val="0DA71F"/>
                </a:solidFill>
                <a:latin typeface="Comic Sans MS" pitchFamily="66" charset="0"/>
              </a:rPr>
              <a:t> Toplinska </a:t>
            </a:r>
            <a:r>
              <a:rPr lang="hr-HR" sz="2200" b="1" dirty="0" smtClean="0">
                <a:solidFill>
                  <a:srgbClr val="0DA71F"/>
                </a:solidFill>
                <a:latin typeface="Comic Sans MS" pitchFamily="66" charset="0"/>
              </a:rPr>
              <a:t>energija (toplina)</a:t>
            </a:r>
            <a:br>
              <a:rPr lang="hr-HR" sz="2200" b="1" dirty="0" smtClean="0">
                <a:solidFill>
                  <a:srgbClr val="0DA71F"/>
                </a:solidFill>
                <a:latin typeface="Comic Sans MS" pitchFamily="66" charset="0"/>
              </a:rPr>
            </a:br>
            <a:r>
              <a:rPr lang="hr-HR" sz="2200" b="1" dirty="0" smtClean="0">
                <a:solidFill>
                  <a:srgbClr val="0DA71F"/>
                </a:solidFill>
                <a:latin typeface="Comic Sans MS" pitchFamily="66" charset="0"/>
              </a:rPr>
              <a:t> Unutarnja </a:t>
            </a:r>
            <a:r>
              <a:rPr lang="hr-HR" sz="2200" b="1" dirty="0" smtClean="0">
                <a:solidFill>
                  <a:srgbClr val="0DA71F"/>
                </a:solidFill>
                <a:latin typeface="Comic Sans MS" pitchFamily="66" charset="0"/>
              </a:rPr>
              <a:t>energija</a:t>
            </a:r>
            <a:br>
              <a:rPr lang="hr-HR" sz="2200" b="1" dirty="0" smtClean="0">
                <a:solidFill>
                  <a:srgbClr val="0DA71F"/>
                </a:solidFill>
                <a:latin typeface="Comic Sans MS" pitchFamily="66" charset="0"/>
              </a:rPr>
            </a:br>
            <a:r>
              <a:rPr lang="hr-HR" sz="2200" b="1" dirty="0" smtClean="0">
                <a:solidFill>
                  <a:srgbClr val="0DA71F"/>
                </a:solidFill>
                <a:latin typeface="Comic Sans MS" pitchFamily="66" charset="0"/>
              </a:rPr>
              <a:t> Električna </a:t>
            </a:r>
            <a:r>
              <a:rPr lang="hr-HR" sz="2200" b="1" dirty="0" smtClean="0">
                <a:solidFill>
                  <a:srgbClr val="0DA71F"/>
                </a:solidFill>
                <a:latin typeface="Comic Sans MS" pitchFamily="66" charset="0"/>
              </a:rPr>
              <a:t>energija</a:t>
            </a:r>
            <a:br>
              <a:rPr lang="hr-HR" sz="2200" b="1" dirty="0" smtClean="0">
                <a:solidFill>
                  <a:srgbClr val="0DA71F"/>
                </a:solidFill>
                <a:latin typeface="Comic Sans MS" pitchFamily="66" charset="0"/>
              </a:rPr>
            </a:br>
            <a:r>
              <a:rPr lang="hr-HR" sz="2200" b="1" dirty="0" smtClean="0">
                <a:solidFill>
                  <a:srgbClr val="0DA71F"/>
                </a:solidFill>
                <a:latin typeface="Comic Sans MS" pitchFamily="66" charset="0"/>
              </a:rPr>
              <a:t> Kemijska </a:t>
            </a:r>
            <a:r>
              <a:rPr lang="hr-HR" sz="2200" b="1" dirty="0" smtClean="0">
                <a:solidFill>
                  <a:srgbClr val="0DA71F"/>
                </a:solidFill>
                <a:latin typeface="Comic Sans MS" pitchFamily="66" charset="0"/>
              </a:rPr>
              <a:t>energija itd.</a:t>
            </a:r>
            <a:br>
              <a:rPr lang="hr-HR" sz="2200" b="1" dirty="0" smtClean="0">
                <a:solidFill>
                  <a:srgbClr val="0DA71F"/>
                </a:solidFill>
                <a:latin typeface="Comic Sans MS" pitchFamily="66" charset="0"/>
              </a:rPr>
            </a:br>
            <a:endParaRPr lang="hr-HR" sz="2200" b="1" dirty="0">
              <a:solidFill>
                <a:srgbClr val="0DA71F"/>
              </a:solidFill>
              <a:latin typeface="Comic Sans MS" pitchFamily="66" charset="0"/>
            </a:endParaRPr>
          </a:p>
        </p:txBody>
      </p:sp>
      <p:pic>
        <p:nvPicPr>
          <p:cNvPr id="3074" name="Picture 2" descr="C:\Users\Domijan\Desktop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4286256"/>
            <a:ext cx="2211438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Domijan\Desktop\klhj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3" y="4357694"/>
            <a:ext cx="1643074" cy="222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Domijan\Desktop\njjhpi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48" y="4286256"/>
            <a:ext cx="2071702" cy="2317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C:\Users\Domijan\Desktop\jfezp'k5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00232" y="4273552"/>
            <a:ext cx="2003328" cy="2298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85728"/>
            <a:ext cx="8786841" cy="5000660"/>
          </a:xfrm>
        </p:spPr>
        <p:txBody>
          <a:bodyPr>
            <a:normAutofit fontScale="90000"/>
          </a:bodyPr>
          <a:lstStyle/>
          <a:p>
            <a:r>
              <a:rPr lang="hr-HR" sz="2700" b="1" dirty="0" smtClean="0">
                <a:solidFill>
                  <a:srgbClr val="0DA71F"/>
                </a:solidFill>
                <a:latin typeface="Comic Sans MS" pitchFamily="66" charset="0"/>
              </a:rPr>
              <a:t/>
            </a:r>
            <a:br>
              <a:rPr lang="hr-HR" sz="2700" b="1" dirty="0" smtClean="0">
                <a:solidFill>
                  <a:srgbClr val="0DA71F"/>
                </a:solidFill>
                <a:latin typeface="Comic Sans MS" pitchFamily="66" charset="0"/>
              </a:rPr>
            </a:br>
            <a:r>
              <a:rPr lang="hr-HR" sz="2700" b="1" dirty="0" smtClean="0">
                <a:solidFill>
                  <a:srgbClr val="0DA71F"/>
                </a:solidFill>
                <a:latin typeface="Comic Sans MS" pitchFamily="66" charset="0"/>
              </a:rPr>
              <a:t/>
            </a:r>
            <a:br>
              <a:rPr lang="hr-HR" sz="2700" b="1" dirty="0" smtClean="0">
                <a:solidFill>
                  <a:srgbClr val="0DA71F"/>
                </a:solidFill>
                <a:latin typeface="Comic Sans MS" pitchFamily="66" charset="0"/>
              </a:rPr>
            </a:br>
            <a:r>
              <a:rPr lang="hr-HR" sz="2700" b="1" dirty="0" smtClean="0">
                <a:solidFill>
                  <a:srgbClr val="0DA71F"/>
                </a:solidFill>
                <a:latin typeface="Comic Sans MS" pitchFamily="66" charset="0"/>
              </a:rPr>
              <a:t/>
            </a:r>
            <a:br>
              <a:rPr lang="hr-HR" sz="2700" b="1" dirty="0" smtClean="0">
                <a:solidFill>
                  <a:srgbClr val="0DA71F"/>
                </a:solidFill>
                <a:latin typeface="Comic Sans MS" pitchFamily="66" charset="0"/>
              </a:rPr>
            </a:br>
            <a:r>
              <a:rPr lang="hr-HR" sz="2700" b="1" dirty="0" smtClean="0">
                <a:solidFill>
                  <a:srgbClr val="0DA71F"/>
                </a:solidFill>
                <a:latin typeface="Comic Sans MS" pitchFamily="66" charset="0"/>
              </a:rPr>
              <a:t>Izračunavanje </a:t>
            </a:r>
            <a:r>
              <a:rPr lang="hr-HR" sz="2700" b="1" dirty="0" smtClean="0">
                <a:solidFill>
                  <a:srgbClr val="0DA71F"/>
                </a:solidFill>
                <a:latin typeface="Comic Sans MS" pitchFamily="66" charset="0"/>
              </a:rPr>
              <a:t>energije je jedan od bitnijih zadataka u tehnici, s obzirom da nam to daje informaciju o mogućem |radu koji se može dobiti, a znanja o procesima i načinima pretvaranja raznih oblika energije u mehnički rad su kamen temeljac tehnološkog napretka i ljudske civilizacije.</a:t>
            </a:r>
            <a:br>
              <a:rPr lang="hr-HR" sz="2700" b="1" dirty="0" smtClean="0">
                <a:solidFill>
                  <a:srgbClr val="0DA71F"/>
                </a:solidFill>
                <a:latin typeface="Comic Sans MS" pitchFamily="66" charset="0"/>
              </a:rPr>
            </a:br>
            <a:r>
              <a:rPr lang="hr-HR" sz="2700" b="1" dirty="0" smtClean="0">
                <a:solidFill>
                  <a:srgbClr val="0DA71F"/>
                </a:solidFill>
                <a:latin typeface="Comic Sans MS" pitchFamily="66" charset="0"/>
              </a:rPr>
              <a:t>U fizici elementarnih čestica se upotrebljava manja i mnogo prikladnija jedinica za energiju - elektronvolt [eV], koji iznosi 1.602176462×10</a:t>
            </a:r>
            <a:r>
              <a:rPr lang="hr-HR" sz="2700" b="1" baseline="30000" dirty="0" smtClean="0">
                <a:solidFill>
                  <a:srgbClr val="0DA71F"/>
                </a:solidFill>
                <a:latin typeface="Comic Sans MS" pitchFamily="66" charset="0"/>
              </a:rPr>
              <a:t>-19</a:t>
            </a:r>
            <a:r>
              <a:rPr lang="hr-HR" sz="2700" b="1" dirty="0" smtClean="0">
                <a:solidFill>
                  <a:srgbClr val="0DA71F"/>
                </a:solidFill>
                <a:latin typeface="Comic Sans MS" pitchFamily="66" charset="0"/>
              </a:rPr>
              <a:t> J. 1 elektronvolt je definiran kao ona energija koju ima čestica električnog naboja kad je iz stanja mirovanja ubrza napon od 1 V.</a:t>
            </a:r>
            <a:br>
              <a:rPr lang="hr-HR" sz="2700" b="1" dirty="0" smtClean="0">
                <a:solidFill>
                  <a:srgbClr val="0DA71F"/>
                </a:solidFill>
                <a:latin typeface="Comic Sans MS" pitchFamily="66" charset="0"/>
              </a:rPr>
            </a:br>
            <a:r>
              <a:rPr lang="hr-HR" sz="2700" b="1" dirty="0" smtClean="0">
                <a:solidFill>
                  <a:srgbClr val="0DA71F"/>
                </a:solidFill>
                <a:latin typeface="Comic Sans MS" pitchFamily="66" charset="0"/>
              </a:rPr>
              <a:t>Zakon očuvanja energije:ukupna energija zatvorenog sustava je stalna.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500174"/>
          </a:xfrm>
        </p:spPr>
        <p:txBody>
          <a:bodyPr>
            <a:normAutofit/>
          </a:bodyPr>
          <a:lstStyle/>
          <a:p>
            <a:pPr algn="ctr"/>
            <a:r>
              <a:rPr lang="hr-HR" sz="5400" dirty="0" smtClean="0">
                <a:solidFill>
                  <a:srgbClr val="0DA71F"/>
                </a:solidFill>
                <a:latin typeface="Comic Sans MS" pitchFamily="66" charset="0"/>
              </a:rPr>
              <a:t>KINETIČKA ENERGIJA</a:t>
            </a:r>
            <a:endParaRPr lang="hr-HR" sz="5400" dirty="0">
              <a:solidFill>
                <a:srgbClr val="0DA71F"/>
              </a:solidFill>
              <a:latin typeface="Comic Sans MS" pitchFamily="66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14282" y="1643050"/>
            <a:ext cx="8215370" cy="3857652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hr-HR" b="1" dirty="0" smtClean="0">
                <a:solidFill>
                  <a:srgbClr val="0DA71F"/>
                </a:solidFill>
                <a:latin typeface="Comic Sans MS" pitchFamily="66" charset="0"/>
              </a:rPr>
              <a:t>Kinetička energija je energija koju tijelo ili čestica ima zbog svog gibanja. To je ujedno energija gibanja. Ona je veća što se čestice brže gibaju i što imaju veću masu. Za tijelo mase </a:t>
            </a:r>
            <a:r>
              <a:rPr lang="hr-HR" b="1" i="1" dirty="0" smtClean="0">
                <a:solidFill>
                  <a:srgbClr val="0DA71F"/>
                </a:solidFill>
                <a:latin typeface="Comic Sans MS" pitchFamily="66" charset="0"/>
              </a:rPr>
              <a:t>m</a:t>
            </a:r>
            <a:r>
              <a:rPr lang="hr-HR" b="1" dirty="0" smtClean="0">
                <a:solidFill>
                  <a:srgbClr val="0DA71F"/>
                </a:solidFill>
                <a:latin typeface="Comic Sans MS" pitchFamily="66" charset="0"/>
              </a:rPr>
              <a:t> koje se giba brzinom </a:t>
            </a:r>
            <a:r>
              <a:rPr lang="hr-HR" b="1" i="1" dirty="0" smtClean="0">
                <a:solidFill>
                  <a:srgbClr val="0DA71F"/>
                </a:solidFill>
                <a:latin typeface="Comic Sans MS" pitchFamily="66" charset="0"/>
              </a:rPr>
              <a:t>v</a:t>
            </a:r>
            <a:r>
              <a:rPr lang="hr-HR" b="1" dirty="0" smtClean="0">
                <a:solidFill>
                  <a:srgbClr val="0DA71F"/>
                </a:solidFill>
                <a:latin typeface="Comic Sans MS" pitchFamily="66" charset="0"/>
              </a:rPr>
              <a:t> kinetička energija je:</a:t>
            </a:r>
          </a:p>
          <a:p>
            <a:pPr>
              <a:buFont typeface="Wingdings" pitchFamily="2" charset="2"/>
              <a:buChar char="v"/>
            </a:pPr>
            <a:endParaRPr lang="hr-HR" b="1" dirty="0" smtClean="0">
              <a:solidFill>
                <a:srgbClr val="0DA71F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endParaRPr lang="hr-HR" b="1" dirty="0" smtClean="0">
              <a:solidFill>
                <a:srgbClr val="0DA71F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endParaRPr lang="hr-HR" b="1" dirty="0" smtClean="0">
              <a:solidFill>
                <a:srgbClr val="0DA71F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hr-HR" b="1" dirty="0" smtClean="0">
                <a:solidFill>
                  <a:srgbClr val="0DA71F"/>
                </a:solidFill>
                <a:latin typeface="Comic Sans MS" pitchFamily="66" charset="0"/>
              </a:rPr>
              <a:t>Oznaka za kinetičku energiju je Ek</a:t>
            </a:r>
          </a:p>
          <a:p>
            <a:pPr>
              <a:buFont typeface="Wingdings" pitchFamily="2" charset="2"/>
              <a:buChar char="v"/>
            </a:pPr>
            <a:r>
              <a:rPr lang="hr-HR" b="1" dirty="0" smtClean="0">
                <a:solidFill>
                  <a:srgbClr val="0DA71F"/>
                </a:solidFill>
                <a:latin typeface="Comic Sans MS" pitchFamily="66" charset="0"/>
              </a:rPr>
              <a:t>Tijelo obavlja rad promjenom energije</a:t>
            </a:r>
          </a:p>
          <a:p>
            <a:r>
              <a:rPr lang="hr-HR" dirty="0" smtClean="0"/>
              <a:t>                                         </a:t>
            </a:r>
            <a:endParaRPr lang="hr-HR" dirty="0"/>
          </a:p>
        </p:txBody>
      </p:sp>
      <p:pic>
        <p:nvPicPr>
          <p:cNvPr id="4098" name="Picture 2" descr="C:\Users\Domijan\Desktop\5bf545fe76009bfd53088edfe6b5665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928934"/>
            <a:ext cx="2428892" cy="10859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5720" y="0"/>
            <a:ext cx="8858280" cy="1357298"/>
          </a:xfrm>
        </p:spPr>
        <p:txBody>
          <a:bodyPr>
            <a:noAutofit/>
          </a:bodyPr>
          <a:lstStyle/>
          <a:p>
            <a:r>
              <a:rPr lang="hr-HR" sz="4800" dirty="0" smtClean="0">
                <a:solidFill>
                  <a:srgbClr val="0DA71F"/>
                </a:solidFill>
                <a:latin typeface="Comic Sans MS" pitchFamily="66" charset="0"/>
              </a:rPr>
              <a:t/>
            </a:r>
            <a:br>
              <a:rPr lang="hr-HR" sz="4800" dirty="0" smtClean="0">
                <a:solidFill>
                  <a:srgbClr val="0DA71F"/>
                </a:solidFill>
                <a:latin typeface="Comic Sans MS" pitchFamily="66" charset="0"/>
              </a:rPr>
            </a:br>
            <a:r>
              <a:rPr lang="hr-HR" sz="4800" dirty="0" smtClean="0">
                <a:solidFill>
                  <a:srgbClr val="0DA71F"/>
                </a:solidFill>
                <a:latin typeface="Comic Sans MS" pitchFamily="66" charset="0"/>
              </a:rPr>
              <a:t>PROMJENA </a:t>
            </a:r>
            <a:r>
              <a:rPr lang="hr-HR" sz="4800" dirty="0" smtClean="0">
                <a:solidFill>
                  <a:srgbClr val="0DA71F"/>
                </a:solidFill>
                <a:latin typeface="Comic Sans MS" pitchFamily="66" charset="0"/>
              </a:rPr>
              <a:t>KINETIČKE                        ENERGIJE</a:t>
            </a:r>
            <a:endParaRPr lang="hr-HR" sz="4800" dirty="0">
              <a:solidFill>
                <a:srgbClr val="0DA71F"/>
              </a:solidFill>
              <a:latin typeface="Comic Sans MS" pitchFamily="66" charset="0"/>
            </a:endParaRPr>
          </a:p>
        </p:txBody>
      </p:sp>
      <p:pic>
        <p:nvPicPr>
          <p:cNvPr id="5122" name="Picture 2" descr="C:\Users\Domijan\Desktop\Intro_2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1285860"/>
            <a:ext cx="3857652" cy="5361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357430"/>
            <a:ext cx="3143272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801906"/>
          </a:xfrm>
        </p:spPr>
        <p:txBody>
          <a:bodyPr>
            <a:normAutofit fontScale="90000"/>
          </a:bodyPr>
          <a:lstStyle/>
          <a:p>
            <a:r>
              <a:rPr lang="hr-HR" sz="5400" dirty="0" smtClean="0">
                <a:solidFill>
                  <a:srgbClr val="0DA71F"/>
                </a:solidFill>
                <a:latin typeface="Comic Sans MS" pitchFamily="66" charset="0"/>
              </a:rPr>
              <a:t>          GRAVITACIJSKA POTENCIJALNA ENERGIJA</a:t>
            </a:r>
            <a:endParaRPr lang="hr-HR" sz="5400" dirty="0">
              <a:solidFill>
                <a:srgbClr val="0DA71F"/>
              </a:solidFill>
              <a:latin typeface="Comic Sans MS" pitchFamily="66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57158" y="2214554"/>
            <a:ext cx="8286808" cy="3714776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hr-HR" b="1" dirty="0" smtClean="0">
                <a:solidFill>
                  <a:srgbClr val="0DA71F"/>
                </a:solidFill>
                <a:latin typeface="Comic Sans MS" pitchFamily="66" charset="0"/>
              </a:rPr>
              <a:t>Gravitacijska potencijalna energija ili energija </a:t>
            </a:r>
            <a:r>
              <a:rPr lang="hr-HR" b="1" dirty="0" smtClean="0">
                <a:solidFill>
                  <a:srgbClr val="0DA71F"/>
                </a:solidFill>
                <a:latin typeface="Comic Sans MS" pitchFamily="66" charset="0"/>
              </a:rPr>
              <a:t>položaja</a:t>
            </a:r>
          </a:p>
          <a:p>
            <a:r>
              <a:rPr lang="hr-HR" b="1" dirty="0" smtClean="0">
                <a:solidFill>
                  <a:srgbClr val="0DA71F"/>
                </a:solidFill>
                <a:latin typeface="Comic Sans MS" pitchFamily="66" charset="0"/>
              </a:rPr>
              <a:t> </a:t>
            </a:r>
            <a:r>
              <a:rPr lang="hr-HR" b="1" dirty="0" smtClean="0">
                <a:solidFill>
                  <a:srgbClr val="0DA71F"/>
                </a:solidFill>
                <a:latin typeface="Comic Sans MS" pitchFamily="66" charset="0"/>
              </a:rPr>
              <a:t> </a:t>
            </a:r>
            <a:r>
              <a:rPr lang="hr-HR" b="1" dirty="0" smtClean="0">
                <a:solidFill>
                  <a:srgbClr val="0DA71F"/>
                </a:solidFill>
                <a:latin typeface="Comic Sans MS" pitchFamily="66" charset="0"/>
              </a:rPr>
              <a:t>tijela u gravitacijskom polju Zemlje jest energija </a:t>
            </a:r>
            <a:r>
              <a:rPr lang="hr-HR" b="1" dirty="0" smtClean="0">
                <a:solidFill>
                  <a:srgbClr val="0DA71F"/>
                </a:solidFill>
                <a:latin typeface="Comic Sans MS" pitchFamily="66" charset="0"/>
              </a:rPr>
              <a:t>tijela</a:t>
            </a:r>
          </a:p>
          <a:p>
            <a:r>
              <a:rPr lang="hr-HR" b="1" dirty="0" smtClean="0">
                <a:solidFill>
                  <a:srgbClr val="0DA71F"/>
                </a:solidFill>
                <a:latin typeface="Comic Sans MS" pitchFamily="66" charset="0"/>
              </a:rPr>
              <a:t>  mase </a:t>
            </a:r>
            <a:r>
              <a:rPr lang="hr-HR" b="1" dirty="0" smtClean="0">
                <a:solidFill>
                  <a:srgbClr val="0DA71F"/>
                </a:solidFill>
                <a:latin typeface="Comic Sans MS" pitchFamily="66" charset="0"/>
              </a:rPr>
              <a:t>m koje se nalazi na nekoj visini h  iznad tla.</a:t>
            </a:r>
          </a:p>
          <a:p>
            <a:pPr>
              <a:buFont typeface="Wingdings" pitchFamily="2" charset="2"/>
              <a:buChar char="v"/>
            </a:pPr>
            <a:r>
              <a:rPr lang="hr-HR" b="1" dirty="0" smtClean="0">
                <a:solidFill>
                  <a:srgbClr val="0DA71F"/>
                </a:solidFill>
                <a:latin typeface="Comic Sans MS" pitchFamily="66" charset="0"/>
              </a:rPr>
              <a:t>Oznaka je Ep</a:t>
            </a:r>
          </a:p>
          <a:p>
            <a:pPr>
              <a:buFont typeface="Wingdings" pitchFamily="2" charset="2"/>
              <a:buChar char="v"/>
            </a:pPr>
            <a:r>
              <a:rPr lang="hr-HR" b="1" dirty="0" smtClean="0">
                <a:solidFill>
                  <a:srgbClr val="0DA71F"/>
                </a:solidFill>
                <a:latin typeface="Comic Sans MS" pitchFamily="66" charset="0"/>
              </a:rPr>
              <a:t>Razmjerna je težini tijela G i visini h </a:t>
            </a:r>
          </a:p>
          <a:p>
            <a:pPr>
              <a:buFont typeface="Wingdings" pitchFamily="2" charset="2"/>
              <a:buChar char="v"/>
            </a:pPr>
            <a:r>
              <a:rPr lang="hr-HR" b="1" dirty="0" smtClean="0">
                <a:solidFill>
                  <a:srgbClr val="0DA71F"/>
                </a:solidFill>
                <a:latin typeface="Comic Sans MS" pitchFamily="66" charset="0"/>
              </a:rPr>
              <a:t>Računamo je preaa formuli:</a:t>
            </a:r>
          </a:p>
          <a:p>
            <a:r>
              <a:rPr lang="hr-HR" b="1" dirty="0" smtClean="0">
                <a:solidFill>
                  <a:srgbClr val="0DA71F"/>
                </a:solidFill>
                <a:latin typeface="Comic Sans MS" pitchFamily="66" charset="0"/>
              </a:rPr>
              <a:t>                   </a:t>
            </a:r>
            <a:r>
              <a:rPr lang="hr-HR" b="1" dirty="0" smtClean="0">
                <a:solidFill>
                  <a:srgbClr val="0DA71F"/>
                </a:solidFill>
                <a:latin typeface="Comic Sans MS" pitchFamily="66" charset="0"/>
              </a:rPr>
              <a:t>     Ep =</a:t>
            </a:r>
            <a:r>
              <a:rPr lang="hr-HR" b="1" dirty="0" smtClean="0">
                <a:solidFill>
                  <a:srgbClr val="0DA71F"/>
                </a:solidFill>
                <a:latin typeface="Comic Sans MS" pitchFamily="66" charset="0"/>
              </a:rPr>
              <a:t>G*h </a:t>
            </a:r>
            <a:r>
              <a:rPr lang="hr-HR" b="1" dirty="0" smtClean="0">
                <a:solidFill>
                  <a:srgbClr val="0DA71F"/>
                </a:solidFill>
                <a:latin typeface="Comic Sans MS" pitchFamily="66" charset="0"/>
              </a:rPr>
              <a:t>(J)</a:t>
            </a:r>
            <a:endParaRPr lang="hr-HR" b="1" dirty="0" smtClean="0">
              <a:solidFill>
                <a:srgbClr val="0DA71F"/>
              </a:solidFill>
              <a:latin typeface="Comic Sans MS" pitchFamily="66" charset="0"/>
            </a:endParaRPr>
          </a:p>
          <a:p>
            <a:r>
              <a:rPr lang="hr-HR" b="1" dirty="0" smtClean="0">
                <a:solidFill>
                  <a:srgbClr val="0DA71F"/>
                </a:solidFill>
                <a:latin typeface="Comic Sans MS" pitchFamily="66" charset="0"/>
              </a:rPr>
              <a:t>               </a:t>
            </a:r>
            <a:r>
              <a:rPr lang="hr-HR" b="1" dirty="0" smtClean="0">
                <a:solidFill>
                  <a:srgbClr val="0DA71F"/>
                </a:solidFill>
                <a:latin typeface="Comic Sans MS" pitchFamily="66" charset="0"/>
              </a:rPr>
              <a:t>         Ep=m*g*h (J)</a:t>
            </a:r>
            <a:endParaRPr lang="hr-HR" b="1" dirty="0" smtClean="0">
              <a:solidFill>
                <a:srgbClr val="0DA71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onlight">
  <a:themeElements>
    <a:clrScheme name="Custom 5">
      <a:dk1>
        <a:srgbClr val="FFFF66"/>
      </a:dk1>
      <a:lt1>
        <a:srgbClr val="FFFF66"/>
      </a:lt1>
      <a:dk2>
        <a:srgbClr val="FFFF66"/>
      </a:dk2>
      <a:lt2>
        <a:srgbClr val="FFFF66"/>
      </a:lt2>
      <a:accent1>
        <a:srgbClr val="FFFF66"/>
      </a:accent1>
      <a:accent2>
        <a:srgbClr val="FFFF66"/>
      </a:accent2>
      <a:accent3>
        <a:srgbClr val="FFFF66"/>
      </a:accent3>
      <a:accent4>
        <a:srgbClr val="FFFF66"/>
      </a:accent4>
      <a:accent5>
        <a:srgbClr val="FFFF66"/>
      </a:accent5>
      <a:accent6>
        <a:srgbClr val="FFFF66"/>
      </a:accent6>
      <a:hlink>
        <a:srgbClr val="FFFF66"/>
      </a:hlink>
      <a:folHlink>
        <a:srgbClr val="FFFF00"/>
      </a:folHlink>
    </a:clrScheme>
    <a:fontScheme name="Moonlight">
      <a:majorFont>
        <a:latin typeface="Candara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ndara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onlight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50000"/>
              </a:schemeClr>
            </a:gs>
            <a:gs pos="35000">
              <a:schemeClr val="phClr">
                <a:tint val="80000"/>
                <a:satMod val="200000"/>
              </a:schemeClr>
            </a:gs>
            <a:gs pos="100000">
              <a:schemeClr val="phClr">
                <a:tint val="75000"/>
                <a:satMod val="250000"/>
              </a:schemeClr>
            </a:gs>
          </a:gsLst>
          <a:path path="rect">
            <a:fillToRect l="100000" t="100000"/>
          </a:path>
        </a:gradFill>
        <a:gradFill rotWithShape="1">
          <a:gsLst>
            <a:gs pos="0">
              <a:schemeClr val="phClr">
                <a:shade val="60000"/>
                <a:satMod val="150000"/>
              </a:schemeClr>
            </a:gs>
            <a:gs pos="80000">
              <a:schemeClr val="phClr">
                <a:shade val="100000"/>
                <a:satMod val="130000"/>
              </a:schemeClr>
            </a:gs>
            <a:gs pos="100000">
              <a:schemeClr val="phClr">
                <a:tint val="9000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6350" cap="flat" cmpd="sng" algn="ctr">
          <a:solidFill>
            <a:schemeClr val="phClr">
              <a:shade val="95000"/>
              <a:satMod val="115000"/>
            </a:schemeClr>
          </a:solidFill>
          <a:prstDash val="solid"/>
        </a:ln>
        <a:ln w="12700" cap="flat" cmpd="sng" algn="ctr">
          <a:solidFill>
            <a:schemeClr val="phClr">
              <a:satMod val="110000"/>
            </a:schemeClr>
          </a:solidFill>
          <a:prstDash val="solid"/>
        </a:ln>
        <a:ln w="25400" cap="flat" cmpd="sng" algn="ctr">
          <a:solidFill>
            <a:schemeClr val="phClr">
              <a:shade val="90000"/>
              <a:satMod val="115000"/>
            </a:schemeClr>
          </a:solidFill>
          <a:prstDash val="solid"/>
        </a:ln>
      </a:lnStyleLst>
      <a:effectStyleLst>
        <a:effectStyle>
          <a:effectLst>
            <a:outerShdw blurRad="50800" dist="25400" dir="5400000" sx="101000" sy="101000" algn="ctr" rotWithShape="0">
              <a:srgbClr val="000000">
                <a:alpha val="60000"/>
              </a:srgbClr>
            </a:outerShdw>
          </a:effectLst>
        </a:effectStyle>
        <a:effectStyle>
          <a:effectLst>
            <a:innerShdw blurRad="76200" dist="25400" dir="13500000">
              <a:srgbClr val="000000">
                <a:alpha val="60000"/>
              </a:srgbClr>
            </a:innerShdw>
          </a:effectLst>
          <a:scene3d>
            <a:camera prst="orthographicFront">
              <a:rot lat="0" lon="0" rev="0"/>
            </a:camera>
            <a:lightRig rig="balanced" dir="tl">
              <a:rot lat="0" lon="0" rev="4200000"/>
            </a:lightRig>
          </a:scene3d>
          <a:sp3d>
            <a:bevelT w="25400" h="12700" prst="softRound"/>
          </a:sp3d>
        </a:effectStyle>
        <a:effectStyle>
          <a:effectLst>
            <a:innerShdw blurRad="76200" dist="25400" dir="13500000">
              <a:srgbClr val="000000">
                <a:alpha val="60000"/>
              </a:srgbClr>
            </a:innerShdw>
            <a:softEdge rad="3175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lumMod val="90000"/>
              </a:schemeClr>
            </a:gs>
            <a:gs pos="30000">
              <a:schemeClr val="phClr">
                <a:lumMod val="75000"/>
              </a:schemeClr>
            </a:gs>
            <a:gs pos="100000">
              <a:schemeClr val="phClr">
                <a:lumMod val="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lumMod val="90000"/>
              </a:schemeClr>
            </a:gs>
            <a:gs pos="30000">
              <a:schemeClr val="phClr">
                <a:lumMod val="75000"/>
              </a:schemeClr>
            </a:gs>
            <a:gs pos="100000">
              <a:schemeClr val="phClr">
                <a:lumMod val="10000"/>
              </a:schemeClr>
            </a:gs>
          </a:gsLst>
          <a:path path="rect">
            <a:fillToRect l="100000" t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</TotalTime>
  <Words>255</Words>
  <Application>Microsoft Office PowerPoint</Application>
  <PresentationFormat>On-screen Show (4:3)</PresentationFormat>
  <Paragraphs>41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Moonlight</vt:lpstr>
      <vt:lpstr>ENERGIJA</vt:lpstr>
      <vt:lpstr>RAD SILE</vt:lpstr>
      <vt:lpstr>SILA PUTA</vt:lpstr>
      <vt:lpstr>ENERGIJA</vt:lpstr>
      <vt:lpstr>Energiju se ne može uništiti, ona prelazi iz jednog   oblika u drugi, s jednog tijela na drugo i uvijek u    skladu sa zakonom očuvanja energije.    Postoje mnogi oblici energije koji opet imaju svoje podskupine koje  dolaze do izražaja kod proučavanja različitih znanstvenih problema:  Kinetička energija  Potencijalna energija  Toplinska energija (toplina)  Unutarnja energija  Električna energija  Kemijska energija itd. </vt:lpstr>
      <vt:lpstr>   Izračunavanje energije je jedan od bitnijih zadataka u tehnici, s obzirom da nam to daje informaciju o mogućem |radu koji se može dobiti, a znanja o procesima i načinima pretvaranja raznih oblika energije u mehnički rad su kamen temeljac tehnološkog napretka i ljudske civilizacije. U fizici elementarnih čestica se upotrebljava manja i mnogo prikladnija jedinica za energiju - elektronvolt [eV], koji iznosi 1.602176462×10-19 J. 1 elektronvolt je definiran kao ona energija koju ima čestica električnog naboja kad je iz stanja mirovanja ubrza napon od 1 V. Zakon očuvanja energije:ukupna energija zatvorenog sustava je stalna. </vt:lpstr>
      <vt:lpstr>KINETIČKA ENERGIJA</vt:lpstr>
      <vt:lpstr> PROMJENA KINETIČKE                        ENERGIJE</vt:lpstr>
      <vt:lpstr>          GRAVITACIJSKA POTENCIJALNA ENERGIJA</vt:lpstr>
      <vt:lpstr>           GRAVITACIJSKA  POTENCIJALNA ENERGIJA</vt:lpstr>
      <vt:lpstr> KRAJ  Prezentaciju izradile:                 Paula Domijan 7.c                Hana Brnica   7.c 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ENERGIJA</dc:title>
  <dc:creator>Domijan</dc:creator>
  <cp:lastModifiedBy>user</cp:lastModifiedBy>
  <cp:revision>22</cp:revision>
  <dcterms:created xsi:type="dcterms:W3CDTF">2012-04-09T09:16:39Z</dcterms:created>
  <dcterms:modified xsi:type="dcterms:W3CDTF">2012-04-11T13:58:23Z</dcterms:modified>
</cp:coreProperties>
</file>