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58" r:id="rId5"/>
    <p:sldId id="259" r:id="rId6"/>
    <p:sldId id="261" r:id="rId7"/>
    <p:sldId id="262" r:id="rId8"/>
    <p:sldId id="263" r:id="rId9"/>
    <p:sldId id="265" r:id="rId10"/>
    <p:sldId id="264" r:id="rId1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37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CCA253D-C3F8-4251-B8A4-783668996D36}" type="datetimeFigureOut">
              <a:rPr lang="hr-HR" smtClean="0"/>
              <a:pPr/>
              <a:t>4.3.2012.</a:t>
            </a:fld>
            <a:endParaRPr lang="hr-H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hr-H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42F70F7-1CCF-4720-9CF3-F57957B21403}"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CA253D-C3F8-4251-B8A4-783668996D36}" type="datetimeFigureOut">
              <a:rPr lang="hr-HR" smtClean="0"/>
              <a:pPr/>
              <a:t>4.3.2012.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42F70F7-1CCF-4720-9CF3-F57957B2140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CA253D-C3F8-4251-B8A4-783668996D36}" type="datetimeFigureOut">
              <a:rPr lang="hr-HR" smtClean="0"/>
              <a:pPr/>
              <a:t>4.3.2012.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42F70F7-1CCF-4720-9CF3-F57957B2140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CCA253D-C3F8-4251-B8A4-783668996D36}" type="datetimeFigureOut">
              <a:rPr lang="hr-HR" smtClean="0"/>
              <a:pPr/>
              <a:t>4.3.2012.</a:t>
            </a:fld>
            <a:endParaRPr lang="hr-HR"/>
          </a:p>
        </p:txBody>
      </p:sp>
      <p:sp>
        <p:nvSpPr>
          <p:cNvPr id="5" name="Footer Placeholder 4"/>
          <p:cNvSpPr>
            <a:spLocks noGrp="1"/>
          </p:cNvSpPr>
          <p:nvPr>
            <p:ph type="ftr" sz="quarter" idx="11"/>
          </p:nvPr>
        </p:nvSpPr>
        <p:spPr>
          <a:xfrm>
            <a:off x="457200" y="6480969"/>
            <a:ext cx="4260056" cy="300831"/>
          </a:xfrm>
        </p:spPr>
        <p:txBody>
          <a:bodyPr/>
          <a:lstStyle/>
          <a:p>
            <a:endParaRPr lang="hr-HR"/>
          </a:p>
        </p:txBody>
      </p:sp>
      <p:sp>
        <p:nvSpPr>
          <p:cNvPr id="6" name="Slide Number Placeholder 5"/>
          <p:cNvSpPr>
            <a:spLocks noGrp="1"/>
          </p:cNvSpPr>
          <p:nvPr>
            <p:ph type="sldNum" sz="quarter" idx="12"/>
          </p:nvPr>
        </p:nvSpPr>
        <p:spPr/>
        <p:txBody>
          <a:bodyPr/>
          <a:lstStyle/>
          <a:p>
            <a:fld id="{E42F70F7-1CCF-4720-9CF3-F57957B21403}"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FCCA253D-C3F8-4251-B8A4-783668996D36}" type="datetimeFigureOut">
              <a:rPr lang="hr-HR" smtClean="0"/>
              <a:pPr/>
              <a:t>4.3.2012.</a:t>
            </a:fld>
            <a:endParaRPr lang="hr-HR"/>
          </a:p>
        </p:txBody>
      </p:sp>
      <p:sp>
        <p:nvSpPr>
          <p:cNvPr id="5" name="Footer Placeholder 4"/>
          <p:cNvSpPr>
            <a:spLocks noGrp="1"/>
          </p:cNvSpPr>
          <p:nvPr>
            <p:ph type="ftr" sz="quarter" idx="11"/>
          </p:nvPr>
        </p:nvSpPr>
        <p:spPr>
          <a:xfrm>
            <a:off x="2619376" y="6480969"/>
            <a:ext cx="4260056" cy="300831"/>
          </a:xfrm>
        </p:spPr>
        <p:txBody>
          <a:bodyPr/>
          <a:lstStyle/>
          <a:p>
            <a:endParaRPr lang="hr-HR"/>
          </a:p>
        </p:txBody>
      </p:sp>
      <p:sp>
        <p:nvSpPr>
          <p:cNvPr id="6" name="Slide Number Placeholder 5"/>
          <p:cNvSpPr>
            <a:spLocks noGrp="1"/>
          </p:cNvSpPr>
          <p:nvPr>
            <p:ph type="sldNum" sz="quarter" idx="12"/>
          </p:nvPr>
        </p:nvSpPr>
        <p:spPr>
          <a:xfrm>
            <a:off x="8451056" y="809624"/>
            <a:ext cx="502920" cy="300831"/>
          </a:xfrm>
        </p:spPr>
        <p:txBody>
          <a:bodyPr/>
          <a:lstStyle/>
          <a:p>
            <a:fld id="{E42F70F7-1CCF-4720-9CF3-F57957B21403}" type="slidenum">
              <a:rPr lang="hr-HR" smtClean="0"/>
              <a:pPr/>
              <a:t>‹#›</a:t>
            </a:fld>
            <a:endParaRPr lang="hr-H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CCA253D-C3F8-4251-B8A4-783668996D36}" type="datetimeFigureOut">
              <a:rPr lang="hr-HR" smtClean="0"/>
              <a:pPr/>
              <a:t>4.3.2012.</a:t>
            </a:fld>
            <a:endParaRPr lang="hr-HR"/>
          </a:p>
        </p:txBody>
      </p:sp>
      <p:sp>
        <p:nvSpPr>
          <p:cNvPr id="6" name="Footer Placeholder 5"/>
          <p:cNvSpPr>
            <a:spLocks noGrp="1"/>
          </p:cNvSpPr>
          <p:nvPr>
            <p:ph type="ftr" sz="quarter" idx="11"/>
          </p:nvPr>
        </p:nvSpPr>
        <p:spPr>
          <a:xfrm>
            <a:off x="457200" y="6480969"/>
            <a:ext cx="4260056" cy="301752"/>
          </a:xfrm>
        </p:spPr>
        <p:txBody>
          <a:bodyPr/>
          <a:lstStyle/>
          <a:p>
            <a:endParaRPr lang="hr-HR"/>
          </a:p>
        </p:txBody>
      </p:sp>
      <p:sp>
        <p:nvSpPr>
          <p:cNvPr id="7" name="Slide Number Placeholder 6"/>
          <p:cNvSpPr>
            <a:spLocks noGrp="1"/>
          </p:cNvSpPr>
          <p:nvPr>
            <p:ph type="sldNum" sz="quarter" idx="12"/>
          </p:nvPr>
        </p:nvSpPr>
        <p:spPr>
          <a:xfrm>
            <a:off x="7589520" y="6480969"/>
            <a:ext cx="502920" cy="301752"/>
          </a:xfrm>
        </p:spPr>
        <p:txBody>
          <a:bodyPr/>
          <a:lstStyle/>
          <a:p>
            <a:fld id="{E42F70F7-1CCF-4720-9CF3-F57957B21403}"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CCA253D-C3F8-4251-B8A4-783668996D36}" type="datetimeFigureOut">
              <a:rPr lang="hr-HR" smtClean="0"/>
              <a:pPr/>
              <a:t>4.3.2012.</a:t>
            </a:fld>
            <a:endParaRPr lang="hr-HR"/>
          </a:p>
        </p:txBody>
      </p:sp>
      <p:sp>
        <p:nvSpPr>
          <p:cNvPr id="8" name="Footer Placeholder 7"/>
          <p:cNvSpPr>
            <a:spLocks noGrp="1"/>
          </p:cNvSpPr>
          <p:nvPr>
            <p:ph type="ftr" sz="quarter" idx="11"/>
          </p:nvPr>
        </p:nvSpPr>
        <p:spPr>
          <a:xfrm>
            <a:off x="457200" y="6480969"/>
            <a:ext cx="4261104" cy="301752"/>
          </a:xfrm>
        </p:spPr>
        <p:txBody>
          <a:bodyPr/>
          <a:lstStyle/>
          <a:p>
            <a:endParaRPr lang="hr-H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42F70F7-1CCF-4720-9CF3-F57957B21403}"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CA253D-C3F8-4251-B8A4-783668996D36}" type="datetimeFigureOut">
              <a:rPr lang="hr-HR" smtClean="0"/>
              <a:pPr/>
              <a:t>4.3.2012.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42F70F7-1CCF-4720-9CF3-F57957B21403}"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CCA253D-C3F8-4251-B8A4-783668996D36}" type="datetimeFigureOut">
              <a:rPr lang="hr-HR" smtClean="0"/>
              <a:pPr/>
              <a:t>4.3.2012.</a:t>
            </a:fld>
            <a:endParaRPr lang="hr-HR"/>
          </a:p>
        </p:txBody>
      </p:sp>
      <p:sp>
        <p:nvSpPr>
          <p:cNvPr id="3" name="Footer Placeholder 2"/>
          <p:cNvSpPr>
            <a:spLocks noGrp="1"/>
          </p:cNvSpPr>
          <p:nvPr>
            <p:ph type="ftr" sz="quarter" idx="11"/>
          </p:nvPr>
        </p:nvSpPr>
        <p:spPr>
          <a:xfrm>
            <a:off x="457200" y="6481890"/>
            <a:ext cx="4260056" cy="300831"/>
          </a:xfrm>
        </p:spPr>
        <p:txBody>
          <a:bodyPr/>
          <a:lstStyle/>
          <a:p>
            <a:endParaRPr lang="hr-HR"/>
          </a:p>
        </p:txBody>
      </p:sp>
      <p:sp>
        <p:nvSpPr>
          <p:cNvPr id="4" name="Slide Number Placeholder 3"/>
          <p:cNvSpPr>
            <a:spLocks noGrp="1"/>
          </p:cNvSpPr>
          <p:nvPr>
            <p:ph type="sldNum" sz="quarter" idx="12"/>
          </p:nvPr>
        </p:nvSpPr>
        <p:spPr>
          <a:xfrm>
            <a:off x="7589520" y="6480969"/>
            <a:ext cx="502920" cy="301752"/>
          </a:xfrm>
        </p:spPr>
        <p:txBody>
          <a:bodyPr/>
          <a:lstStyle/>
          <a:p>
            <a:fld id="{E42F70F7-1CCF-4720-9CF3-F57957B2140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CCA253D-C3F8-4251-B8A4-783668996D36}" type="datetimeFigureOut">
              <a:rPr lang="hr-HR" smtClean="0"/>
              <a:pPr/>
              <a:t>4.3.2012.</a:t>
            </a:fld>
            <a:endParaRPr lang="hr-H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hr-H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42F70F7-1CCF-4720-9CF3-F57957B21403}"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FCCA253D-C3F8-4251-B8A4-783668996D36}" type="datetimeFigureOut">
              <a:rPr lang="hr-HR" smtClean="0"/>
              <a:pPr/>
              <a:t>4.3.2012.</a:t>
            </a:fld>
            <a:endParaRPr lang="hr-H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hr-H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42F70F7-1CCF-4720-9CF3-F57957B21403}"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CCA253D-C3F8-4251-B8A4-783668996D36}" type="datetimeFigureOut">
              <a:rPr lang="hr-HR" smtClean="0"/>
              <a:pPr/>
              <a:t>4.3.2012.</a:t>
            </a:fld>
            <a:endParaRPr lang="hr-H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hr-H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42F70F7-1CCF-4720-9CF3-F57957B21403}"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solidFill>
                  <a:schemeClr val="bg2">
                    <a:lumMod val="40000"/>
                    <a:lumOff val="60000"/>
                  </a:schemeClr>
                </a:solidFill>
              </a:rPr>
              <a:t>DVOSTRANA POLUGA</a:t>
            </a:r>
            <a:endParaRPr lang="hr-HR" dirty="0">
              <a:solidFill>
                <a:schemeClr val="bg2">
                  <a:lumMod val="40000"/>
                  <a:lumOff val="60000"/>
                </a:schemeClr>
              </a:solidFill>
            </a:endParaRPr>
          </a:p>
        </p:txBody>
      </p:sp>
      <p:sp>
        <p:nvSpPr>
          <p:cNvPr id="3" name="Subtitle 2"/>
          <p:cNvSpPr>
            <a:spLocks noGrp="1"/>
          </p:cNvSpPr>
          <p:nvPr>
            <p:ph type="subTitle" idx="1"/>
          </p:nvPr>
        </p:nvSpPr>
        <p:spPr/>
        <p:txBody>
          <a:bodyPr/>
          <a:lstStyle/>
          <a:p>
            <a:r>
              <a:rPr lang="hr-HR" dirty="0" smtClean="0"/>
              <a:t>Filip Triplat 7.a</a:t>
            </a:r>
          </a:p>
        </p:txBody>
      </p:sp>
      <p:pic>
        <p:nvPicPr>
          <p:cNvPr id="5" name="Picture 4" descr="0.gif"/>
          <p:cNvPicPr>
            <a:picLocks noChangeAspect="1"/>
          </p:cNvPicPr>
          <p:nvPr/>
        </p:nvPicPr>
        <p:blipFill>
          <a:blip r:embed="rId2" cstate="print"/>
          <a:stretch>
            <a:fillRect/>
          </a:stretch>
        </p:blipFill>
        <p:spPr>
          <a:xfrm>
            <a:off x="395536" y="3356992"/>
            <a:ext cx="3991209" cy="2570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Mechanical-advantage_full_size_landscape.jpg"/>
          <p:cNvPicPr>
            <a:picLocks noChangeAspect="1"/>
          </p:cNvPicPr>
          <p:nvPr/>
        </p:nvPicPr>
        <p:blipFill>
          <a:blip r:embed="rId3" cstate="print"/>
          <a:stretch>
            <a:fillRect/>
          </a:stretch>
        </p:blipFill>
        <p:spPr>
          <a:xfrm>
            <a:off x="5364088" y="4005064"/>
            <a:ext cx="3000177" cy="1998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7239000" cy="1362075"/>
          </a:xfrm>
        </p:spPr>
        <p:txBody>
          <a:bodyPr>
            <a:normAutofit/>
          </a:bodyPr>
          <a:lstStyle/>
          <a:p>
            <a:r>
              <a:rPr lang="hr-HR" sz="6600" dirty="0" smtClean="0"/>
              <a:t>         KRAJ</a:t>
            </a:r>
            <a:endParaRPr lang="hr-HR" sz="6600" dirty="0"/>
          </a:p>
        </p:txBody>
      </p:sp>
      <p:sp>
        <p:nvSpPr>
          <p:cNvPr id="3" name="Text Placeholder 2"/>
          <p:cNvSpPr>
            <a:spLocks noGrp="1"/>
          </p:cNvSpPr>
          <p:nvPr>
            <p:ph type="body" idx="1"/>
          </p:nvPr>
        </p:nvSpPr>
        <p:spPr/>
        <p:txBody>
          <a:bodyPr/>
          <a:lstStyle/>
          <a:p>
            <a:endParaRPr lang="hr-HR"/>
          </a:p>
        </p:txBody>
      </p:sp>
      <p:pic>
        <p:nvPicPr>
          <p:cNvPr id="4" name="Picture 3" descr="DSC06802.JPG"/>
          <p:cNvPicPr>
            <a:picLocks noChangeAspect="1"/>
          </p:cNvPicPr>
          <p:nvPr/>
        </p:nvPicPr>
        <p:blipFill>
          <a:blip r:embed="rId2" cstate="print"/>
          <a:stretch>
            <a:fillRect/>
          </a:stretch>
        </p:blipFill>
        <p:spPr>
          <a:xfrm>
            <a:off x="4211960" y="3501008"/>
            <a:ext cx="3923928" cy="29429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399032"/>
          </a:xfrm>
        </p:spPr>
        <p:txBody>
          <a:bodyPr/>
          <a:lstStyle/>
          <a:p>
            <a:r>
              <a:rPr lang="hr-HR" dirty="0" smtClean="0"/>
              <a:t>PRIBOR ZA RAD</a:t>
            </a:r>
            <a:endParaRPr lang="hr-HR" dirty="0"/>
          </a:p>
        </p:txBody>
      </p:sp>
      <p:pic>
        <p:nvPicPr>
          <p:cNvPr id="6" name="Content Placeholder 5" descr="DSC06773.JPG"/>
          <p:cNvPicPr>
            <a:picLocks noGrp="1" noChangeAspect="1"/>
          </p:cNvPicPr>
          <p:nvPr>
            <p:ph sz="half" idx="1"/>
          </p:nvPr>
        </p:nvPicPr>
        <p:blipFill>
          <a:blip r:embed="rId2" cstate="print"/>
          <a:stretch>
            <a:fillRect/>
          </a:stretch>
        </p:blipFill>
        <p:spPr>
          <a:xfrm>
            <a:off x="4788024" y="1628800"/>
            <a:ext cx="4038600" cy="4525963"/>
          </a:xfrm>
          <a:prstGeom prst="rect">
            <a:avLst/>
          </a:prstGeom>
          <a:ln>
            <a:noFill/>
          </a:ln>
          <a:effectLst>
            <a:softEdge rad="112500"/>
          </a:effectLst>
        </p:spPr>
      </p:pic>
      <p:sp>
        <p:nvSpPr>
          <p:cNvPr id="8" name="Content Placeholder 7"/>
          <p:cNvSpPr>
            <a:spLocks noGrp="1"/>
          </p:cNvSpPr>
          <p:nvPr>
            <p:ph sz="half" idx="2"/>
          </p:nvPr>
        </p:nvSpPr>
        <p:spPr>
          <a:xfrm>
            <a:off x="395536" y="1556792"/>
            <a:ext cx="4038600" cy="4525963"/>
          </a:xfrm>
        </p:spPr>
        <p:txBody>
          <a:bodyPr>
            <a:normAutofit/>
          </a:bodyPr>
          <a:lstStyle/>
          <a:p>
            <a:r>
              <a:rPr lang="hr-HR" sz="2400" dirty="0" smtClean="0"/>
              <a:t>Dvostrana poluga s mjernom skalom</a:t>
            </a:r>
          </a:p>
          <a:p>
            <a:r>
              <a:rPr lang="hr-HR" sz="2400" dirty="0" smtClean="0"/>
              <a:t>Vaga</a:t>
            </a:r>
          </a:p>
          <a:p>
            <a:r>
              <a:rPr lang="hr-HR" sz="2400" dirty="0" smtClean="0"/>
              <a:t>Bilježnica za zapisivanje podataka</a:t>
            </a:r>
          </a:p>
          <a:p>
            <a:r>
              <a:rPr lang="hr-HR" sz="2400" dirty="0" smtClean="0"/>
              <a:t>Dva auta</a:t>
            </a:r>
          </a:p>
          <a:p>
            <a:r>
              <a:rPr lang="hr-HR" sz="2400" dirty="0" smtClean="0"/>
              <a:t>Fotoaparat</a:t>
            </a:r>
          </a:p>
          <a:p>
            <a:pPr>
              <a:buNone/>
            </a:pPr>
            <a:endParaRPr lang="hr-HR"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KRATICE</a:t>
            </a:r>
            <a:endParaRPr lang="hr-HR" dirty="0"/>
          </a:p>
        </p:txBody>
      </p:sp>
      <p:sp>
        <p:nvSpPr>
          <p:cNvPr id="3" name="Content Placeholder 2"/>
          <p:cNvSpPr>
            <a:spLocks noGrp="1"/>
          </p:cNvSpPr>
          <p:nvPr>
            <p:ph sz="half" idx="1"/>
          </p:nvPr>
        </p:nvSpPr>
        <p:spPr/>
        <p:txBody>
          <a:bodyPr/>
          <a:lstStyle/>
          <a:p>
            <a:r>
              <a:rPr lang="hr-HR" sz="2000" dirty="0" smtClean="0"/>
              <a:t>mA1- masa prvog (crvenog) auta</a:t>
            </a:r>
          </a:p>
          <a:p>
            <a:r>
              <a:rPr lang="hr-HR" sz="2000" dirty="0" smtClean="0"/>
              <a:t>mA2- masa drugog (sivog) auta</a:t>
            </a:r>
          </a:p>
          <a:p>
            <a:r>
              <a:rPr lang="hr-HR" sz="2000" dirty="0" smtClean="0"/>
              <a:t>mP- masa poluge</a:t>
            </a:r>
          </a:p>
          <a:p>
            <a:r>
              <a:rPr lang="hr-HR" sz="2000" dirty="0" smtClean="0"/>
              <a:t>O- oslonac</a:t>
            </a:r>
          </a:p>
          <a:p>
            <a:r>
              <a:rPr lang="hr-HR" sz="2000" dirty="0" smtClean="0"/>
              <a:t>OA1- udaljenost prvog auta od oslonca</a:t>
            </a:r>
          </a:p>
          <a:p>
            <a:r>
              <a:rPr lang="hr-HR" sz="2000" dirty="0" smtClean="0"/>
              <a:t>OA2- udaljenost drugog auta od oslonca</a:t>
            </a:r>
            <a:endParaRPr lang="hr-HR" sz="2000" dirty="0"/>
          </a:p>
        </p:txBody>
      </p:sp>
      <p:pic>
        <p:nvPicPr>
          <p:cNvPr id="5" name="Content Placeholder 4" descr="DSC06783.JPG"/>
          <p:cNvPicPr>
            <a:picLocks noGrp="1" noChangeAspect="1"/>
          </p:cNvPicPr>
          <p:nvPr>
            <p:ph sz="half" idx="2"/>
          </p:nvPr>
        </p:nvPicPr>
        <p:blipFill>
          <a:blip r:embed="rId2" cstate="print"/>
          <a:stretch>
            <a:fillRect/>
          </a:stretch>
        </p:blipFill>
        <p:spPr>
          <a:xfrm>
            <a:off x="4716016" y="2132856"/>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MASE</a:t>
            </a:r>
            <a:endParaRPr lang="hr-HR" dirty="0"/>
          </a:p>
        </p:txBody>
      </p:sp>
      <p:sp>
        <p:nvSpPr>
          <p:cNvPr id="3" name="Content Placeholder 2"/>
          <p:cNvSpPr>
            <a:spLocks noGrp="1"/>
          </p:cNvSpPr>
          <p:nvPr>
            <p:ph sz="half" idx="1"/>
          </p:nvPr>
        </p:nvSpPr>
        <p:spPr/>
        <p:txBody>
          <a:bodyPr/>
          <a:lstStyle/>
          <a:p>
            <a:pPr>
              <a:buNone/>
            </a:pPr>
            <a:r>
              <a:rPr lang="hr-HR" dirty="0" smtClean="0"/>
              <a:t>mA1= 202g</a:t>
            </a:r>
          </a:p>
          <a:p>
            <a:pPr>
              <a:buNone/>
            </a:pPr>
            <a:r>
              <a:rPr lang="hr-HR" dirty="0" smtClean="0"/>
              <a:t>mA2= 65g</a:t>
            </a:r>
          </a:p>
          <a:p>
            <a:pPr>
              <a:buNone/>
            </a:pPr>
            <a:r>
              <a:rPr lang="hr-HR" dirty="0" smtClean="0"/>
              <a:t>  mP</a:t>
            </a:r>
            <a:r>
              <a:rPr lang="hr-HR" dirty="0" smtClean="0"/>
              <a:t>= 66g</a:t>
            </a:r>
          </a:p>
          <a:p>
            <a:pPr>
              <a:buNone/>
            </a:pPr>
            <a:endParaRPr lang="hr-HR" dirty="0" smtClean="0"/>
          </a:p>
          <a:p>
            <a:pPr>
              <a:buNone/>
            </a:pPr>
            <a:endParaRPr lang="hr-HR" dirty="0"/>
          </a:p>
        </p:txBody>
      </p:sp>
      <p:pic>
        <p:nvPicPr>
          <p:cNvPr id="5" name="Content Placeholder 4" descr="DSC06782.JPG"/>
          <p:cNvPicPr>
            <a:picLocks noGrp="1" noChangeAspect="1"/>
          </p:cNvPicPr>
          <p:nvPr>
            <p:ph sz="half" idx="2"/>
          </p:nvPr>
        </p:nvPicPr>
        <p:blipFill>
          <a:blip r:embed="rId2" cstate="print"/>
          <a:stretch>
            <a:fillRect/>
          </a:stretch>
        </p:blipFill>
        <p:spPr>
          <a:xfrm>
            <a:off x="3275856" y="836712"/>
            <a:ext cx="3024336" cy="2268252"/>
          </a:xfrm>
          <a:prstGeom prst="rect">
            <a:avLst/>
          </a:prstGeom>
          <a:ln>
            <a:noFill/>
          </a:ln>
          <a:effectLst>
            <a:softEdge rad="112500"/>
          </a:effectLst>
        </p:spPr>
      </p:pic>
      <p:pic>
        <p:nvPicPr>
          <p:cNvPr id="6" name="Picture 5" descr="DSC06780.JPG"/>
          <p:cNvPicPr>
            <a:picLocks noChangeAspect="1"/>
          </p:cNvPicPr>
          <p:nvPr/>
        </p:nvPicPr>
        <p:blipFill>
          <a:blip r:embed="rId3" cstate="print"/>
          <a:stretch>
            <a:fillRect/>
          </a:stretch>
        </p:blipFill>
        <p:spPr>
          <a:xfrm>
            <a:off x="5724128" y="3429000"/>
            <a:ext cx="3168353" cy="2376265"/>
          </a:xfrm>
          <a:prstGeom prst="rect">
            <a:avLst/>
          </a:prstGeom>
          <a:ln>
            <a:noFill/>
          </a:ln>
          <a:effectLst>
            <a:softEdge rad="112500"/>
          </a:effectLst>
        </p:spPr>
      </p:pic>
      <p:pic>
        <p:nvPicPr>
          <p:cNvPr id="7" name="Picture 6" descr="DSC06795.JPG"/>
          <p:cNvPicPr>
            <a:picLocks noChangeAspect="1"/>
          </p:cNvPicPr>
          <p:nvPr/>
        </p:nvPicPr>
        <p:blipFill>
          <a:blip r:embed="rId4" cstate="print"/>
          <a:stretch>
            <a:fillRect/>
          </a:stretch>
        </p:blipFill>
        <p:spPr>
          <a:xfrm>
            <a:off x="395536" y="4437112"/>
            <a:ext cx="2939819" cy="22048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754760" cy="1189854"/>
          </a:xfrm>
        </p:spPr>
        <p:txBody>
          <a:bodyPr/>
          <a:lstStyle/>
          <a:p>
            <a:r>
              <a:rPr lang="hr-HR" dirty="0" smtClean="0"/>
              <a:t>1. MJERENJE</a:t>
            </a:r>
            <a:endParaRPr lang="hr-HR" dirty="0"/>
          </a:p>
        </p:txBody>
      </p:sp>
      <p:pic>
        <p:nvPicPr>
          <p:cNvPr id="7" name="Content Placeholder 6" descr="DSC06785.JPG"/>
          <p:cNvPicPr>
            <a:picLocks noGrp="1" noChangeAspect="1"/>
          </p:cNvPicPr>
          <p:nvPr>
            <p:ph sz="half" idx="1"/>
          </p:nvPr>
        </p:nvPicPr>
        <p:blipFill>
          <a:blip r:embed="rId2" cstate="print"/>
          <a:stretch>
            <a:fillRect/>
          </a:stretch>
        </p:blipFill>
        <p:spPr>
          <a:xfrm>
            <a:off x="3131840" y="1700808"/>
            <a:ext cx="2664295" cy="1998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descr="DSC06787.JPG"/>
          <p:cNvPicPr>
            <a:picLocks noGrp="1" noChangeAspect="1"/>
          </p:cNvPicPr>
          <p:nvPr>
            <p:ph sz="half" idx="2"/>
          </p:nvPr>
        </p:nvPicPr>
        <p:blipFill>
          <a:blip r:embed="rId3" cstate="print"/>
          <a:stretch>
            <a:fillRect/>
          </a:stretch>
        </p:blipFill>
        <p:spPr>
          <a:xfrm>
            <a:off x="179512" y="1700808"/>
            <a:ext cx="2688299"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DSC06788.JPG"/>
          <p:cNvPicPr>
            <a:picLocks noChangeAspect="1"/>
          </p:cNvPicPr>
          <p:nvPr/>
        </p:nvPicPr>
        <p:blipFill>
          <a:blip r:embed="rId4" cstate="print"/>
          <a:stretch>
            <a:fillRect/>
          </a:stretch>
        </p:blipFill>
        <p:spPr>
          <a:xfrm>
            <a:off x="6084168" y="1700808"/>
            <a:ext cx="2688299"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67544" y="4365104"/>
            <a:ext cx="1872208" cy="830997"/>
          </a:xfrm>
          <a:prstGeom prst="rect">
            <a:avLst/>
          </a:prstGeom>
          <a:noFill/>
        </p:spPr>
        <p:txBody>
          <a:bodyPr wrap="square" rtlCol="0">
            <a:spAutoFit/>
          </a:bodyPr>
          <a:lstStyle/>
          <a:p>
            <a:r>
              <a:rPr lang="hr-HR" sz="1600" dirty="0" smtClean="0"/>
              <a:t>     O= 50 cm</a:t>
            </a:r>
          </a:p>
          <a:p>
            <a:r>
              <a:rPr lang="hr-HR" sz="1600" dirty="0" smtClean="0"/>
              <a:t>OA1= 14 cm</a:t>
            </a:r>
          </a:p>
          <a:p>
            <a:r>
              <a:rPr lang="hr-HR" sz="1600" dirty="0" smtClean="0"/>
              <a:t>OA2= 47 cm</a:t>
            </a:r>
            <a:endParaRPr lang="hr-HR" sz="1600" dirty="0" smtClean="0"/>
          </a:p>
        </p:txBody>
      </p:sp>
      <p:sp>
        <p:nvSpPr>
          <p:cNvPr id="10" name="TextBox 9"/>
          <p:cNvSpPr txBox="1"/>
          <p:nvPr/>
        </p:nvSpPr>
        <p:spPr>
          <a:xfrm>
            <a:off x="3275856" y="4509120"/>
            <a:ext cx="5688632" cy="2062103"/>
          </a:xfrm>
          <a:prstGeom prst="rect">
            <a:avLst/>
          </a:prstGeom>
          <a:noFill/>
        </p:spPr>
        <p:txBody>
          <a:bodyPr wrap="square" rtlCol="0">
            <a:spAutoFit/>
          </a:bodyPr>
          <a:lstStyle/>
          <a:p>
            <a:r>
              <a:rPr lang="hr-HR" sz="1600" dirty="0" smtClean="0"/>
              <a:t>Tijela su u ravnoteži.</a:t>
            </a:r>
          </a:p>
          <a:p>
            <a:r>
              <a:rPr lang="hr-HR" sz="1600" dirty="0" smtClean="0"/>
              <a:t>Da bi tijela različitih masa bila u ravnoteži na dvostranoj polugi ona moraju biti na različitoj udaljenosti od oslonca. </a:t>
            </a:r>
          </a:p>
          <a:p>
            <a:r>
              <a:rPr lang="hr-HR" sz="1600" dirty="0" smtClean="0"/>
              <a:t>Ovim mjerenjem sam dokazao da tijelo manje mase mora biti na većoj udaljenosti od oslonca nego tijelo veće mase da bi bili u ravnoteži.</a:t>
            </a:r>
          </a:p>
          <a:p>
            <a:endParaRPr lang="hr-HR"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 MJERENJE</a:t>
            </a:r>
            <a:endParaRPr lang="hr-HR" dirty="0"/>
          </a:p>
        </p:txBody>
      </p:sp>
      <p:pic>
        <p:nvPicPr>
          <p:cNvPr id="5" name="Content Placeholder 4" descr="DSC06789.JPG"/>
          <p:cNvPicPr>
            <a:picLocks noGrp="1" noChangeAspect="1"/>
          </p:cNvPicPr>
          <p:nvPr>
            <p:ph sz="half" idx="1"/>
          </p:nvPr>
        </p:nvPicPr>
        <p:blipFill>
          <a:blip r:embed="rId2" cstate="print"/>
          <a:stretch>
            <a:fillRect/>
          </a:stretch>
        </p:blipFill>
        <p:spPr>
          <a:xfrm>
            <a:off x="467544" y="2492896"/>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p:txBody>
          <a:bodyPr>
            <a:normAutofit/>
          </a:bodyPr>
          <a:lstStyle/>
          <a:p>
            <a:pPr>
              <a:buNone/>
            </a:pPr>
            <a:r>
              <a:rPr lang="hr-HR" sz="1600" dirty="0" smtClean="0"/>
              <a:t>     O= 30 cm</a:t>
            </a:r>
          </a:p>
          <a:p>
            <a:pPr>
              <a:buNone/>
            </a:pPr>
            <a:r>
              <a:rPr lang="hr-HR" sz="1600" dirty="0" smtClean="0"/>
              <a:t>OA1=  25,5 cm</a:t>
            </a:r>
          </a:p>
          <a:p>
            <a:pPr>
              <a:buNone/>
            </a:pPr>
            <a:r>
              <a:rPr lang="hr-HR" sz="1600" dirty="0" smtClean="0"/>
              <a:t>OA2= 59,5 cm</a:t>
            </a:r>
          </a:p>
          <a:p>
            <a:pPr>
              <a:buNone/>
            </a:pPr>
            <a:endParaRPr lang="hr-HR" sz="1600" dirty="0" smtClean="0"/>
          </a:p>
          <a:p>
            <a:pPr>
              <a:buNone/>
            </a:pPr>
            <a:r>
              <a:rPr lang="hr-HR" sz="1600" dirty="0" smtClean="0"/>
              <a:t>       </a:t>
            </a:r>
          </a:p>
          <a:p>
            <a:pPr>
              <a:buNone/>
            </a:pPr>
            <a:endParaRPr lang="hr-HR" sz="1600" dirty="0" smtClean="0"/>
          </a:p>
          <a:p>
            <a:pPr>
              <a:buNone/>
            </a:pPr>
            <a:r>
              <a:rPr lang="hr-HR" sz="1600" dirty="0" smtClean="0"/>
              <a:t>       Kod ovog mjerenja oslonac sam pomaknuo na 30 cm. </a:t>
            </a:r>
          </a:p>
          <a:p>
            <a:pPr>
              <a:buNone/>
            </a:pPr>
            <a:r>
              <a:rPr lang="hr-HR" sz="1600" dirty="0" smtClean="0"/>
              <a:t> </a:t>
            </a:r>
            <a:r>
              <a:rPr lang="hr-HR" sz="1600" dirty="0" smtClean="0"/>
              <a:t>      Da bi tijela bila u ravnoteži morao sam ih pomaknuti proporcionalno od oslonca.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3. MJERENJE</a:t>
            </a:r>
            <a:endParaRPr lang="hr-HR" dirty="0"/>
          </a:p>
        </p:txBody>
      </p:sp>
      <p:sp>
        <p:nvSpPr>
          <p:cNvPr id="3" name="Content Placeholder 2"/>
          <p:cNvSpPr>
            <a:spLocks noGrp="1"/>
          </p:cNvSpPr>
          <p:nvPr>
            <p:ph sz="half" idx="1"/>
          </p:nvPr>
        </p:nvSpPr>
        <p:spPr/>
        <p:txBody>
          <a:bodyPr>
            <a:normAutofit/>
          </a:bodyPr>
          <a:lstStyle/>
          <a:p>
            <a:pPr>
              <a:buNone/>
            </a:pPr>
            <a:r>
              <a:rPr lang="hr-HR" sz="1600" dirty="0" smtClean="0"/>
              <a:t>     O= 20 cm</a:t>
            </a:r>
          </a:p>
          <a:p>
            <a:pPr>
              <a:buNone/>
            </a:pPr>
            <a:r>
              <a:rPr lang="hr-HR" sz="1600" dirty="0" smtClean="0"/>
              <a:t>OA1= 17 cm</a:t>
            </a:r>
          </a:p>
          <a:p>
            <a:pPr>
              <a:buNone/>
            </a:pPr>
            <a:r>
              <a:rPr lang="hr-HR" sz="1600" dirty="0" smtClean="0"/>
              <a:t>OA2= 30 cm</a:t>
            </a:r>
          </a:p>
          <a:p>
            <a:pPr>
              <a:buNone/>
            </a:pPr>
            <a:endParaRPr lang="hr-HR" sz="1600" dirty="0" smtClean="0"/>
          </a:p>
          <a:p>
            <a:pPr>
              <a:buNone/>
            </a:pPr>
            <a:r>
              <a:rPr lang="hr-HR" sz="1600" dirty="0" smtClean="0"/>
              <a:t>       Tijela nisu u ravnoteži već je tijelo manje mase podignulo tijelo veće mase. </a:t>
            </a:r>
            <a:endParaRPr lang="hr-HR" sz="1600" dirty="0" smtClean="0"/>
          </a:p>
          <a:p>
            <a:pPr>
              <a:buNone/>
            </a:pPr>
            <a:r>
              <a:rPr lang="hr-HR" sz="1600" dirty="0" smtClean="0"/>
              <a:t>       Ovime sam dokazao da na dvostranoj polugi mogu manjom silu podignuti veću.</a:t>
            </a:r>
            <a:endParaRPr lang="hr-HR" sz="1600" dirty="0" smtClean="0"/>
          </a:p>
          <a:p>
            <a:pPr>
              <a:buNone/>
            </a:pPr>
            <a:r>
              <a:rPr lang="hr-HR" sz="1600" dirty="0" smtClean="0"/>
              <a:t>       Koristeći rezultate ovog mjerenja zaključio sam da bih pomoću dvostrane poluge i ja sa svojom malom masom mogao vrlo lagano podići puno teža tijela uz dovoljno dugu polugu.</a:t>
            </a:r>
            <a:endParaRPr lang="hr-HR" sz="1600" dirty="0"/>
          </a:p>
        </p:txBody>
      </p:sp>
      <p:pic>
        <p:nvPicPr>
          <p:cNvPr id="5" name="Content Placeholder 4" descr="DSC06794.JPG"/>
          <p:cNvPicPr>
            <a:picLocks noGrp="1" noChangeAspect="1"/>
          </p:cNvPicPr>
          <p:nvPr>
            <p:ph sz="half" idx="2"/>
          </p:nvPr>
        </p:nvPicPr>
        <p:blipFill>
          <a:blip r:embed="rId2" cstate="print"/>
          <a:stretch>
            <a:fillRect/>
          </a:stretch>
        </p:blipFill>
        <p:spPr>
          <a:xfrm>
            <a:off x="4648200" y="2470944"/>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4. MJERENJE</a:t>
            </a:r>
            <a:endParaRPr lang="hr-HR" dirty="0"/>
          </a:p>
        </p:txBody>
      </p:sp>
      <p:sp>
        <p:nvSpPr>
          <p:cNvPr id="4" name="Content Placeholder 3"/>
          <p:cNvSpPr>
            <a:spLocks noGrp="1"/>
          </p:cNvSpPr>
          <p:nvPr>
            <p:ph sz="half" idx="2"/>
          </p:nvPr>
        </p:nvSpPr>
        <p:spPr>
          <a:xfrm>
            <a:off x="4860032" y="1412776"/>
            <a:ext cx="4038600" cy="4525963"/>
          </a:xfrm>
        </p:spPr>
        <p:txBody>
          <a:bodyPr>
            <a:normAutofit lnSpcReduction="10000"/>
          </a:bodyPr>
          <a:lstStyle/>
          <a:p>
            <a:pPr>
              <a:buNone/>
            </a:pPr>
            <a:r>
              <a:rPr lang="hr-HR" sz="1600" dirty="0" smtClean="0"/>
              <a:t>     O= 10 cm </a:t>
            </a:r>
          </a:p>
          <a:p>
            <a:pPr>
              <a:buNone/>
            </a:pPr>
            <a:r>
              <a:rPr lang="hr-HR" sz="1600" dirty="0" smtClean="0"/>
              <a:t>OA1= 3 cm</a:t>
            </a:r>
          </a:p>
          <a:p>
            <a:pPr>
              <a:buNone/>
            </a:pPr>
            <a:r>
              <a:rPr lang="hr-HR" sz="1600" dirty="0" smtClean="0"/>
              <a:t>OA2= -----</a:t>
            </a:r>
          </a:p>
          <a:p>
            <a:pPr>
              <a:buNone/>
            </a:pPr>
            <a:endParaRPr lang="hr-HR" sz="1600" dirty="0" smtClean="0"/>
          </a:p>
          <a:p>
            <a:pPr>
              <a:buNone/>
            </a:pPr>
            <a:r>
              <a:rPr lang="hr-HR" sz="1600" dirty="0" smtClean="0"/>
              <a:t>       Dosadašnjim mjerenjima dokazivao sam ravnotežu na dvostranoj polugi pomoću dva tijela različitih masa te kako mugu pomoću tijela manje mase podići tijelo veće mase zanemarujući masu same poluge. Ovim mjerenjem dokazujem da je na dvostranoj polugi važna i masa same poluge koja također utječe na ravnotežu poluge.</a:t>
            </a:r>
            <a:endParaRPr lang="hr-HR" sz="1600" dirty="0" smtClean="0"/>
          </a:p>
          <a:p>
            <a:pPr>
              <a:buNone/>
            </a:pPr>
            <a:r>
              <a:rPr lang="hr-HR" sz="1600" dirty="0" smtClean="0"/>
              <a:t>       Na ovoj slici vidimo da je za podizanje tereta dovoljna masa poluge.</a:t>
            </a:r>
          </a:p>
        </p:txBody>
      </p:sp>
      <p:pic>
        <p:nvPicPr>
          <p:cNvPr id="9" name="Content Placeholder 8" descr="DSC06798.JPG"/>
          <p:cNvPicPr>
            <a:picLocks noGrp="1" noChangeAspect="1"/>
          </p:cNvPicPr>
          <p:nvPr>
            <p:ph sz="half" idx="1"/>
          </p:nvPr>
        </p:nvPicPr>
        <p:blipFill>
          <a:blip r:embed="rId2" cstate="print"/>
          <a:stretch>
            <a:fillRect/>
          </a:stretch>
        </p:blipFill>
        <p:spPr>
          <a:xfrm>
            <a:off x="457200" y="2470944"/>
            <a:ext cx="4038600"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UPOTREBA POLUGE U ŽIVOTU</a:t>
            </a:r>
            <a:endParaRPr lang="hr-HR" dirty="0"/>
          </a:p>
        </p:txBody>
      </p:sp>
      <p:sp>
        <p:nvSpPr>
          <p:cNvPr id="4" name="TextBox 3"/>
          <p:cNvSpPr txBox="1"/>
          <p:nvPr/>
        </p:nvSpPr>
        <p:spPr>
          <a:xfrm>
            <a:off x="395536" y="1412776"/>
            <a:ext cx="8568952" cy="2862322"/>
          </a:xfrm>
          <a:prstGeom prst="rect">
            <a:avLst/>
          </a:prstGeom>
          <a:noFill/>
        </p:spPr>
        <p:txBody>
          <a:bodyPr wrap="square" rtlCol="0">
            <a:spAutoFit/>
          </a:bodyPr>
          <a:lstStyle/>
          <a:p>
            <a:r>
              <a:rPr lang="hr-HR" dirty="0" smtClean="0"/>
              <a:t>Dvostrana poluga u našim životima igra vrlo važnu ulogu. Svakodnevno koristimo alate koji nam pomažu u obavljanju svakodnevnih zadataka ili sasvim običnih radnji a da ne primjećujemo i ne razmišljamo da je kod konstrukcije tih alata uporabljen sasvim jednostavni zakon dvostrane poluge (škare, kliješta, spajalica za papir, kvaka na vratima i prozorima, ...) .</a:t>
            </a:r>
          </a:p>
          <a:p>
            <a:endParaRPr lang="hr-HR" dirty="0" smtClean="0"/>
          </a:p>
          <a:p>
            <a:r>
              <a:rPr lang="hr-HR" dirty="0" smtClean="0"/>
              <a:t>Također se dvostrana poluga koristi u mnogim drugim zahtjevnijim strojevima i uređajima, uglavnom građevinskim strojevima, ali i mnogim drugim strojevima i uređajima gdje je potrebno da korištenjem manje sile savladamo veću čime dobivamo  i manju potrošnju energije. </a:t>
            </a:r>
          </a:p>
        </p:txBody>
      </p:sp>
      <p:pic>
        <p:nvPicPr>
          <p:cNvPr id="7" name="Picture 6" descr="5-Star-Stapler-Heavy-Duty-Office-Lever-Arm-All-Steel-Black---918621-918621-h0.jpg"/>
          <p:cNvPicPr>
            <a:picLocks noChangeAspect="1"/>
          </p:cNvPicPr>
          <p:nvPr/>
        </p:nvPicPr>
        <p:blipFill>
          <a:blip r:embed="rId2" cstate="print"/>
          <a:stretch>
            <a:fillRect/>
          </a:stretch>
        </p:blipFill>
        <p:spPr>
          <a:xfrm>
            <a:off x="4427984" y="4581128"/>
            <a:ext cx="1944216" cy="1944216"/>
          </a:xfrm>
          <a:prstGeom prst="rect">
            <a:avLst/>
          </a:prstGeom>
          <a:ln>
            <a:noFill/>
          </a:ln>
          <a:effectLst>
            <a:softEdge rad="112500"/>
          </a:effectLst>
        </p:spPr>
      </p:pic>
      <p:pic>
        <p:nvPicPr>
          <p:cNvPr id="8" name="Picture 7" descr="Mr-Skill-Lever-Arm.jpg"/>
          <p:cNvPicPr>
            <a:picLocks noChangeAspect="1"/>
          </p:cNvPicPr>
          <p:nvPr/>
        </p:nvPicPr>
        <p:blipFill>
          <a:blip r:embed="rId3" cstate="print"/>
          <a:stretch>
            <a:fillRect/>
          </a:stretch>
        </p:blipFill>
        <p:spPr>
          <a:xfrm>
            <a:off x="6732240" y="4581128"/>
            <a:ext cx="2016224" cy="2016224"/>
          </a:xfrm>
          <a:prstGeom prst="rect">
            <a:avLst/>
          </a:prstGeom>
          <a:ln>
            <a:noFill/>
          </a:ln>
          <a:effectLst>
            <a:softEdge rad="112500"/>
          </a:effectLst>
        </p:spPr>
      </p:pic>
      <p:pic>
        <p:nvPicPr>
          <p:cNvPr id="9" name="Picture 8" descr="26512_1_0.jpg"/>
          <p:cNvPicPr>
            <a:picLocks noChangeAspect="1"/>
          </p:cNvPicPr>
          <p:nvPr/>
        </p:nvPicPr>
        <p:blipFill>
          <a:blip r:embed="rId4" cstate="print"/>
          <a:stretch>
            <a:fillRect/>
          </a:stretch>
        </p:blipFill>
        <p:spPr>
          <a:xfrm>
            <a:off x="2267744" y="4581128"/>
            <a:ext cx="1988840" cy="1988840"/>
          </a:xfrm>
          <a:prstGeom prst="rect">
            <a:avLst/>
          </a:prstGeom>
          <a:ln>
            <a:noFill/>
          </a:ln>
          <a:effectLst>
            <a:softEdge rad="112500"/>
          </a:effectLst>
        </p:spPr>
      </p:pic>
      <p:pic>
        <p:nvPicPr>
          <p:cNvPr id="10" name="Picture 9" descr="skare.jpg"/>
          <p:cNvPicPr>
            <a:picLocks noChangeAspect="1"/>
          </p:cNvPicPr>
          <p:nvPr/>
        </p:nvPicPr>
        <p:blipFill>
          <a:blip r:embed="rId5" cstate="print"/>
          <a:stretch>
            <a:fillRect/>
          </a:stretch>
        </p:blipFill>
        <p:spPr>
          <a:xfrm>
            <a:off x="251520" y="5013176"/>
            <a:ext cx="1846064" cy="11076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245</TotalTime>
  <Words>433</Words>
  <Application>Microsoft Office PowerPoint</Application>
  <PresentationFormat>On-screen Show (4:3)</PresentationFormat>
  <Paragraphs>55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Verve</vt:lpstr>
      <vt:lpstr>DVOSTRANA POLUGA</vt:lpstr>
      <vt:lpstr>PRIBOR ZA RAD</vt:lpstr>
      <vt:lpstr>KRATICE</vt:lpstr>
      <vt:lpstr>MASE</vt:lpstr>
      <vt:lpstr>1. MJERENJE</vt:lpstr>
      <vt:lpstr>2. MJERENJE</vt:lpstr>
      <vt:lpstr>3. MJERENJE</vt:lpstr>
      <vt:lpstr>4. MJERENJE</vt:lpstr>
      <vt:lpstr>UPOTREBA POLUGE U ŽIVOTU</vt:lpstr>
      <vt:lpstr>         KRAJ</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DVOSTRANA POLUGA</dc:title>
  <dc:creator>Marinko</dc:creator>
  <cp:lastModifiedBy>Marinko</cp:lastModifiedBy>
  <cp:revision>25</cp:revision>
  <dcterms:created xsi:type="dcterms:W3CDTF">2012-03-04T15:01:17Z</dcterms:created>
  <dcterms:modified xsi:type="dcterms:W3CDTF">2012-03-04T21:42:30Z</dcterms:modified>
</cp:coreProperties>
</file>