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2" r:id="rId7"/>
    <p:sldId id="261" r:id="rId8"/>
    <p:sldId id="263" r:id="rId9"/>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368" autoAdjust="0"/>
    <p:restoredTop sz="94660"/>
  </p:normalViewPr>
  <p:slideViewPr>
    <p:cSldViewPr>
      <p:cViewPr varScale="1">
        <p:scale>
          <a:sx n="100" d="100"/>
          <a:sy n="100" d="100"/>
        </p:scale>
        <p:origin x="-111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8" name="Picture 87" descr="title - 2.png"/>
          <p:cNvPicPr>
            <a:picLocks noChangeAspect="1"/>
          </p:cNvPicPr>
          <p:nvPr/>
        </p:nvPicPr>
        <p:blipFill>
          <a:blip r:embed="rId2"/>
          <a:srcRect l="13043" t="17903" r="2805" b="2648"/>
          <a:stretch>
            <a:fillRect/>
          </a:stretch>
        </p:blipFill>
        <p:spPr>
          <a:xfrm>
            <a:off x="0" y="0"/>
            <a:ext cx="9144000" cy="6858000"/>
          </a:xfrm>
          <a:prstGeom prst="rect">
            <a:avLst/>
          </a:prstGeom>
        </p:spPr>
      </p:pic>
      <p:sp>
        <p:nvSpPr>
          <p:cNvPr id="2" name="Title 1"/>
          <p:cNvSpPr>
            <a:spLocks noGrp="1"/>
          </p:cNvSpPr>
          <p:nvPr>
            <p:ph type="ctrTitle"/>
          </p:nvPr>
        </p:nvSpPr>
        <p:spPr>
          <a:xfrm>
            <a:off x="469900" y="954741"/>
            <a:ext cx="7315200" cy="1676400"/>
          </a:xfrm>
        </p:spPr>
        <p:txBody>
          <a:bodyPr>
            <a:noAutofit/>
          </a:bodyPr>
          <a:lstStyle>
            <a:lvl1pPr algn="l">
              <a:defRPr sz="4800">
                <a:solidFill>
                  <a:schemeClr val="tx1">
                    <a:lumMod val="60000"/>
                    <a:lumOff val="40000"/>
                  </a:schemeClr>
                </a:solidFill>
              </a:defRPr>
            </a:lvl1pPr>
          </a:lstStyle>
          <a:p>
            <a:r>
              <a:rPr lang="en-US" smtClean="0"/>
              <a:t>Click to edit Master title style</a:t>
            </a:r>
            <a:endParaRPr/>
          </a:p>
        </p:txBody>
      </p:sp>
      <p:sp>
        <p:nvSpPr>
          <p:cNvPr id="3" name="Subtitle 2"/>
          <p:cNvSpPr>
            <a:spLocks noGrp="1"/>
          </p:cNvSpPr>
          <p:nvPr>
            <p:ph type="subTitle" idx="1"/>
          </p:nvPr>
        </p:nvSpPr>
        <p:spPr>
          <a:xfrm>
            <a:off x="622300" y="2895600"/>
            <a:ext cx="4559300" cy="2590800"/>
          </a:xfrm>
        </p:spPr>
        <p:txBody>
          <a:bodyPr>
            <a:normAutofit/>
          </a:bodyPr>
          <a:lstStyle>
            <a:lvl1pPr marL="0" indent="0" algn="l">
              <a:lnSpc>
                <a:spcPct val="125000"/>
              </a:lnSpc>
              <a:buNone/>
              <a:defRPr sz="1800">
                <a:gradFill>
                  <a:gsLst>
                    <a:gs pos="0">
                      <a:schemeClr val="tx1">
                        <a:lumMod val="60000"/>
                        <a:lumOff val="40000"/>
                      </a:schemeClr>
                    </a:gs>
                    <a:gs pos="100000">
                      <a:schemeClr val="tx1">
                        <a:lumMod val="40000"/>
                        <a:lumOff val="60000"/>
                      </a:schemeClr>
                    </a:gs>
                  </a:gsLst>
                  <a:lin ang="8100000" scaled="1"/>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F47AB14D-D603-48B5-B4A1-C791C2D02862}" type="datetimeFigureOut">
              <a:rPr lang="sr-Latn-CS" smtClean="0"/>
              <a:pPr/>
              <a:t>11.4.2012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32E8E144-FB64-47EA-A356-F6F6A296980E}" type="slidenum">
              <a:rPr lang="hr-HR" smtClean="0"/>
              <a:pPr/>
              <a:t>‹#›</a:t>
            </a:fld>
            <a:endParaRPr lang="hr-HR"/>
          </a:p>
        </p:txBody>
      </p:sp>
    </p:spTree>
  </p:cSld>
  <p:clrMapOvr>
    <a:masterClrMapping/>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47AB14D-D603-48B5-B4A1-C791C2D02862}" type="datetimeFigureOut">
              <a:rPr lang="sr-Latn-CS" smtClean="0"/>
              <a:pPr/>
              <a:t>11.4.2012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32E8E144-FB64-47EA-A356-F6F6A296980E}" type="slidenum">
              <a:rPr lang="hr-HR" smtClean="0"/>
              <a:pPr/>
              <a:t>‹#›</a:t>
            </a:fld>
            <a:endParaRPr lang="hr-HR"/>
          </a:p>
        </p:txBody>
      </p:sp>
    </p:spTree>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295835"/>
            <a:ext cx="1676400" cy="583032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69900" y="1653988"/>
            <a:ext cx="6007100" cy="4472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47AB14D-D603-48B5-B4A1-C791C2D02862}" type="datetimeFigureOut">
              <a:rPr lang="sr-Latn-CS" smtClean="0"/>
              <a:pPr/>
              <a:t>11.4.2012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32E8E144-FB64-47EA-A356-F6F6A296980E}" type="slidenum">
              <a:rPr lang="hr-HR" smtClean="0"/>
              <a:pPr/>
              <a:t>‹#›</a:t>
            </a:fld>
            <a:endParaRPr lang="hr-HR"/>
          </a:p>
        </p:txBody>
      </p:sp>
    </p:spTree>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577788"/>
          </a:xfrm>
        </p:spPr>
        <p:txBody>
          <a:bodyPr>
            <a:normAutofit/>
          </a:bodyPr>
          <a:lstStyle>
            <a:lvl1pPr algn="l">
              <a:defRPr sz="4400"/>
            </a:lvl1p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47AB14D-D603-48B5-B4A1-C791C2D02862}" type="datetimeFigureOut">
              <a:rPr lang="sr-Latn-CS" smtClean="0"/>
              <a:pPr/>
              <a:t>11.4.2012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32E8E144-FB64-47EA-A356-F6F6A296980E}" type="slidenum">
              <a:rPr lang="hr-HR" smtClean="0"/>
              <a:pPr/>
              <a:t>‹#›</a:t>
            </a:fld>
            <a:endParaRPr lang="hr-HR"/>
          </a:p>
        </p:txBody>
      </p:sp>
    </p:spTree>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summer1.png"/>
          <p:cNvPicPr>
            <a:picLocks noChangeAspect="1"/>
          </p:cNvPicPr>
          <p:nvPr/>
        </p:nvPicPr>
        <p:blipFill>
          <a:blip r:embed="rId2"/>
          <a:srcRect l="4545" r="4545"/>
          <a:stretch>
            <a:fillRect/>
          </a:stretch>
        </p:blipFill>
        <p:spPr>
          <a:xfrm>
            <a:off x="0" y="1618637"/>
            <a:ext cx="9144000" cy="3991109"/>
          </a:xfrm>
          <a:prstGeom prst="rect">
            <a:avLst/>
          </a:prstGeom>
        </p:spPr>
      </p:pic>
      <p:sp>
        <p:nvSpPr>
          <p:cNvPr id="2" name="Title 1"/>
          <p:cNvSpPr>
            <a:spLocks noGrp="1"/>
          </p:cNvSpPr>
          <p:nvPr>
            <p:ph type="title"/>
          </p:nvPr>
        </p:nvSpPr>
        <p:spPr>
          <a:xfrm>
            <a:off x="1385887" y="1295400"/>
            <a:ext cx="6399213" cy="159067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1">
                    <a:lumMod val="60000"/>
                    <a:lumOff val="40000"/>
                  </a:schemeClr>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385887" y="3657600"/>
            <a:ext cx="6399213" cy="1500187"/>
          </a:xfrm>
        </p:spPr>
        <p:txBody>
          <a:bodyPr vert="horz" lIns="91440" tIns="45720" rIns="91440" bIns="45720" rtlCol="0">
            <a:normAutofit/>
          </a:bodyPr>
          <a:lstStyle>
            <a:lvl1pPr marL="0" indent="0" algn="l" defTabSz="914400" rtl="0" eaLnBrk="1" latinLnBrk="0" hangingPunct="1">
              <a:lnSpc>
                <a:spcPct val="125000"/>
              </a:lnSpc>
              <a:spcBef>
                <a:spcPts val="1800"/>
              </a:spcBef>
              <a:buFontTx/>
              <a:buNone/>
              <a:defRPr sz="1800" kern="1200">
                <a:gradFill>
                  <a:gsLst>
                    <a:gs pos="0">
                      <a:schemeClr val="tx1">
                        <a:lumMod val="60000"/>
                        <a:lumOff val="40000"/>
                      </a:schemeClr>
                    </a:gs>
                    <a:gs pos="100000">
                      <a:schemeClr val="tx1">
                        <a:lumMod val="40000"/>
                        <a:lumOff val="60000"/>
                      </a:schemeClr>
                    </a:gs>
                  </a:gsLst>
                  <a:lin ang="8100000" scaled="1"/>
                </a:gra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7AB14D-D603-48B5-B4A1-C791C2D02862}" type="datetimeFigureOut">
              <a:rPr lang="sr-Latn-CS" smtClean="0"/>
              <a:pPr/>
              <a:t>11.4.2012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32E8E144-FB64-47EA-A356-F6F6A296980E}" type="slidenum">
              <a:rPr lang="hr-HR" smtClean="0"/>
              <a:pPr/>
              <a:t>‹#›</a:t>
            </a:fld>
            <a:endParaRPr lang="hr-HR"/>
          </a:p>
        </p:txBody>
      </p:sp>
    </p:spTree>
  </p:cSld>
  <p:clrMapOvr>
    <a:overrideClrMapping bg1="lt1" tx1="dk1" bg2="lt2" tx2="dk2" accent1="accent1" accent2="accent2" accent3="accent3" accent4="accent4" accent5="accent5" accent6="accent6" hlink="hlink" folHlink="folHlink"/>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371600" y="1976718"/>
            <a:ext cx="3017520" cy="4149445"/>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4880" y="1976718"/>
            <a:ext cx="3017520" cy="415137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F47AB14D-D603-48B5-B4A1-C791C2D02862}" type="datetimeFigureOut">
              <a:rPr lang="sr-Latn-CS" smtClean="0"/>
              <a:pPr/>
              <a:t>11.4.2012</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32E8E144-FB64-47EA-A356-F6F6A296980E}" type="slidenum">
              <a:rPr lang="hr-HR" smtClean="0"/>
              <a:pPr/>
              <a:t>‹#›</a:t>
            </a:fld>
            <a:endParaRPr lang="hr-HR"/>
          </a:p>
        </p:txBody>
      </p:sp>
    </p:spTree>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375186" y="1828800"/>
            <a:ext cx="3017520" cy="7159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5186" y="2743200"/>
            <a:ext cx="3017520" cy="3382962"/>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52601" y="1828800"/>
            <a:ext cx="3017520" cy="7159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2601" y="2743200"/>
            <a:ext cx="3017520" cy="3382962"/>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F47AB14D-D603-48B5-B4A1-C791C2D02862}" type="datetimeFigureOut">
              <a:rPr lang="sr-Latn-CS" smtClean="0"/>
              <a:pPr/>
              <a:t>11.4.2012</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32E8E144-FB64-47EA-A356-F6F6A296980E}" type="slidenum">
              <a:rPr lang="hr-HR" smtClean="0"/>
              <a:pPr/>
              <a:t>‹#›</a:t>
            </a:fld>
            <a:endParaRPr lang="hr-HR"/>
          </a:p>
        </p:txBody>
      </p:sp>
    </p:spTree>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F47AB14D-D603-48B5-B4A1-C791C2D02862}" type="datetimeFigureOut">
              <a:rPr lang="sr-Latn-CS" smtClean="0"/>
              <a:pPr/>
              <a:t>11.4.2012</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32E8E144-FB64-47EA-A356-F6F6A296980E}" type="slidenum">
              <a:rPr lang="hr-HR" smtClean="0"/>
              <a:pPr/>
              <a:t>‹#›</a:t>
            </a:fld>
            <a:endParaRPr lang="hr-HR"/>
          </a:p>
        </p:txBody>
      </p:sp>
    </p:spTree>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descr="title - 2.png"/>
          <p:cNvPicPr>
            <a:picLocks noChangeAspect="1"/>
          </p:cNvPicPr>
          <p:nvPr/>
        </p:nvPicPr>
        <p:blipFill>
          <a:blip r:embed="rId2"/>
          <a:srcRect l="13043" t="17903" r="10455" b="9871"/>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F47AB14D-D603-48B5-B4A1-C791C2D02862}" type="datetimeFigureOut">
              <a:rPr lang="sr-Latn-CS" smtClean="0"/>
              <a:pPr/>
              <a:t>11.4.2012</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32E8E144-FB64-47EA-A356-F6F6A296980E}" type="slidenum">
              <a:rPr lang="hr-HR" smtClean="0"/>
              <a:pPr/>
              <a:t>‹#›</a:t>
            </a:fld>
            <a:endParaRPr lang="hr-HR"/>
          </a:p>
        </p:txBody>
      </p:sp>
    </p:spTree>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10" name="Picture 9" descr="flowers content.png"/>
          <p:cNvPicPr>
            <a:picLocks noChangeAspect="1"/>
          </p:cNvPicPr>
          <p:nvPr/>
        </p:nvPicPr>
        <p:blipFill>
          <a:blip r:embed="rId2"/>
          <a:srcRect l="4545" t="8217" r="4545" b="13112"/>
          <a:stretch>
            <a:fillRect/>
          </a:stretch>
        </p:blipFill>
        <p:spPr>
          <a:xfrm>
            <a:off x="0" y="0"/>
            <a:ext cx="9144000" cy="6858000"/>
          </a:xfrm>
          <a:prstGeom prst="rect">
            <a:avLst/>
          </a:prstGeom>
        </p:spPr>
      </p:pic>
      <p:sp>
        <p:nvSpPr>
          <p:cNvPr id="2" name="Title 1"/>
          <p:cNvSpPr>
            <a:spLocks noGrp="1"/>
          </p:cNvSpPr>
          <p:nvPr>
            <p:ph type="title"/>
          </p:nvPr>
        </p:nvSpPr>
        <p:spPr>
          <a:xfrm>
            <a:off x="457200" y="273050"/>
            <a:ext cx="3008313" cy="1860550"/>
          </a:xfrm>
        </p:spPr>
        <p:txBody>
          <a:bodyPr anchor="ctr" anchorCtr="0">
            <a:normAutofit/>
          </a:bodyPr>
          <a:lstStyle>
            <a:lvl1pPr algn="l">
              <a:defRPr sz="2800" b="0"/>
            </a:lvl1pPr>
          </a:lstStyle>
          <a:p>
            <a:r>
              <a:rPr lang="en-US" smtClean="0"/>
              <a:t>Click to edit Master title style</a:t>
            </a:r>
            <a:endParaRPr/>
          </a:p>
        </p:txBody>
      </p:sp>
      <p:sp>
        <p:nvSpPr>
          <p:cNvPr id="3" name="Content Placeholder 2"/>
          <p:cNvSpPr>
            <a:spLocks noGrp="1"/>
          </p:cNvSpPr>
          <p:nvPr>
            <p:ph idx="1"/>
          </p:nvPr>
        </p:nvSpPr>
        <p:spPr>
          <a:xfrm>
            <a:off x="3962400" y="914400"/>
            <a:ext cx="4114800" cy="5029200"/>
          </a:xfrm>
        </p:spPr>
        <p:txBody>
          <a:bodyPr>
            <a:normAutofit/>
          </a:bodyPr>
          <a:lstStyle>
            <a:lvl1pPr>
              <a:defRPr sz="2200"/>
            </a:lvl1pPr>
            <a:lvl2pPr>
              <a:defRPr sz="2000"/>
            </a:lvl2pPr>
            <a:lvl3pPr>
              <a:defRPr sz="18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921544" y="2286000"/>
            <a:ext cx="2079625" cy="3860799"/>
          </a:xfrm>
        </p:spPr>
        <p:txBody>
          <a:bodyPr/>
          <a:lstStyle>
            <a:lvl1pPr marL="0" indent="0">
              <a:lnSpc>
                <a:spcPct val="150000"/>
              </a:lnSpc>
              <a:buNone/>
              <a:defRPr sz="1400">
                <a:gradFill>
                  <a:gsLst>
                    <a:gs pos="0">
                      <a:schemeClr val="tx1">
                        <a:lumMod val="60000"/>
                        <a:lumOff val="40000"/>
                      </a:schemeClr>
                    </a:gs>
                    <a:gs pos="100000">
                      <a:schemeClr val="tx1">
                        <a:lumMod val="40000"/>
                        <a:lumOff val="60000"/>
                      </a:schemeClr>
                    </a:gs>
                  </a:gsLst>
                  <a:lin ang="8100000" scaled="1"/>
                </a:gra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7AB14D-D603-48B5-B4A1-C791C2D02862}" type="datetimeFigureOut">
              <a:rPr lang="sr-Latn-CS" smtClean="0"/>
              <a:pPr/>
              <a:t>11.4.2012</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32E8E144-FB64-47EA-A356-F6F6A296980E}" type="slidenum">
              <a:rPr lang="hr-HR" smtClean="0"/>
              <a:pPr/>
              <a:t>‹#›</a:t>
            </a:fld>
            <a:endParaRPr lang="hr-HR"/>
          </a:p>
        </p:txBody>
      </p:sp>
    </p:spTree>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2" cy="1860550"/>
          </a:xfrm>
        </p:spPr>
        <p:txBody>
          <a:bodyPr vert="horz" lIns="91440" tIns="45720" rIns="91440" bIns="45720" rtlCol="0" anchor="ctr" anchorCtr="0">
            <a:normAutofit/>
          </a:bodyPr>
          <a:lstStyle>
            <a:lvl1pPr algn="l" defTabSz="914400" rtl="0" eaLnBrk="1" latinLnBrk="0" hangingPunct="1">
              <a:spcBef>
                <a:spcPct val="0"/>
              </a:spcBef>
              <a:buNone/>
              <a:defRPr sz="2800" b="0" kern="1200">
                <a:solidFill>
                  <a:schemeClr val="tx1">
                    <a:lumMod val="60000"/>
                    <a:lumOff val="40000"/>
                  </a:schemeClr>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962400" y="914400"/>
            <a:ext cx="4114800" cy="5029200"/>
          </a:xfrm>
          <a:prstGeom prst="ellipse">
            <a:avLst/>
          </a:prstGeom>
          <a:ln w="63500">
            <a:gradFill>
              <a:gsLst>
                <a:gs pos="0">
                  <a:schemeClr val="accent1"/>
                </a:gs>
                <a:gs pos="50000">
                  <a:schemeClr val="accent1">
                    <a:lumMod val="60000"/>
                    <a:lumOff val="40000"/>
                  </a:schemeClr>
                </a:gs>
                <a:gs pos="100000">
                  <a:schemeClr val="accent1">
                    <a:lumMod val="20000"/>
                    <a:lumOff val="80000"/>
                  </a:schemeClr>
                </a:gs>
              </a:gsLst>
              <a:lin ang="5400000" scaled="0"/>
            </a:gradFill>
          </a:ln>
          <a:effectLst>
            <a:innerShdw blurRad="381000">
              <a:schemeClr val="bg1"/>
            </a:inn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921544" y="2286000"/>
            <a:ext cx="2079625" cy="3860798"/>
          </a:xfrm>
        </p:spPr>
        <p:txBody>
          <a:bodyPr/>
          <a:lstStyle>
            <a:lvl1pPr marL="0" indent="0">
              <a:lnSpc>
                <a:spcPct val="150000"/>
              </a:lnSpc>
              <a:buNone/>
              <a:defRPr sz="1400">
                <a:gradFill>
                  <a:gsLst>
                    <a:gs pos="0">
                      <a:schemeClr val="tx1">
                        <a:lumMod val="60000"/>
                        <a:lumOff val="40000"/>
                      </a:schemeClr>
                    </a:gs>
                    <a:gs pos="100000">
                      <a:schemeClr val="tx1">
                        <a:lumMod val="40000"/>
                        <a:lumOff val="60000"/>
                      </a:schemeClr>
                    </a:gs>
                  </a:gsLst>
                  <a:lin ang="8100000" scaled="1"/>
                </a:gra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7AB14D-D603-48B5-B4A1-C791C2D02862}" type="datetimeFigureOut">
              <a:rPr lang="sr-Latn-CS" smtClean="0"/>
              <a:pPr/>
              <a:t>11.4.2012</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32E8E144-FB64-47EA-A356-F6F6A296980E}" type="slidenum">
              <a:rPr lang="hr-HR" smtClean="0"/>
              <a:pPr/>
              <a:t>‹#›</a:t>
            </a:fld>
            <a:endParaRPr lang="hr-HR"/>
          </a:p>
        </p:txBody>
      </p:sp>
    </p:spTree>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4" name="Picture 13" descr="Master - 1.png"/>
          <p:cNvPicPr>
            <a:picLocks noChangeAspect="1"/>
          </p:cNvPicPr>
          <p:nvPr/>
        </p:nvPicPr>
        <p:blipFill>
          <a:blip r:embed="rId13"/>
          <a:srcRect b="5017"/>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301532"/>
            <a:ext cx="8229600" cy="1325562"/>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365997" y="1981200"/>
            <a:ext cx="6412006"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lumMod val="40000"/>
                    <a:lumOff val="60000"/>
                  </a:schemeClr>
                </a:solidFill>
              </a:defRPr>
            </a:lvl1pPr>
          </a:lstStyle>
          <a:p>
            <a:fld id="{F47AB14D-D603-48B5-B4A1-C791C2D02862}" type="datetimeFigureOut">
              <a:rPr lang="sr-Latn-CS" smtClean="0"/>
              <a:pPr/>
              <a:t>11.4.2012</a:t>
            </a:fld>
            <a:endParaRPr lang="hr-H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lumMod val="40000"/>
                    <a:lumOff val="60000"/>
                  </a:schemeClr>
                </a:solidFill>
              </a:defRPr>
            </a:lvl1pPr>
          </a:lstStyle>
          <a:p>
            <a:endParaRPr lang="hr-H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lumMod val="40000"/>
                    <a:lumOff val="60000"/>
                  </a:schemeClr>
                </a:solidFill>
              </a:defRPr>
            </a:lvl1pPr>
          </a:lstStyle>
          <a:p>
            <a:fld id="{32E8E144-FB64-47EA-A356-F6F6A296980E}" type="slidenum">
              <a:rPr lang="hr-HR" smtClean="0"/>
              <a:pPr/>
              <a:t>‹#›</a:t>
            </a:fld>
            <a:endParaRPr lang="hr-H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wedge/>
  </p:transition>
  <p:txStyles>
    <p:titleStyle>
      <a:lvl1pPr algn="ctr" defTabSz="914400" rtl="0" eaLnBrk="1" latinLnBrk="0" hangingPunct="1">
        <a:spcBef>
          <a:spcPct val="0"/>
        </a:spcBef>
        <a:buNone/>
        <a:defRPr sz="4000" kern="1200">
          <a:solidFill>
            <a:schemeClr val="tx1">
              <a:lumMod val="60000"/>
              <a:lumOff val="40000"/>
            </a:schemeClr>
          </a:solidFill>
          <a:latin typeface="+mj-lt"/>
          <a:ea typeface="+mj-ea"/>
          <a:cs typeface="+mj-cs"/>
        </a:defRPr>
      </a:lvl1pPr>
    </p:titleStyle>
    <p:bodyStyle>
      <a:lvl1pPr marL="349250" indent="-349250" algn="l" defTabSz="914400" rtl="0" eaLnBrk="1" latinLnBrk="0" hangingPunct="1">
        <a:spcBef>
          <a:spcPts val="1800"/>
        </a:spcBef>
        <a:buFontTx/>
        <a:buBlip>
          <a:blip r:embed="rId14"/>
        </a:buBlip>
        <a:defRPr sz="2200" kern="1200">
          <a:gradFill flip="none" rotWithShape="1">
            <a:gsLst>
              <a:gs pos="0">
                <a:schemeClr val="tx1">
                  <a:lumMod val="60000"/>
                  <a:lumOff val="40000"/>
                </a:schemeClr>
              </a:gs>
              <a:gs pos="100000">
                <a:schemeClr val="tx1">
                  <a:lumMod val="40000"/>
                  <a:lumOff val="60000"/>
                </a:schemeClr>
              </a:gs>
            </a:gsLst>
            <a:lin ang="8100000" scaled="1"/>
            <a:tileRect/>
          </a:gradFill>
          <a:latin typeface="+mn-lt"/>
          <a:ea typeface="+mn-ea"/>
          <a:cs typeface="+mn-cs"/>
        </a:defRPr>
      </a:lvl1pPr>
      <a:lvl2pPr marL="577850" indent="-349250" algn="l" defTabSz="914400" rtl="0" eaLnBrk="1" latinLnBrk="0" hangingPunct="1">
        <a:spcBef>
          <a:spcPts val="1800"/>
        </a:spcBef>
        <a:buFontTx/>
        <a:buBlip>
          <a:blip r:embed="rId15"/>
        </a:buBlip>
        <a:defRPr sz="2000" kern="1200">
          <a:gradFill flip="none" rotWithShape="1">
            <a:gsLst>
              <a:gs pos="0">
                <a:schemeClr val="tx1">
                  <a:lumMod val="60000"/>
                  <a:lumOff val="40000"/>
                </a:schemeClr>
              </a:gs>
              <a:gs pos="100000">
                <a:schemeClr val="tx1">
                  <a:lumMod val="40000"/>
                  <a:lumOff val="60000"/>
                </a:schemeClr>
              </a:gs>
            </a:gsLst>
            <a:lin ang="8100000" scaled="1"/>
            <a:tileRect/>
          </a:gradFill>
          <a:latin typeface="+mn-lt"/>
          <a:ea typeface="+mn-ea"/>
          <a:cs typeface="+mn-cs"/>
        </a:defRPr>
      </a:lvl2pPr>
      <a:lvl3pPr marL="806450" indent="-349250" algn="l" defTabSz="914400" rtl="0" eaLnBrk="1" latinLnBrk="0" hangingPunct="1">
        <a:spcBef>
          <a:spcPts val="1800"/>
        </a:spcBef>
        <a:buFontTx/>
        <a:buBlip>
          <a:blip r:embed="rId14"/>
        </a:buBlip>
        <a:defRPr sz="1800" kern="1200">
          <a:gradFill flip="none" rotWithShape="1">
            <a:gsLst>
              <a:gs pos="0">
                <a:schemeClr val="tx1">
                  <a:lumMod val="60000"/>
                  <a:lumOff val="40000"/>
                </a:schemeClr>
              </a:gs>
              <a:gs pos="100000">
                <a:schemeClr val="tx1">
                  <a:lumMod val="40000"/>
                  <a:lumOff val="60000"/>
                </a:schemeClr>
              </a:gs>
            </a:gsLst>
            <a:lin ang="8100000" scaled="1"/>
            <a:tileRect/>
          </a:gradFill>
          <a:latin typeface="+mn-lt"/>
          <a:ea typeface="+mn-ea"/>
          <a:cs typeface="+mn-cs"/>
        </a:defRPr>
      </a:lvl3pPr>
      <a:lvl4pPr marL="1035050" indent="-349250" algn="l" defTabSz="914400" rtl="0" eaLnBrk="1" latinLnBrk="0" hangingPunct="1">
        <a:spcBef>
          <a:spcPts val="1800"/>
        </a:spcBef>
        <a:buFontTx/>
        <a:buBlip>
          <a:blip r:embed="rId15"/>
        </a:buBlip>
        <a:defRPr sz="1800" kern="1200">
          <a:gradFill flip="none" rotWithShape="1">
            <a:gsLst>
              <a:gs pos="0">
                <a:schemeClr val="tx1">
                  <a:lumMod val="60000"/>
                  <a:lumOff val="40000"/>
                </a:schemeClr>
              </a:gs>
              <a:gs pos="100000">
                <a:schemeClr val="tx1">
                  <a:lumMod val="40000"/>
                  <a:lumOff val="60000"/>
                </a:schemeClr>
              </a:gs>
            </a:gsLst>
            <a:lin ang="8100000" scaled="1"/>
            <a:tileRect/>
          </a:gradFill>
          <a:latin typeface="+mn-lt"/>
          <a:ea typeface="+mn-ea"/>
          <a:cs typeface="+mn-cs"/>
        </a:defRPr>
      </a:lvl4pPr>
      <a:lvl5pPr marL="1263650" indent="-349250" algn="l" defTabSz="914400" rtl="0" eaLnBrk="1" latinLnBrk="0" hangingPunct="1">
        <a:spcBef>
          <a:spcPts val="1800"/>
        </a:spcBef>
        <a:buFontTx/>
        <a:buBlip>
          <a:blip r:embed="rId14"/>
        </a:buBlip>
        <a:defRPr sz="1800" kern="1200">
          <a:gradFill flip="none" rotWithShape="1">
            <a:gsLst>
              <a:gs pos="0">
                <a:schemeClr val="tx1">
                  <a:lumMod val="60000"/>
                  <a:lumOff val="40000"/>
                </a:schemeClr>
              </a:gs>
              <a:gs pos="100000">
                <a:schemeClr val="tx1">
                  <a:lumMod val="40000"/>
                  <a:lumOff val="60000"/>
                </a:schemeClr>
              </a:gs>
            </a:gsLst>
            <a:lin ang="8100000" scaled="1"/>
            <a:tileRect/>
          </a:gradFill>
          <a:latin typeface="+mn-lt"/>
          <a:ea typeface="+mn-ea"/>
          <a:cs typeface="+mn-cs"/>
        </a:defRPr>
      </a:lvl5pPr>
      <a:lvl6pPr marL="1492250" indent="-349250" algn="l" defTabSz="914400" rtl="0" eaLnBrk="1" latinLnBrk="0" hangingPunct="1">
        <a:spcBef>
          <a:spcPts val="1800"/>
        </a:spcBef>
        <a:buFontTx/>
        <a:buBlip>
          <a:blip r:embed="rId15"/>
        </a:buBlip>
        <a:defRPr sz="1800" kern="1200">
          <a:solidFill>
            <a:schemeClr val="tx1">
              <a:lumMod val="60000"/>
              <a:lumOff val="40000"/>
            </a:schemeClr>
          </a:solidFill>
          <a:latin typeface="+mn-lt"/>
          <a:ea typeface="+mn-ea"/>
          <a:cs typeface="+mn-cs"/>
        </a:defRPr>
      </a:lvl6pPr>
      <a:lvl7pPr marL="1720850" indent="-349250" algn="l" defTabSz="914400" rtl="0" eaLnBrk="1" latinLnBrk="0" hangingPunct="1">
        <a:spcBef>
          <a:spcPts val="1800"/>
        </a:spcBef>
        <a:buFontTx/>
        <a:buBlip>
          <a:blip r:embed="rId14"/>
        </a:buBlip>
        <a:defRPr sz="1800" kern="1200">
          <a:solidFill>
            <a:schemeClr val="tx1">
              <a:lumMod val="60000"/>
              <a:lumOff val="40000"/>
            </a:schemeClr>
          </a:solidFill>
          <a:latin typeface="+mn-lt"/>
          <a:ea typeface="+mn-ea"/>
          <a:cs typeface="+mn-cs"/>
        </a:defRPr>
      </a:lvl7pPr>
      <a:lvl8pPr marL="1949450" indent="-349250" algn="l" defTabSz="914400" rtl="0" eaLnBrk="1" latinLnBrk="0" hangingPunct="1">
        <a:spcBef>
          <a:spcPts val="1800"/>
        </a:spcBef>
        <a:buFontTx/>
        <a:buBlip>
          <a:blip r:embed="rId15"/>
        </a:buBlip>
        <a:defRPr sz="1800" kern="1200">
          <a:solidFill>
            <a:schemeClr val="tx1">
              <a:lumMod val="60000"/>
              <a:lumOff val="40000"/>
            </a:schemeClr>
          </a:solidFill>
          <a:latin typeface="+mn-lt"/>
          <a:ea typeface="+mn-ea"/>
          <a:cs typeface="+mn-cs"/>
        </a:defRPr>
      </a:lvl8pPr>
      <a:lvl9pPr marL="2178050" indent="-349250" algn="l" defTabSz="914400" rtl="0" eaLnBrk="1" latinLnBrk="0" hangingPunct="1">
        <a:spcBef>
          <a:spcPts val="1800"/>
        </a:spcBef>
        <a:buFontTx/>
        <a:buBlip>
          <a:blip r:embed="rId14"/>
        </a:buBlip>
        <a:defRPr sz="1800" kern="1200">
          <a:solidFill>
            <a:schemeClr val="tx1">
              <a:lumMod val="60000"/>
              <a:lumOff val="40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hyperlink" Target="http://hr.wikipedia.org/wiki/Zlato" TargetMode="External"/><Relationship Id="rId13" Type="http://schemas.openxmlformats.org/officeDocument/2006/relationships/image" Target="../media/image15.jpeg"/><Relationship Id="rId3" Type="http://schemas.openxmlformats.org/officeDocument/2006/relationships/hyperlink" Target="http://hr.wikipedia.org/wiki/Olovo" TargetMode="External"/><Relationship Id="rId7" Type="http://schemas.openxmlformats.org/officeDocument/2006/relationships/hyperlink" Target="http://hr.wikipedia.org/wiki/Srebro" TargetMode="External"/><Relationship Id="rId12" Type="http://schemas.openxmlformats.org/officeDocument/2006/relationships/image" Target="../media/image14.jpeg"/><Relationship Id="rId2" Type="http://schemas.openxmlformats.org/officeDocument/2006/relationships/hyperlink" Target="http://hr.wikipedia.org/wiki/Cink" TargetMode="External"/><Relationship Id="rId1" Type="http://schemas.openxmlformats.org/officeDocument/2006/relationships/slideLayout" Target="../slideLayouts/slideLayout3.xml"/><Relationship Id="rId6" Type="http://schemas.openxmlformats.org/officeDocument/2006/relationships/hyperlink" Target="http://hr.wikipedia.org/wiki/Bakar" TargetMode="External"/><Relationship Id="rId11" Type="http://schemas.openxmlformats.org/officeDocument/2006/relationships/image" Target="../media/image13.jpeg"/><Relationship Id="rId5" Type="http://schemas.openxmlformats.org/officeDocument/2006/relationships/hyperlink" Target="http://hr.wikipedia.org/wiki/%C5%BDeljezo" TargetMode="External"/><Relationship Id="rId10" Type="http://schemas.openxmlformats.org/officeDocument/2006/relationships/image" Target="../media/image12.jpeg"/><Relationship Id="rId4" Type="http://schemas.openxmlformats.org/officeDocument/2006/relationships/hyperlink" Target="http://hr.wikipedia.org/wiki/Kositar" TargetMode="External"/><Relationship Id="rId9" Type="http://schemas.openxmlformats.org/officeDocument/2006/relationships/hyperlink" Target="http://hr.wikipedia.org/wiki/Platina" TargetMode="External"/><Relationship Id="rId1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gif"/><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2910" y="2643182"/>
            <a:ext cx="8229600" cy="2111380"/>
          </a:xfrm>
        </p:spPr>
        <p:txBody>
          <a:bodyPr>
            <a:noAutofit/>
          </a:bodyPr>
          <a:lstStyle/>
          <a:p>
            <a:r>
              <a:rPr lang="hr-HR" sz="7200" dirty="0" smtClean="0">
                <a:latin typeface="Times New Roman" pitchFamily="18" charset="0"/>
                <a:cs typeface="Times New Roman" pitchFamily="18" charset="0"/>
              </a:rPr>
              <a:t>Alessandro Volta</a:t>
            </a:r>
            <a:br>
              <a:rPr lang="hr-HR" sz="7200" dirty="0" smtClean="0">
                <a:latin typeface="Times New Roman" pitchFamily="18" charset="0"/>
                <a:cs typeface="Times New Roman" pitchFamily="18" charset="0"/>
              </a:rPr>
            </a:br>
            <a:endParaRPr lang="hr-HR" sz="7200" dirty="0">
              <a:latin typeface="Times New Roman" pitchFamily="18" charset="0"/>
              <a:cs typeface="Times New Roman" pitchFamily="18" charset="0"/>
            </a:endParaRPr>
          </a:p>
        </p:txBody>
      </p:sp>
    </p:spTree>
  </p:cSld>
  <p:clrMapOvr>
    <a:masterClrMapping/>
  </p:clrMapOvr>
  <p:transition spd="slow">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8596" y="500042"/>
            <a:ext cx="3971924" cy="6127864"/>
          </a:xfrm>
        </p:spPr>
        <p:txBody>
          <a:bodyPr>
            <a:normAutofit fontScale="90000"/>
          </a:bodyPr>
          <a:lstStyle/>
          <a:p>
            <a:r>
              <a:rPr lang="vi-VN" sz="2400" dirty="0" smtClean="0">
                <a:cs typeface="Aharoni" pitchFamily="2" charset="-79"/>
              </a:rPr>
              <a:t>Volta se rodio i školovao u talijanskom</a:t>
            </a:r>
            <a:r>
              <a:rPr lang="hr-HR" sz="2400" dirty="0" smtClean="0">
                <a:latin typeface="Arial Black" pitchFamily="34" charset="0"/>
                <a:cs typeface="Aharoni" pitchFamily="2" charset="-79"/>
              </a:rPr>
              <a:t> </a:t>
            </a:r>
            <a:r>
              <a:rPr lang="vi-VN" sz="2400" dirty="0" smtClean="0">
                <a:cs typeface="Aharoni" pitchFamily="2" charset="-79"/>
              </a:rPr>
              <a:t>gradu Como. Voltini roditelji, Filippo Volta i Maria Maddalena su ga poslali na školovanje uisusovačku školu s ciljem da postane odvjetnik. Međutim, mladi Volta se više zanimao za električne pojave, pa je tako još kao mladi student napisao pjesmu na latinskom "</a:t>
            </a:r>
            <a:r>
              <a:rPr lang="vi-VN" sz="2400" i="1" dirty="0" smtClean="0">
                <a:cs typeface="Aharoni" pitchFamily="2" charset="-79"/>
              </a:rPr>
              <a:t>De vi attractiva ignis electrici ac phaenomenis inde pendentibus</a:t>
            </a:r>
            <a:r>
              <a:rPr lang="vi-VN" sz="2400" dirty="0" smtClean="0">
                <a:cs typeface="Aharoni" pitchFamily="2" charset="-79"/>
              </a:rPr>
              <a:t>", u kojoj je opisao svoje oduševljenje električnim pojavama.</a:t>
            </a:r>
            <a:r>
              <a:rPr lang="hr-HR" sz="2400" dirty="0" smtClean="0">
                <a:latin typeface="Arial Black" pitchFamily="34" charset="0"/>
                <a:cs typeface="Aharoni" pitchFamily="2" charset="-79"/>
              </a:rPr>
              <a:t/>
            </a:r>
            <a:br>
              <a:rPr lang="hr-HR" sz="2400" dirty="0" smtClean="0">
                <a:latin typeface="Arial Black" pitchFamily="34" charset="0"/>
                <a:cs typeface="Aharoni" pitchFamily="2" charset="-79"/>
              </a:rPr>
            </a:br>
            <a:endParaRPr lang="hr-HR" sz="2400" dirty="0">
              <a:latin typeface="Arial Black" pitchFamily="34" charset="0"/>
              <a:cs typeface="Aharoni" pitchFamily="2" charset="-79"/>
            </a:endParaRPr>
          </a:p>
        </p:txBody>
      </p:sp>
      <p:pic>
        <p:nvPicPr>
          <p:cNvPr id="1027" name="Picture 3" descr="C:\Users\Domijan\Desktop\avus2.gif"/>
          <p:cNvPicPr>
            <a:picLocks noChangeAspect="1" noChangeArrowheads="1"/>
          </p:cNvPicPr>
          <p:nvPr/>
        </p:nvPicPr>
        <p:blipFill>
          <a:blip r:embed="rId2"/>
          <a:srcRect/>
          <a:stretch>
            <a:fillRect/>
          </a:stretch>
        </p:blipFill>
        <p:spPr bwMode="auto">
          <a:xfrm>
            <a:off x="4572000" y="785794"/>
            <a:ext cx="4270437" cy="5357850"/>
          </a:xfrm>
          <a:prstGeom prst="rect">
            <a:avLst/>
          </a:prstGeom>
          <a:noFill/>
        </p:spPr>
      </p:pic>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8429684" cy="1071570"/>
          </a:xfrm>
        </p:spPr>
        <p:txBody>
          <a:bodyPr/>
          <a:lstStyle/>
          <a:p>
            <a:r>
              <a:rPr lang="hr-HR" dirty="0" smtClean="0"/>
              <a:t>Alessandro se zaposlio</a:t>
            </a:r>
            <a:endParaRPr lang="hr-HR" dirty="0"/>
          </a:p>
        </p:txBody>
      </p:sp>
      <p:sp>
        <p:nvSpPr>
          <p:cNvPr id="4" name="Text Placeholder 3"/>
          <p:cNvSpPr>
            <a:spLocks noGrp="1"/>
          </p:cNvSpPr>
          <p:nvPr>
            <p:ph type="body" idx="1"/>
          </p:nvPr>
        </p:nvSpPr>
        <p:spPr>
          <a:xfrm>
            <a:off x="0" y="1714488"/>
            <a:ext cx="6786578" cy="5143512"/>
          </a:xfrm>
        </p:spPr>
        <p:txBody>
          <a:bodyPr>
            <a:noAutofit/>
          </a:bodyPr>
          <a:lstStyle/>
          <a:p>
            <a:r>
              <a:rPr lang="hr-HR" sz="2800" dirty="0" smtClean="0">
                <a:latin typeface="Times New Roman" pitchFamily="18" charset="0"/>
                <a:cs typeface="Times New Roman" pitchFamily="18" charset="0"/>
              </a:rPr>
              <a:t>1774. godine je postao profesor fizike u svojem rodnom gradu, a 1779. godine imenovan je profesorom na Sveučilištu u Paviji. 1791. godine bio je primljen za člana Royal Society Cluba u Londonu. 1794. godine se oženio Teresom Pelegrini, kćerkom grofa Ludovica Pelegrinija.</a:t>
            </a:r>
            <a:endParaRPr lang="hr-HR" sz="2800" dirty="0">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1"/>
            <a:ext cx="6399213" cy="928670"/>
          </a:xfrm>
        </p:spPr>
        <p:txBody>
          <a:bodyPr/>
          <a:lstStyle/>
          <a:p>
            <a:r>
              <a:rPr lang="hr-HR" dirty="0" smtClean="0"/>
              <a:t>Izumi i pokusi</a:t>
            </a:r>
            <a:endParaRPr lang="hr-HR" dirty="0"/>
          </a:p>
        </p:txBody>
      </p:sp>
      <p:sp>
        <p:nvSpPr>
          <p:cNvPr id="3" name="Text Placeholder 2"/>
          <p:cNvSpPr>
            <a:spLocks noGrp="1"/>
          </p:cNvSpPr>
          <p:nvPr>
            <p:ph type="body" idx="1"/>
          </p:nvPr>
        </p:nvSpPr>
        <p:spPr>
          <a:xfrm>
            <a:off x="214282" y="1714488"/>
            <a:ext cx="8429683" cy="4286280"/>
          </a:xfrm>
        </p:spPr>
        <p:txBody>
          <a:bodyPr>
            <a:normAutofit/>
          </a:bodyPr>
          <a:lstStyle/>
          <a:p>
            <a:r>
              <a:rPr lang="hr-HR" sz="2400" dirty="0" smtClean="0">
                <a:latin typeface="Times New Roman" pitchFamily="18" charset="0"/>
                <a:cs typeface="Times New Roman" pitchFamily="18" charset="0"/>
              </a:rPr>
              <a:t>Volta je vršio mnogo pokusa, pa je tako 1775. godine izradio "</a:t>
            </a:r>
            <a:r>
              <a:rPr lang="hr-HR" sz="2400" i="1" dirty="0" smtClean="0">
                <a:latin typeface="Times New Roman" pitchFamily="18" charset="0"/>
                <a:cs typeface="Times New Roman" pitchFamily="18" charset="0"/>
              </a:rPr>
              <a:t>Elektrophor</a:t>
            </a:r>
            <a:r>
              <a:rPr lang="hr-HR" sz="2400" dirty="0" smtClean="0">
                <a:latin typeface="Times New Roman" pitchFamily="18" charset="0"/>
                <a:cs typeface="Times New Roman" pitchFamily="18" charset="0"/>
              </a:rPr>
              <a:t>", napravu koja proizvodi statični elektricitet. 1776. i 1777. godine posvjećuje se kemiji plinova i otkriva plin metan.</a:t>
            </a:r>
            <a:endParaRPr lang="hr-HR" sz="2400" dirty="0">
              <a:latin typeface="Times New Roman" pitchFamily="18" charset="0"/>
              <a:cs typeface="Times New Roman" pitchFamily="18" charset="0"/>
            </a:endParaRPr>
          </a:p>
        </p:txBody>
      </p:sp>
      <p:pic>
        <p:nvPicPr>
          <p:cNvPr id="2050" name="Picture 2" descr="C:\Users\Domijan\Desktop\images (1).jpg"/>
          <p:cNvPicPr>
            <a:picLocks noChangeAspect="1" noChangeArrowheads="1"/>
          </p:cNvPicPr>
          <p:nvPr/>
        </p:nvPicPr>
        <p:blipFill>
          <a:blip r:embed="rId2"/>
          <a:srcRect/>
          <a:stretch>
            <a:fillRect/>
          </a:stretch>
        </p:blipFill>
        <p:spPr bwMode="auto">
          <a:xfrm>
            <a:off x="5072066" y="3500438"/>
            <a:ext cx="3429024" cy="3081781"/>
          </a:xfrm>
          <a:prstGeom prst="rect">
            <a:avLst/>
          </a:prstGeom>
          <a:noFill/>
        </p:spPr>
      </p:pic>
      <p:pic>
        <p:nvPicPr>
          <p:cNvPr id="2051" name="Picture 3" descr="C:\Users\Domijan\Desktop\download (1).jpg"/>
          <p:cNvPicPr>
            <a:picLocks noChangeAspect="1" noChangeArrowheads="1"/>
          </p:cNvPicPr>
          <p:nvPr/>
        </p:nvPicPr>
        <p:blipFill>
          <a:blip r:embed="rId3"/>
          <a:srcRect/>
          <a:stretch>
            <a:fillRect/>
          </a:stretch>
        </p:blipFill>
        <p:spPr bwMode="auto">
          <a:xfrm>
            <a:off x="428596" y="4071942"/>
            <a:ext cx="3500462" cy="2227567"/>
          </a:xfrm>
          <a:prstGeom prst="rect">
            <a:avLst/>
          </a:prstGeom>
          <a:noFill/>
        </p:spPr>
      </p:pic>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8358214" cy="1142984"/>
          </a:xfrm>
        </p:spPr>
        <p:txBody>
          <a:bodyPr/>
          <a:lstStyle/>
          <a:p>
            <a:r>
              <a:rPr lang="hr-HR" dirty="0" err="1" smtClean="0"/>
              <a:t>Volntin</a:t>
            </a:r>
            <a:r>
              <a:rPr lang="hr-HR" dirty="0" smtClean="0"/>
              <a:t> elektrostatički stup</a:t>
            </a:r>
            <a:endParaRPr lang="hr-HR" dirty="0"/>
          </a:p>
        </p:txBody>
      </p:sp>
      <p:sp>
        <p:nvSpPr>
          <p:cNvPr id="3" name="Text Placeholder 2"/>
          <p:cNvSpPr>
            <a:spLocks noGrp="1"/>
          </p:cNvSpPr>
          <p:nvPr>
            <p:ph type="body" idx="1"/>
          </p:nvPr>
        </p:nvSpPr>
        <p:spPr>
          <a:xfrm>
            <a:off x="0" y="1928802"/>
            <a:ext cx="8643965" cy="4357718"/>
          </a:xfrm>
        </p:spPr>
        <p:txBody>
          <a:bodyPr/>
          <a:lstStyle/>
          <a:p>
            <a:r>
              <a:rPr lang="vi-VN" dirty="0" smtClean="0"/>
              <a:t>Negdje oko 1800. godine napravio je takozvani </a:t>
            </a:r>
            <a:r>
              <a:rPr lang="vi-VN" b="1" u="sng" dirty="0" smtClean="0"/>
              <a:t>Voltin elektrostatički stu</a:t>
            </a:r>
            <a:r>
              <a:rPr lang="hr-HR" b="1" u="sng" dirty="0" smtClean="0"/>
              <a:t>p</a:t>
            </a:r>
            <a:r>
              <a:rPr lang="vi-VN" dirty="0" smtClean="0"/>
              <a:t>, prethodnika moderne baterije. Voltin elektrostatički stup je baterija, koja se sastoji od izmjenično poredanih ploča bakra i cinka. Između ploča se nalazila krpica koja ih je međusobno dijelila. Pošto je kroz stup stalno prolazila stuja, Voltin elektostatički stup je bio najupotrebljiviji izvor električne energije.</a:t>
            </a:r>
            <a:endParaRPr lang="hr-HR" dirty="0"/>
          </a:p>
        </p:txBody>
      </p:sp>
      <p:pic>
        <p:nvPicPr>
          <p:cNvPr id="3074" name="Picture 2" descr="C:\Users\Domijan\Desktop\images (2).jpg"/>
          <p:cNvPicPr>
            <a:picLocks noChangeAspect="1" noChangeArrowheads="1"/>
          </p:cNvPicPr>
          <p:nvPr/>
        </p:nvPicPr>
        <p:blipFill>
          <a:blip r:embed="rId2"/>
          <a:srcRect/>
          <a:stretch>
            <a:fillRect/>
          </a:stretch>
        </p:blipFill>
        <p:spPr bwMode="auto">
          <a:xfrm>
            <a:off x="2500298" y="4042722"/>
            <a:ext cx="1571636" cy="2386674"/>
          </a:xfrm>
          <a:prstGeom prst="rect">
            <a:avLst/>
          </a:prstGeom>
          <a:noFill/>
        </p:spPr>
      </p:pic>
      <p:pic>
        <p:nvPicPr>
          <p:cNvPr id="3076" name="Picture 4" descr="C:\Users\Domijan\Desktop\images (4).jpg"/>
          <p:cNvPicPr>
            <a:picLocks noChangeAspect="1" noChangeArrowheads="1"/>
          </p:cNvPicPr>
          <p:nvPr/>
        </p:nvPicPr>
        <p:blipFill>
          <a:blip r:embed="rId3"/>
          <a:srcRect/>
          <a:stretch>
            <a:fillRect/>
          </a:stretch>
        </p:blipFill>
        <p:spPr bwMode="auto">
          <a:xfrm>
            <a:off x="6000760" y="3500438"/>
            <a:ext cx="2723805" cy="3143272"/>
          </a:xfrm>
          <a:prstGeom prst="rect">
            <a:avLst/>
          </a:prstGeom>
          <a:noFill/>
        </p:spPr>
      </p:pic>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0"/>
            <a:ext cx="6399213" cy="1590675"/>
          </a:xfrm>
        </p:spPr>
        <p:txBody>
          <a:bodyPr/>
          <a:lstStyle/>
          <a:p>
            <a:r>
              <a:rPr lang="hr-HR" dirty="0" smtClean="0"/>
              <a:t>Voltin niz</a:t>
            </a:r>
            <a:br>
              <a:rPr lang="hr-HR" dirty="0" smtClean="0"/>
            </a:br>
            <a:endParaRPr lang="hr-HR" dirty="0"/>
          </a:p>
        </p:txBody>
      </p:sp>
      <p:sp>
        <p:nvSpPr>
          <p:cNvPr id="3" name="Text Placeholder 2"/>
          <p:cNvSpPr>
            <a:spLocks noGrp="1"/>
          </p:cNvSpPr>
          <p:nvPr>
            <p:ph type="body" idx="1"/>
          </p:nvPr>
        </p:nvSpPr>
        <p:spPr>
          <a:xfrm>
            <a:off x="1" y="857232"/>
            <a:ext cx="6643702" cy="6000768"/>
          </a:xfrm>
        </p:spPr>
        <p:txBody>
          <a:bodyPr>
            <a:normAutofit fontScale="70000" lnSpcReduction="20000"/>
          </a:bodyPr>
          <a:lstStyle/>
          <a:p>
            <a:r>
              <a:rPr lang="hr-HR" sz="3200" b="1" dirty="0" smtClean="0">
                <a:latin typeface="Times New Roman" pitchFamily="18" charset="0"/>
                <a:cs typeface="Times New Roman" pitchFamily="18" charset="0"/>
              </a:rPr>
              <a:t>Naponski (Voltin) niz</a:t>
            </a:r>
            <a:r>
              <a:rPr lang="hr-HR" sz="3200" dirty="0" smtClean="0">
                <a:latin typeface="Times New Roman" pitchFamily="18" charset="0"/>
                <a:cs typeface="Times New Roman" pitchFamily="18" charset="0"/>
              </a:rPr>
              <a:t> je naziv koji je dao Volta s obzirom na tu pojavu, pri čem je svaki navedeni metal elektropozitivniji od sljedećega (to je nazvano po njemu; </a:t>
            </a:r>
            <a:r>
              <a:rPr lang="hr-HR" sz="3200" i="1" dirty="0" smtClean="0">
                <a:latin typeface="Times New Roman" pitchFamily="18" charset="0"/>
                <a:cs typeface="Times New Roman" pitchFamily="18" charset="0"/>
              </a:rPr>
              <a:t>Voltin niz</a:t>
            </a:r>
            <a:r>
              <a:rPr lang="hr-HR" sz="3200" dirty="0" smtClean="0">
                <a:latin typeface="Times New Roman" pitchFamily="18" charset="0"/>
                <a:cs typeface="Times New Roman" pitchFamily="18" charset="0"/>
              </a:rPr>
              <a:t>). Ovim redom je poredao te metale:</a:t>
            </a:r>
          </a:p>
          <a:p>
            <a:r>
              <a:rPr lang="hr-HR" sz="2900" dirty="0" smtClean="0">
                <a:latin typeface="Times New Roman" pitchFamily="18" charset="0"/>
                <a:cs typeface="Times New Roman" pitchFamily="18" charset="0"/>
                <a:hlinkClick r:id="rId2" tooltip="Cink"/>
              </a:rPr>
              <a:t>Cink</a:t>
            </a:r>
            <a:r>
              <a:rPr lang="hr-HR" sz="2900" dirty="0" smtClean="0">
                <a:latin typeface="Times New Roman" pitchFamily="18" charset="0"/>
                <a:cs typeface="Times New Roman" pitchFamily="18" charset="0"/>
              </a:rPr>
              <a:t>,</a:t>
            </a:r>
          </a:p>
          <a:p>
            <a:r>
              <a:rPr lang="hr-HR" sz="2900" dirty="0" smtClean="0">
                <a:latin typeface="Times New Roman" pitchFamily="18" charset="0"/>
                <a:cs typeface="Times New Roman" pitchFamily="18" charset="0"/>
                <a:hlinkClick r:id="rId3" tooltip="Olovo"/>
              </a:rPr>
              <a:t>Olovo</a:t>
            </a:r>
            <a:r>
              <a:rPr lang="hr-HR" sz="2900" dirty="0" smtClean="0">
                <a:latin typeface="Times New Roman" pitchFamily="18" charset="0"/>
                <a:cs typeface="Times New Roman" pitchFamily="18" charset="0"/>
              </a:rPr>
              <a:t>,</a:t>
            </a:r>
          </a:p>
          <a:p>
            <a:r>
              <a:rPr lang="hr-HR" sz="2900" dirty="0" smtClean="0">
                <a:latin typeface="Times New Roman" pitchFamily="18" charset="0"/>
                <a:cs typeface="Times New Roman" pitchFamily="18" charset="0"/>
                <a:hlinkClick r:id="rId4" tooltip="Kositar"/>
              </a:rPr>
              <a:t>Kositar</a:t>
            </a:r>
            <a:r>
              <a:rPr lang="hr-HR" sz="2900" dirty="0" smtClean="0">
                <a:latin typeface="Times New Roman" pitchFamily="18" charset="0"/>
                <a:cs typeface="Times New Roman" pitchFamily="18" charset="0"/>
              </a:rPr>
              <a:t>,</a:t>
            </a:r>
          </a:p>
          <a:p>
            <a:r>
              <a:rPr lang="hr-HR" sz="2900" dirty="0" smtClean="0">
                <a:latin typeface="Times New Roman" pitchFamily="18" charset="0"/>
                <a:cs typeface="Times New Roman" pitchFamily="18" charset="0"/>
                <a:hlinkClick r:id="rId5" tooltip="Željezo"/>
              </a:rPr>
              <a:t>Željezo</a:t>
            </a:r>
            <a:r>
              <a:rPr lang="hr-HR" sz="2900" dirty="0" smtClean="0">
                <a:latin typeface="Times New Roman" pitchFamily="18" charset="0"/>
                <a:cs typeface="Times New Roman" pitchFamily="18" charset="0"/>
              </a:rPr>
              <a:t>,</a:t>
            </a:r>
          </a:p>
          <a:p>
            <a:r>
              <a:rPr lang="hr-HR" sz="2900" dirty="0" smtClean="0">
                <a:latin typeface="Times New Roman" pitchFamily="18" charset="0"/>
                <a:cs typeface="Times New Roman" pitchFamily="18" charset="0"/>
                <a:hlinkClick r:id="rId6" tooltip="Bakar"/>
              </a:rPr>
              <a:t>Bakar</a:t>
            </a:r>
            <a:r>
              <a:rPr lang="hr-HR" sz="2900" dirty="0" smtClean="0">
                <a:latin typeface="Times New Roman" pitchFamily="18" charset="0"/>
                <a:cs typeface="Times New Roman" pitchFamily="18" charset="0"/>
              </a:rPr>
              <a:t>,</a:t>
            </a:r>
          </a:p>
          <a:p>
            <a:r>
              <a:rPr lang="hr-HR" sz="2900" dirty="0" smtClean="0">
                <a:latin typeface="Times New Roman" pitchFamily="18" charset="0"/>
                <a:cs typeface="Times New Roman" pitchFamily="18" charset="0"/>
                <a:hlinkClick r:id="rId7" tooltip="Srebro"/>
              </a:rPr>
              <a:t>Srebro</a:t>
            </a:r>
            <a:r>
              <a:rPr lang="hr-HR" sz="2900" dirty="0" smtClean="0">
                <a:latin typeface="Times New Roman" pitchFamily="18" charset="0"/>
                <a:cs typeface="Times New Roman" pitchFamily="18" charset="0"/>
              </a:rPr>
              <a:t>,</a:t>
            </a:r>
          </a:p>
          <a:p>
            <a:r>
              <a:rPr lang="hr-HR" sz="2900" dirty="0" smtClean="0">
                <a:latin typeface="Times New Roman" pitchFamily="18" charset="0"/>
                <a:cs typeface="Times New Roman" pitchFamily="18" charset="0"/>
                <a:hlinkClick r:id="rId8" tooltip="Zlato"/>
              </a:rPr>
              <a:t>Zlato</a:t>
            </a:r>
            <a:r>
              <a:rPr lang="hr-HR" sz="2900" dirty="0" smtClean="0">
                <a:latin typeface="Times New Roman" pitchFamily="18" charset="0"/>
                <a:cs typeface="Times New Roman" pitchFamily="18" charset="0"/>
              </a:rPr>
              <a:t>,</a:t>
            </a:r>
          </a:p>
          <a:p>
            <a:r>
              <a:rPr lang="hr-HR" sz="2900" dirty="0" smtClean="0">
                <a:latin typeface="Times New Roman" pitchFamily="18" charset="0"/>
                <a:cs typeface="Times New Roman" pitchFamily="18" charset="0"/>
                <a:hlinkClick r:id="rId9" tooltip="Platina"/>
              </a:rPr>
              <a:t>Platina</a:t>
            </a:r>
            <a:endParaRPr lang="hr-HR" sz="2900" dirty="0" smtClean="0">
              <a:latin typeface="Times New Roman" pitchFamily="18" charset="0"/>
              <a:cs typeface="Times New Roman" pitchFamily="18" charset="0"/>
            </a:endParaRPr>
          </a:p>
          <a:p>
            <a:endParaRPr lang="hr-HR" dirty="0"/>
          </a:p>
        </p:txBody>
      </p:sp>
      <p:pic>
        <p:nvPicPr>
          <p:cNvPr id="5122" name="Picture 2" descr="C:\Users\Domijan\Desktop\images (6).jpg"/>
          <p:cNvPicPr>
            <a:picLocks noChangeAspect="1" noChangeArrowheads="1"/>
          </p:cNvPicPr>
          <p:nvPr/>
        </p:nvPicPr>
        <p:blipFill>
          <a:blip r:embed="rId10"/>
          <a:srcRect/>
          <a:stretch>
            <a:fillRect/>
          </a:stretch>
        </p:blipFill>
        <p:spPr bwMode="auto">
          <a:xfrm>
            <a:off x="6429388" y="500042"/>
            <a:ext cx="2428892" cy="2000264"/>
          </a:xfrm>
          <a:prstGeom prst="rect">
            <a:avLst/>
          </a:prstGeom>
          <a:noFill/>
        </p:spPr>
      </p:pic>
      <p:pic>
        <p:nvPicPr>
          <p:cNvPr id="5123" name="Picture 3" descr="C:\Users\Domijan\Desktop\images (7).jpg"/>
          <p:cNvPicPr>
            <a:picLocks noChangeAspect="1" noChangeArrowheads="1"/>
          </p:cNvPicPr>
          <p:nvPr/>
        </p:nvPicPr>
        <p:blipFill>
          <a:blip r:embed="rId11"/>
          <a:srcRect/>
          <a:stretch>
            <a:fillRect/>
          </a:stretch>
        </p:blipFill>
        <p:spPr bwMode="auto">
          <a:xfrm>
            <a:off x="3857620" y="2643182"/>
            <a:ext cx="3092466" cy="1918768"/>
          </a:xfrm>
          <a:prstGeom prst="rect">
            <a:avLst/>
          </a:prstGeom>
          <a:noFill/>
        </p:spPr>
      </p:pic>
      <p:pic>
        <p:nvPicPr>
          <p:cNvPr id="5124" name="Picture 4" descr="C:\Users\Domijan\Desktop\images (8).jpg"/>
          <p:cNvPicPr>
            <a:picLocks noChangeAspect="1" noChangeArrowheads="1"/>
          </p:cNvPicPr>
          <p:nvPr/>
        </p:nvPicPr>
        <p:blipFill>
          <a:blip r:embed="rId12"/>
          <a:srcRect/>
          <a:stretch>
            <a:fillRect/>
          </a:stretch>
        </p:blipFill>
        <p:spPr bwMode="auto">
          <a:xfrm>
            <a:off x="1285852" y="2643182"/>
            <a:ext cx="2466975" cy="1857375"/>
          </a:xfrm>
          <a:prstGeom prst="rect">
            <a:avLst/>
          </a:prstGeom>
          <a:noFill/>
        </p:spPr>
      </p:pic>
      <p:pic>
        <p:nvPicPr>
          <p:cNvPr id="5125" name="Picture 5" descr="C:\Users\Domijan\Desktop\images (9).jpg"/>
          <p:cNvPicPr>
            <a:picLocks noChangeAspect="1" noChangeArrowheads="1"/>
          </p:cNvPicPr>
          <p:nvPr/>
        </p:nvPicPr>
        <p:blipFill>
          <a:blip r:embed="rId13"/>
          <a:srcRect/>
          <a:stretch>
            <a:fillRect/>
          </a:stretch>
        </p:blipFill>
        <p:spPr bwMode="auto">
          <a:xfrm>
            <a:off x="1285852" y="4857760"/>
            <a:ext cx="2216155" cy="1800225"/>
          </a:xfrm>
          <a:prstGeom prst="rect">
            <a:avLst/>
          </a:prstGeom>
          <a:noFill/>
        </p:spPr>
      </p:pic>
      <p:pic>
        <p:nvPicPr>
          <p:cNvPr id="5126" name="Picture 6" descr="C:\Users\Domijan\Desktop\images (10).jpg"/>
          <p:cNvPicPr>
            <a:picLocks noChangeAspect="1" noChangeArrowheads="1"/>
          </p:cNvPicPr>
          <p:nvPr/>
        </p:nvPicPr>
        <p:blipFill>
          <a:blip r:embed="rId14"/>
          <a:srcRect/>
          <a:stretch>
            <a:fillRect/>
          </a:stretch>
        </p:blipFill>
        <p:spPr bwMode="auto">
          <a:xfrm>
            <a:off x="4071934" y="4929198"/>
            <a:ext cx="2867025" cy="1590675"/>
          </a:xfrm>
          <a:prstGeom prst="rect">
            <a:avLst/>
          </a:prstGeom>
          <a:noFill/>
        </p:spPr>
      </p:pic>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1"/>
            <a:ext cx="6399213" cy="1071546"/>
          </a:xfrm>
        </p:spPr>
        <p:txBody>
          <a:bodyPr/>
          <a:lstStyle/>
          <a:p>
            <a:r>
              <a:rPr lang="hr-HR" dirty="0" smtClean="0"/>
              <a:t>Smrt Alessandra</a:t>
            </a:r>
            <a:endParaRPr lang="hr-HR" dirty="0"/>
          </a:p>
        </p:txBody>
      </p:sp>
      <p:sp>
        <p:nvSpPr>
          <p:cNvPr id="3" name="Text Placeholder 2"/>
          <p:cNvSpPr>
            <a:spLocks noGrp="1"/>
          </p:cNvSpPr>
          <p:nvPr>
            <p:ph type="body" idx="1"/>
          </p:nvPr>
        </p:nvSpPr>
        <p:spPr>
          <a:xfrm>
            <a:off x="0" y="1500174"/>
            <a:ext cx="4429124" cy="5143536"/>
          </a:xfrm>
        </p:spPr>
        <p:txBody>
          <a:bodyPr/>
          <a:lstStyle/>
          <a:p>
            <a:r>
              <a:rPr lang="vi-VN" dirty="0" smtClean="0"/>
              <a:t>Napoleon ga je 1810. godine proglasio grofom. 70 godina poslije njegove smrti, 1897. godine, po njemu je nazvana jedinica za napon (Volt).</a:t>
            </a:r>
          </a:p>
          <a:p>
            <a:r>
              <a:rPr lang="vi-VN" dirty="0" smtClean="0"/>
              <a:t>Volta je pokopan u gradu Como u Italiji. Blizu jezera Como danas se nalazi muzej posvjećen njemu, "</a:t>
            </a:r>
            <a:r>
              <a:rPr lang="vi-VN" i="1" dirty="0" smtClean="0"/>
              <a:t>Templo Voltiano</a:t>
            </a:r>
            <a:r>
              <a:rPr lang="vi-VN" dirty="0" smtClean="0"/>
              <a:t>", u kojem se čuvaju njegove bilješke i njegovi originalni instrumenti. Do uvođenja eura, na talijanskoj novčanici od 10000 lira se nalazio njegov lik.</a:t>
            </a:r>
          </a:p>
          <a:p>
            <a:endParaRPr lang="hr-HR" dirty="0"/>
          </a:p>
        </p:txBody>
      </p:sp>
      <p:pic>
        <p:nvPicPr>
          <p:cNvPr id="4098" name="Picture 2" descr="C:\Users\Domijan\Desktop\Count_Alessandro_Volta.GIF"/>
          <p:cNvPicPr>
            <a:picLocks noChangeAspect="1" noChangeArrowheads="1"/>
          </p:cNvPicPr>
          <p:nvPr/>
        </p:nvPicPr>
        <p:blipFill>
          <a:blip r:embed="rId2"/>
          <a:srcRect/>
          <a:stretch>
            <a:fillRect/>
          </a:stretch>
        </p:blipFill>
        <p:spPr bwMode="auto">
          <a:xfrm>
            <a:off x="6286512" y="142852"/>
            <a:ext cx="2324100" cy="2400300"/>
          </a:xfrm>
          <a:prstGeom prst="rect">
            <a:avLst/>
          </a:prstGeom>
          <a:noFill/>
        </p:spPr>
      </p:pic>
      <p:pic>
        <p:nvPicPr>
          <p:cNvPr id="4099" name="Picture 3" descr="C:\Users\Domijan\Desktop\images (5).jpg"/>
          <p:cNvPicPr>
            <a:picLocks noChangeAspect="1" noChangeArrowheads="1"/>
          </p:cNvPicPr>
          <p:nvPr/>
        </p:nvPicPr>
        <p:blipFill>
          <a:blip r:embed="rId3"/>
          <a:srcRect/>
          <a:stretch>
            <a:fillRect/>
          </a:stretch>
        </p:blipFill>
        <p:spPr bwMode="auto">
          <a:xfrm>
            <a:off x="5286380" y="2714621"/>
            <a:ext cx="3448050" cy="2071702"/>
          </a:xfrm>
          <a:prstGeom prst="rect">
            <a:avLst/>
          </a:prstGeom>
          <a:noFill/>
        </p:spPr>
      </p:pic>
      <p:pic>
        <p:nvPicPr>
          <p:cNvPr id="4100" name="Picture 4" descr="C:\Users\Domijan\Desktop\160px-Lire_10000_(Alessandro_Volta).JPG"/>
          <p:cNvPicPr>
            <a:picLocks noChangeAspect="1" noChangeArrowheads="1"/>
          </p:cNvPicPr>
          <p:nvPr/>
        </p:nvPicPr>
        <p:blipFill>
          <a:blip r:embed="rId4"/>
          <a:srcRect/>
          <a:stretch>
            <a:fillRect/>
          </a:stretch>
        </p:blipFill>
        <p:spPr bwMode="auto">
          <a:xfrm>
            <a:off x="5286380" y="5000636"/>
            <a:ext cx="2286016" cy="1643074"/>
          </a:xfrm>
          <a:prstGeom prst="rect">
            <a:avLst/>
          </a:prstGeom>
          <a:noFill/>
        </p:spPr>
      </p:pic>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KRAJ</a:t>
            </a:r>
            <a:endParaRPr lang="hr-HR" dirty="0"/>
          </a:p>
        </p:txBody>
      </p:sp>
      <p:sp>
        <p:nvSpPr>
          <p:cNvPr id="3" name="Text Placeholder 2"/>
          <p:cNvSpPr>
            <a:spLocks noGrp="1"/>
          </p:cNvSpPr>
          <p:nvPr>
            <p:ph type="body" idx="1"/>
          </p:nvPr>
        </p:nvSpPr>
        <p:spPr/>
        <p:txBody>
          <a:bodyPr>
            <a:noAutofit/>
          </a:bodyPr>
          <a:lstStyle/>
          <a:p>
            <a:r>
              <a:rPr lang="hr-HR" sz="2200" dirty="0" smtClean="0"/>
              <a:t>Prezentaciju izradile.</a:t>
            </a:r>
          </a:p>
          <a:p>
            <a:r>
              <a:rPr lang="hr-HR" sz="2200" dirty="0" smtClean="0"/>
              <a:t>                     </a:t>
            </a:r>
            <a:r>
              <a:rPr lang="hr-HR" sz="2200" dirty="0" err="1" smtClean="0"/>
              <a:t>Paula</a:t>
            </a:r>
            <a:r>
              <a:rPr lang="hr-HR" sz="2200" dirty="0" smtClean="0"/>
              <a:t> </a:t>
            </a:r>
            <a:r>
              <a:rPr lang="hr-HR" sz="2200" dirty="0" err="1" smtClean="0"/>
              <a:t>D</a:t>
            </a:r>
            <a:r>
              <a:rPr lang="hr-HR" sz="2200" dirty="0" err="1" smtClean="0"/>
              <a:t>omijan</a:t>
            </a:r>
            <a:r>
              <a:rPr lang="hr-HR" sz="2200" dirty="0" smtClean="0"/>
              <a:t> 7.c</a:t>
            </a:r>
          </a:p>
          <a:p>
            <a:r>
              <a:rPr lang="hr-HR" sz="2200" dirty="0" smtClean="0"/>
              <a:t>                     Hana </a:t>
            </a:r>
            <a:r>
              <a:rPr lang="hr-HR" sz="2200" dirty="0" err="1" smtClean="0"/>
              <a:t>Brnica</a:t>
            </a:r>
            <a:r>
              <a:rPr lang="hr-HR" sz="2200" dirty="0" smtClean="0"/>
              <a:t> 7.c</a:t>
            </a:r>
            <a:endParaRPr lang="hr-HR" sz="2200" dirty="0"/>
          </a:p>
        </p:txBody>
      </p:sp>
    </p:spTree>
  </p:cSld>
  <p:clrMapOvr>
    <a:masterClrMapping/>
  </p:clrMapOvr>
  <p:transition>
    <p:wedge/>
  </p:transition>
</p:sld>
</file>

<file path=ppt/theme/theme1.xml><?xml version="1.0" encoding="utf-8"?>
<a:theme xmlns:a="http://schemas.openxmlformats.org/drawingml/2006/main" name="Wildflowers">
  <a:themeElements>
    <a:clrScheme name="Wildflowers">
      <a:dk1>
        <a:srgbClr val="40302B"/>
      </a:dk1>
      <a:lt1>
        <a:srgbClr val="FFFFFF"/>
      </a:lt1>
      <a:dk2>
        <a:srgbClr val="486868"/>
      </a:dk2>
      <a:lt2>
        <a:srgbClr val="F3F1EA"/>
      </a:lt2>
      <a:accent1>
        <a:srgbClr val="C4BD97"/>
      </a:accent1>
      <a:accent2>
        <a:srgbClr val="D5BDBE"/>
      </a:accent2>
      <a:accent3>
        <a:srgbClr val="F7EFA3"/>
      </a:accent3>
      <a:accent4>
        <a:srgbClr val="9FEDE0"/>
      </a:accent4>
      <a:accent5>
        <a:srgbClr val="BBB3C2"/>
      </a:accent5>
      <a:accent6>
        <a:srgbClr val="99A991"/>
      </a:accent6>
      <a:hlink>
        <a:srgbClr val="938968"/>
      </a:hlink>
      <a:folHlink>
        <a:srgbClr val="A97EE2"/>
      </a:folHlink>
    </a:clrScheme>
    <a:fontScheme name="Wildflowers">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ndara"/>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ildflowers">
      <a:fillStyleLst>
        <a:solidFill>
          <a:schemeClr val="phClr">
            <a:shade val="85000"/>
            <a:satMod val="110000"/>
          </a:schemeClr>
        </a:solidFill>
        <a:gradFill rotWithShape="1">
          <a:gsLst>
            <a:gs pos="0">
              <a:schemeClr val="phClr">
                <a:tint val="40000"/>
                <a:satMod val="150000"/>
              </a:schemeClr>
            </a:gs>
            <a:gs pos="35000">
              <a:schemeClr val="phClr">
                <a:tint val="80000"/>
                <a:shade val="100000"/>
                <a:satMod val="150000"/>
              </a:schemeClr>
            </a:gs>
            <a:gs pos="100000">
              <a:schemeClr val="phClr">
                <a:tint val="100000"/>
                <a:shade val="100000"/>
                <a:satMod val="135000"/>
              </a:schemeClr>
            </a:gs>
          </a:gsLst>
          <a:lin ang="10800000" scaled="1"/>
        </a:gradFill>
        <a:gradFill rotWithShape="1">
          <a:gsLst>
            <a:gs pos="0">
              <a:schemeClr val="phClr">
                <a:shade val="70000"/>
                <a:satMod val="135000"/>
              </a:schemeClr>
            </a:gs>
            <a:gs pos="80000">
              <a:schemeClr val="phClr">
                <a:shade val="90000"/>
                <a:satMod val="135000"/>
              </a:schemeClr>
            </a:gs>
            <a:gs pos="100000">
              <a:schemeClr val="phClr">
                <a:shade val="95000"/>
                <a:satMod val="135000"/>
              </a:schemeClr>
            </a:gs>
          </a:gsLst>
          <a:path path="circle">
            <a:fillToRect l="50000" t="50000" r="50000" b="50000"/>
          </a:path>
        </a:gradFill>
      </a:fillStyleLst>
      <a:lnStyleLst>
        <a:ln w="9525" cap="flat" cmpd="sng" algn="ctr">
          <a:solidFill>
            <a:schemeClr val="phClr">
              <a:shade val="90000"/>
            </a:schemeClr>
          </a:solidFill>
          <a:prstDash val="solid"/>
        </a:ln>
        <a:ln w="38100" cap="flat" cmpd="sng" algn="ctr">
          <a:gradFill>
            <a:gsLst>
              <a:gs pos="0">
                <a:schemeClr val="phClr"/>
              </a:gs>
              <a:gs pos="50000">
                <a:schemeClr val="phClr">
                  <a:lumMod val="60000"/>
                  <a:lumOff val="40000"/>
                </a:schemeClr>
              </a:gs>
              <a:gs pos="100000">
                <a:schemeClr val="phClr">
                  <a:lumMod val="20000"/>
                  <a:lumOff val="80000"/>
                </a:schemeClr>
              </a:gs>
            </a:gsLst>
            <a:lin ang="5400000" scaled="0"/>
          </a:gradFill>
          <a:prstDash val="solid"/>
        </a:ln>
        <a:ln w="63500" cap="flat" cmpd="sng" algn="ctr">
          <a:gradFill>
            <a:gsLst>
              <a:gs pos="0">
                <a:schemeClr val="phClr"/>
              </a:gs>
              <a:gs pos="50000">
                <a:schemeClr val="phClr">
                  <a:lumMod val="60000"/>
                  <a:lumOff val="40000"/>
                </a:schemeClr>
              </a:gs>
              <a:gs pos="100000">
                <a:schemeClr val="phClr">
                  <a:lumMod val="20000"/>
                  <a:lumOff val="80000"/>
                </a:schemeClr>
              </a:gs>
            </a:gsLst>
            <a:lin ang="5400000" scaled="0"/>
          </a:gradFill>
          <a:prstDash val="solid"/>
        </a:ln>
      </a:lnStyleLst>
      <a:effectStyleLst>
        <a:effectStyle>
          <a:effectLst/>
        </a:effectStyle>
        <a:effectStyle>
          <a:effectLst>
            <a:innerShdw blurRad="63500">
              <a:srgbClr val="FFFFFF">
                <a:alpha val="50000"/>
              </a:srgbClr>
            </a:innerShdw>
          </a:effectLst>
        </a:effectStyle>
        <a:effectStyle>
          <a:effectLst>
            <a:innerShdw blurRad="190500">
              <a:srgbClr val="FFFFFF">
                <a:alpha val="0"/>
              </a:srgbClr>
            </a:innerShdw>
          </a:effectLst>
          <a:scene3d>
            <a:camera prst="orthographicFront">
              <a:rot lat="0" lon="0" rev="0"/>
            </a:camera>
            <a:lightRig rig="balanced" dir="tl">
              <a:rot lat="0" lon="0" rev="4200000"/>
            </a:lightRig>
          </a:scene3d>
          <a:sp3d>
            <a:bevelT w="25400" h="25400" prst="relaxedInset"/>
          </a:sp3d>
        </a:effectStyle>
      </a:effectStyleLst>
      <a:bgFillStyleLst>
        <a:solidFill>
          <a:schemeClr val="phClr"/>
        </a:solidFill>
        <a:gradFill flip="none" rotWithShape="1">
          <a:gsLst>
            <a:gs pos="0">
              <a:schemeClr val="phClr"/>
            </a:gs>
            <a:gs pos="50000">
              <a:schemeClr val="phClr">
                <a:lumMod val="90000"/>
                <a:alpha val="70000"/>
              </a:schemeClr>
            </a:gs>
            <a:gs pos="100000">
              <a:schemeClr val="phClr"/>
            </a:gs>
          </a:gsLst>
          <a:path path="circle">
            <a:fillToRect l="50000" t="50000" r="50000" b="50000"/>
          </a:path>
          <a:tileRect/>
        </a:gradFill>
        <a:gradFill flip="none" rotWithShape="1">
          <a:gsLst>
            <a:gs pos="0">
              <a:schemeClr val="phClr"/>
            </a:gs>
            <a:gs pos="50000">
              <a:schemeClr val="phClr">
                <a:lumMod val="90000"/>
              </a:schemeClr>
            </a:gs>
            <a:gs pos="100000">
              <a:schemeClr val="ph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Wildflowers</Template>
  <TotalTime>43</TotalTime>
  <Words>56</Words>
  <Application>Microsoft Office PowerPoint</Application>
  <PresentationFormat>On-screen Show (4:3)</PresentationFormat>
  <Paragraphs>25</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Wildflowers</vt:lpstr>
      <vt:lpstr>Alessandro Volta </vt:lpstr>
      <vt:lpstr>Volta se rodio i školovao u talijanskom gradu Como. Voltini roditelji, Filippo Volta i Maria Maddalena su ga poslali na školovanje uisusovačku školu s ciljem da postane odvjetnik. Međutim, mladi Volta se više zanimao za električne pojave, pa je tako još kao mladi student napisao pjesmu na latinskom "De vi attractiva ignis electrici ac phaenomenis inde pendentibus", u kojoj je opisao svoje oduševljenje električnim pojavama. </vt:lpstr>
      <vt:lpstr>Alessandro se zaposlio</vt:lpstr>
      <vt:lpstr>Izumi i pokusi</vt:lpstr>
      <vt:lpstr>Volntin elektrostatički stup</vt:lpstr>
      <vt:lpstr>Voltin niz </vt:lpstr>
      <vt:lpstr>Smrt Alessandra</vt:lpstr>
      <vt:lpstr>KRAJ</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Alessandro Volta</dc:title>
  <dc:creator>Domijan</dc:creator>
  <cp:lastModifiedBy>user</cp:lastModifiedBy>
  <cp:revision>9</cp:revision>
  <dcterms:created xsi:type="dcterms:W3CDTF">2012-02-07T16:34:29Z</dcterms:created>
  <dcterms:modified xsi:type="dcterms:W3CDTF">2012-04-11T13:59:58Z</dcterms:modified>
</cp:coreProperties>
</file>