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309" r:id="rId3"/>
    <p:sldId id="315" r:id="rId4"/>
    <p:sldId id="322" r:id="rId5"/>
    <p:sldId id="316" r:id="rId6"/>
    <p:sldId id="323" r:id="rId7"/>
    <p:sldId id="324" r:id="rId8"/>
    <p:sldId id="325" r:id="rId9"/>
    <p:sldId id="331" r:id="rId10"/>
    <p:sldId id="332" r:id="rId11"/>
    <p:sldId id="333" r:id="rId12"/>
    <p:sldId id="334" r:id="rId13"/>
    <p:sldId id="335" r:id="rId14"/>
    <p:sldId id="336" r:id="rId15"/>
    <p:sldId id="337" r:id="rId16"/>
    <p:sldId id="320" r:id="rId17"/>
    <p:sldId id="319" r:id="rId18"/>
    <p:sldId id="321" r:id="rId19"/>
    <p:sldId id="326" r:id="rId20"/>
    <p:sldId id="329" r:id="rId21"/>
    <p:sldId id="327" r:id="rId22"/>
    <p:sldId id="328" r:id="rId23"/>
    <p:sldId id="330" r:id="rId24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0066"/>
    <a:srgbClr val="CC0099"/>
    <a:srgbClr val="008000"/>
    <a:srgbClr val="660066"/>
    <a:srgbClr val="FFFF00"/>
    <a:srgbClr val="33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80" autoAdjust="0"/>
    <p:restoredTop sz="94709" autoAdjust="0"/>
  </p:normalViewPr>
  <p:slideViewPr>
    <p:cSldViewPr>
      <p:cViewPr>
        <p:scale>
          <a:sx n="66" d="100"/>
          <a:sy n="66" d="100"/>
        </p:scale>
        <p:origin x="-2280" y="-5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en-GB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en-GB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73D01-D956-4101-8002-0D94A1C20BF3}" type="datetimeFigureOut">
              <a:rPr lang="sr-Latn-CS" smtClean="0"/>
              <a:pPr/>
              <a:t>5.9.2017.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592F6-4D60-4818-A05E-47D104EDD1C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en-GB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GB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73D01-D956-4101-8002-0D94A1C20BF3}" type="datetimeFigureOut">
              <a:rPr lang="sr-Latn-CS" smtClean="0"/>
              <a:pPr/>
              <a:t>5.9.2017.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592F6-4D60-4818-A05E-47D104EDD1C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Kliknite da biste uredili stil naslova matrice</a:t>
            </a:r>
            <a:endParaRPr lang="en-GB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GB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73D01-D956-4101-8002-0D94A1C20BF3}" type="datetimeFigureOut">
              <a:rPr lang="sr-Latn-CS" smtClean="0"/>
              <a:pPr/>
              <a:t>5.9.2017.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592F6-4D60-4818-A05E-47D104EDD1C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en-GB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GB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73D01-D956-4101-8002-0D94A1C20BF3}" type="datetimeFigureOut">
              <a:rPr lang="sr-Latn-CS" smtClean="0"/>
              <a:pPr/>
              <a:t>5.9.2017.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592F6-4D60-4818-A05E-47D104EDD1C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Kliknite da biste uredili stil naslova matrice</a:t>
            </a:r>
            <a:endParaRPr lang="en-GB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73D01-D956-4101-8002-0D94A1C20BF3}" type="datetimeFigureOut">
              <a:rPr lang="sr-Latn-CS" smtClean="0"/>
              <a:pPr/>
              <a:t>5.9.2017.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592F6-4D60-4818-A05E-47D104EDD1C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en-GB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GB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GB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73D01-D956-4101-8002-0D94A1C20BF3}" type="datetimeFigureOut">
              <a:rPr lang="sr-Latn-CS" smtClean="0"/>
              <a:pPr/>
              <a:t>5.9.2017.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592F6-4D60-4818-A05E-47D104EDD1C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en-GB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GB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GB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73D01-D956-4101-8002-0D94A1C20BF3}" type="datetimeFigureOut">
              <a:rPr lang="sr-Latn-CS" smtClean="0"/>
              <a:pPr/>
              <a:t>5.9.2017.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592F6-4D60-4818-A05E-47D104EDD1C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en-GB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73D01-D956-4101-8002-0D94A1C20BF3}" type="datetimeFigureOut">
              <a:rPr lang="sr-Latn-CS" smtClean="0"/>
              <a:pPr/>
              <a:t>5.9.2017.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592F6-4D60-4818-A05E-47D104EDD1C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73D01-D956-4101-8002-0D94A1C20BF3}" type="datetimeFigureOut">
              <a:rPr lang="sr-Latn-CS" smtClean="0"/>
              <a:pPr/>
              <a:t>5.9.2017.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592F6-4D60-4818-A05E-47D104EDD1C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en-GB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GB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73D01-D956-4101-8002-0D94A1C20BF3}" type="datetimeFigureOut">
              <a:rPr lang="sr-Latn-CS" smtClean="0"/>
              <a:pPr/>
              <a:t>5.9.2017.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592F6-4D60-4818-A05E-47D104EDD1C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en-GB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73D01-D956-4101-8002-0D94A1C20BF3}" type="datetimeFigureOut">
              <a:rPr lang="sr-Latn-CS" smtClean="0"/>
              <a:pPr/>
              <a:t>5.9.2017.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592F6-4D60-4818-A05E-47D104EDD1C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Kliknite da biste uredili stil naslova matrice</a:t>
            </a:r>
            <a:endParaRPr lang="en-GB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GB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73D01-D956-4101-8002-0D94A1C20BF3}" type="datetimeFigureOut">
              <a:rPr lang="sr-Latn-CS" smtClean="0"/>
              <a:pPr/>
              <a:t>5.9.2017.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592F6-4D60-4818-A05E-47D104EDD1C8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7.jpeg"/><Relationship Id="rId7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20000"/>
                <a:lumOff val="80000"/>
              </a:schemeClr>
            </a:gs>
            <a:gs pos="100000">
              <a:srgbClr val="008000">
                <a:alpha val="53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2160240"/>
          </a:xfrm>
        </p:spPr>
        <p:txBody>
          <a:bodyPr>
            <a:normAutofit fontScale="90000"/>
          </a:bodyPr>
          <a:lstStyle/>
          <a:p>
            <a:pPr algn="l"/>
            <a:r>
              <a:rPr lang="hr-HR" sz="4000" b="1" dirty="0">
                <a:latin typeface="Bookman Old Style" pitchFamily="18" charset="0"/>
              </a:rPr>
              <a:t/>
            </a:r>
            <a:br>
              <a:rPr lang="hr-HR" sz="4000" b="1" dirty="0">
                <a:latin typeface="Bookman Old Style" pitchFamily="18" charset="0"/>
              </a:rPr>
            </a:br>
            <a:r>
              <a:rPr lang="hr-HR" b="1" dirty="0">
                <a:latin typeface="Bookman Old Style" pitchFamily="18" charset="0"/>
              </a:rPr>
              <a:t>      </a:t>
            </a:r>
            <a:r>
              <a:rPr lang="en-GB" b="1" dirty="0" smtClean="0">
                <a:latin typeface="Monotype Corsiva" panose="03010101010201010101" pitchFamily="66" charset="0"/>
              </a:rPr>
              <a:t>Republic of Croatia</a:t>
            </a:r>
            <a:br>
              <a:rPr lang="en-GB" b="1" dirty="0" smtClean="0">
                <a:latin typeface="Monotype Corsiva" panose="03010101010201010101" pitchFamily="66" charset="0"/>
              </a:rPr>
            </a:br>
            <a:r>
              <a:rPr lang="en-GB" b="1" dirty="0" smtClean="0">
                <a:latin typeface="Monotype Corsiva" panose="03010101010201010101" pitchFamily="66" charset="0"/>
              </a:rPr>
              <a:t>Primary school „</a:t>
            </a:r>
            <a:r>
              <a:rPr lang="en-GB" b="1" dirty="0" err="1" smtClean="0">
                <a:latin typeface="Monotype Corsiva" panose="03010101010201010101" pitchFamily="66" charset="0"/>
              </a:rPr>
              <a:t>Đuro</a:t>
            </a:r>
            <a:r>
              <a:rPr lang="en-GB" b="1" dirty="0" smtClean="0">
                <a:latin typeface="Monotype Corsiva" panose="03010101010201010101" pitchFamily="66" charset="0"/>
              </a:rPr>
              <a:t> Ester” </a:t>
            </a:r>
            <a:r>
              <a:rPr lang="en-GB" b="1" dirty="0" err="1" smtClean="0">
                <a:latin typeface="Monotype Corsiva" panose="03010101010201010101" pitchFamily="66" charset="0"/>
              </a:rPr>
              <a:t>Koprivnica</a:t>
            </a:r>
            <a:r>
              <a:rPr lang="en-GB" b="1" dirty="0" smtClean="0">
                <a:latin typeface="+mn-lt"/>
              </a:rPr>
              <a:t/>
            </a:r>
            <a:br>
              <a:rPr lang="en-GB" b="1" dirty="0" smtClean="0">
                <a:latin typeface="+mn-lt"/>
              </a:rPr>
            </a:br>
            <a:r>
              <a:rPr lang="en-GB" sz="3100" dirty="0" smtClean="0">
                <a:latin typeface="Bookman Old Style" pitchFamily="18" charset="0"/>
              </a:rPr>
              <a:t/>
            </a:r>
            <a:br>
              <a:rPr lang="en-GB" sz="3100" dirty="0" smtClean="0">
                <a:latin typeface="Bookman Old Style" pitchFamily="18" charset="0"/>
              </a:rPr>
            </a:br>
            <a:endParaRPr lang="en-GB" sz="3100" dirty="0">
              <a:latin typeface="Bookman Old Style" pitchFamily="18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5FB8A7AF-E7F5-4527-B6B2-7C9C0DA591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369"/>
          <a:stretch/>
        </p:blipFill>
        <p:spPr>
          <a:xfrm>
            <a:off x="357768" y="2060848"/>
            <a:ext cx="8604448" cy="450573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933505B4-4BF7-427C-B7B4-DEEEC86F08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92" t="27091" r="1892" b="27091"/>
          <a:stretch/>
        </p:blipFill>
        <p:spPr>
          <a:xfrm>
            <a:off x="6588224" y="260648"/>
            <a:ext cx="2071613" cy="986483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5888"/>
            <a:ext cx="8183563" cy="69135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b="1" dirty="0" smtClean="0"/>
              <a:t>Naples </a:t>
            </a:r>
            <a:r>
              <a:rPr lang="en-GB" sz="2800" dirty="0" smtClean="0"/>
              <a:t>– award ceremony for national winners  of U4energy Competition.</a:t>
            </a:r>
          </a:p>
          <a:p>
            <a:pPr marL="0" indent="0">
              <a:buNone/>
            </a:pPr>
            <a:endParaRPr lang="en-GB" sz="2800" dirty="0" smtClean="0"/>
          </a:p>
          <a:p>
            <a:pPr marL="0" indent="0">
              <a:buNone/>
            </a:pPr>
            <a:endParaRPr lang="en-GB" sz="2800" dirty="0" smtClean="0"/>
          </a:p>
          <a:p>
            <a:pPr marL="0" indent="0">
              <a:buNone/>
            </a:pPr>
            <a:endParaRPr lang="en-GB" sz="2800" dirty="0" smtClean="0"/>
          </a:p>
          <a:p>
            <a:pPr marL="0" indent="0">
              <a:buNone/>
            </a:pPr>
            <a:endParaRPr lang="en-GB" sz="2800" dirty="0" smtClean="0"/>
          </a:p>
          <a:p>
            <a:pPr marL="0" indent="0">
              <a:buNone/>
            </a:pPr>
            <a:endParaRPr lang="en-GB" sz="2800" dirty="0" smtClean="0"/>
          </a:p>
          <a:p>
            <a:pPr marL="0" indent="0">
              <a:buNone/>
            </a:pPr>
            <a:endParaRPr lang="en-GB" sz="2800" dirty="0" smtClean="0"/>
          </a:p>
          <a:p>
            <a:pPr marL="0" indent="0">
              <a:buNone/>
            </a:pPr>
            <a:r>
              <a:rPr lang="en-GB" sz="2800" b="1" dirty="0" smtClean="0"/>
              <a:t>Brussels </a:t>
            </a:r>
            <a:r>
              <a:rPr lang="en-GB" sz="2800" dirty="0" smtClean="0"/>
              <a:t>– award ceremony </a:t>
            </a:r>
          </a:p>
          <a:p>
            <a:pPr marL="0" indent="0">
              <a:buNone/>
            </a:pPr>
            <a:r>
              <a:rPr lang="en-GB" sz="2800" dirty="0" smtClean="0"/>
              <a:t>and the European reward</a:t>
            </a:r>
          </a:p>
          <a:p>
            <a:pPr marL="0" indent="0">
              <a:buNone/>
            </a:pPr>
            <a:r>
              <a:rPr lang="en-GB" sz="2800" dirty="0" smtClean="0"/>
              <a:t>for activities and efforts in </a:t>
            </a:r>
          </a:p>
          <a:p>
            <a:pPr marL="0" indent="0">
              <a:buNone/>
            </a:pPr>
            <a:r>
              <a:rPr lang="en-GB" sz="2800" dirty="0" smtClean="0"/>
              <a:t>promoting energy efficiency.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2" descr="C:\Documents and Settings\xx\My Documents\Dokumenti 2011-2012\I.polugodište\Napulj\IMG_1156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214422"/>
            <a:ext cx="6929486" cy="2860391"/>
          </a:xfrm>
          <a:prstGeom prst="rect">
            <a:avLst/>
          </a:prstGeom>
          <a:noFill/>
        </p:spPr>
      </p:pic>
      <p:pic>
        <p:nvPicPr>
          <p:cNvPr id="1027" name="Picture 3" descr="C:\Documents and Settings\xx\My Documents\Dokumenti 2011-2012\I.polugodište\Brisel\Na dodjeli nagra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56729">
            <a:off x="6027238" y="3950729"/>
            <a:ext cx="4286280" cy="2852345"/>
          </a:xfrm>
          <a:prstGeom prst="rect">
            <a:avLst/>
          </a:prstGeom>
          <a:noFill/>
        </p:spPr>
      </p:pic>
      <p:pic>
        <p:nvPicPr>
          <p:cNvPr id="7" name="Picture 2" descr="C:\Documents and Settings\Tomislava\My Documents\u4energy\eBadge_2.PNG">
            <a:extLst>
              <a:ext uri="{FF2B5EF4-FFF2-40B4-BE49-F238E27FC236}">
                <a16:creationId xmlns="" xmlns:a16="http://schemas.microsoft.com/office/drawing/2014/main" id="{3EF899D4-E22A-4D5B-B422-ADC712CE8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28209" y="770589"/>
            <a:ext cx="1884338" cy="189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99098768"/>
      </p:ext>
    </p:extLst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507288" cy="857232"/>
          </a:xfrm>
        </p:spPr>
        <p:txBody>
          <a:bodyPr>
            <a:normAutofit/>
          </a:bodyPr>
          <a:lstStyle/>
          <a:p>
            <a:r>
              <a:rPr lang="hr-HR" sz="3200" b="1" dirty="0"/>
              <a:t>      </a:t>
            </a:r>
            <a:r>
              <a:rPr lang="en-GB" sz="3200" b="1" dirty="0" smtClean="0"/>
              <a:t>GLOBE Program in our school</a:t>
            </a:r>
            <a:endParaRPr lang="en-GB" sz="3200" b="1" dirty="0"/>
          </a:p>
        </p:txBody>
      </p:sp>
      <p:sp>
        <p:nvSpPr>
          <p:cNvPr id="6" name="Rezervirano mjesto sadržaja 5"/>
          <p:cNvSpPr>
            <a:spLocks noGrp="1"/>
          </p:cNvSpPr>
          <p:nvPr>
            <p:ph idx="1"/>
          </p:nvPr>
        </p:nvSpPr>
        <p:spPr>
          <a:xfrm>
            <a:off x="457200" y="714356"/>
            <a:ext cx="8329642" cy="5411807"/>
          </a:xfrm>
        </p:spPr>
        <p:txBody>
          <a:bodyPr/>
          <a:lstStyle/>
          <a:p>
            <a:pPr>
              <a:buNone/>
            </a:pPr>
            <a:r>
              <a:rPr lang="hr-HR" dirty="0"/>
              <a:t>- </a:t>
            </a:r>
            <a:r>
              <a:rPr lang="en-GB" dirty="0" smtClean="0"/>
              <a:t>International science and education for life-long learning and observations to benefit the environment.   </a:t>
            </a:r>
            <a:endParaRPr lang="en-GB" dirty="0"/>
          </a:p>
        </p:txBody>
      </p:sp>
      <p:pic>
        <p:nvPicPr>
          <p:cNvPr id="7" name="Picture 10" descr="GlobeUK-logo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70091">
            <a:off x="1285852" y="5000636"/>
            <a:ext cx="141287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http://os-gjuro-ester-koprivnica.skole.hr/upload/os-gjuro-ester-koprivnica/images/newsimg/445/Image/IMG_57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901" y="2281546"/>
            <a:ext cx="3857652" cy="2893239"/>
          </a:xfrm>
          <a:prstGeom prst="rect">
            <a:avLst/>
          </a:prstGeom>
          <a:noFill/>
        </p:spPr>
      </p:pic>
      <p:pic>
        <p:nvPicPr>
          <p:cNvPr id="1032" name="Picture 8" descr="http://os-gjuro-ester-koprivnica.skole.hr/upload/os-gjuro-ester-koprivnica/images/newsimg/433/Image/IMG_59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928802"/>
            <a:ext cx="3619524" cy="2714644"/>
          </a:xfrm>
          <a:prstGeom prst="rect">
            <a:avLst/>
          </a:prstGeom>
          <a:noFill/>
        </p:spPr>
      </p:pic>
      <p:pic>
        <p:nvPicPr>
          <p:cNvPr id="1034" name="Picture 10" descr="http://gjuroester-globe.blog.hr/slike/m/dsc011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45817">
            <a:off x="3972376" y="4547356"/>
            <a:ext cx="3617214" cy="20346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78629489"/>
      </p:ext>
    </p:extLst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579296" cy="864096"/>
          </a:xfrm>
        </p:spPr>
        <p:txBody>
          <a:bodyPr>
            <a:normAutofit/>
          </a:bodyPr>
          <a:lstStyle/>
          <a:p>
            <a:pPr algn="l"/>
            <a:r>
              <a:rPr lang="hr-HR" sz="3200" b="1" dirty="0"/>
              <a:t>  UNICEF – </a:t>
            </a:r>
            <a:r>
              <a:rPr lang="en-GB" sz="3200" b="1" dirty="0" smtClean="0"/>
              <a:t>Violent-free School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r-HR" b="1" dirty="0"/>
          </a:p>
          <a:p>
            <a:pPr marL="0" indent="0">
              <a:buNone/>
            </a:pPr>
            <a:endParaRPr lang="hr-HR" b="1" dirty="0"/>
          </a:p>
          <a:p>
            <a:pPr marL="0" indent="0">
              <a:buNone/>
            </a:pPr>
            <a:r>
              <a:rPr lang="hr-HR" b="1" dirty="0"/>
              <a:t>UNICEF – </a:t>
            </a:r>
            <a:r>
              <a:rPr lang="en-GB" b="1" dirty="0" smtClean="0"/>
              <a:t>Schools for Africa</a:t>
            </a:r>
            <a:endParaRPr lang="en-GB" b="1" dirty="0"/>
          </a:p>
        </p:txBody>
      </p:sp>
      <p:pic>
        <p:nvPicPr>
          <p:cNvPr id="7" name="Slika 6">
            <a:extLst>
              <a:ext uri="{FF2B5EF4-FFF2-40B4-BE49-F238E27FC236}">
                <a16:creationId xmlns="" xmlns:a16="http://schemas.microsoft.com/office/drawing/2014/main" id="{AA2FFF4C-CC53-4EEF-85F7-A64DBA5997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8078" y="932249"/>
            <a:ext cx="1973801" cy="1986959"/>
          </a:xfrm>
          <a:prstGeom prst="rect">
            <a:avLst/>
          </a:prstGeom>
        </p:spPr>
      </p:pic>
      <p:pic>
        <p:nvPicPr>
          <p:cNvPr id="8" name="Picture 5" descr="P1010034">
            <a:extLst>
              <a:ext uri="{FF2B5EF4-FFF2-40B4-BE49-F238E27FC236}">
                <a16:creationId xmlns="" xmlns:a16="http://schemas.microsoft.com/office/drawing/2014/main" id="{865C44A8-5193-409A-BBD4-0F0668440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9437" y="811873"/>
            <a:ext cx="3489151" cy="2507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P1010010">
            <a:extLst>
              <a:ext uri="{FF2B5EF4-FFF2-40B4-BE49-F238E27FC236}">
                <a16:creationId xmlns="" xmlns:a16="http://schemas.microsoft.com/office/drawing/2014/main" id="{1EBF3174-7B1C-435A-9E9B-DBE44499B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224" y="3628709"/>
            <a:ext cx="3938017" cy="2954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11" descr="PA141353.JPG">
            <a:extLst>
              <a:ext uri="{FF2B5EF4-FFF2-40B4-BE49-F238E27FC236}">
                <a16:creationId xmlns="" xmlns:a16="http://schemas.microsoft.com/office/drawing/2014/main" id="{A4B5105A-6086-4380-B7B2-6CFAC7CF94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28710"/>
            <a:ext cx="3938556" cy="2954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19552138"/>
      </p:ext>
    </p:extLst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81075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Projects our School participated in</a:t>
            </a:r>
            <a:endParaRPr lang="en-GB" sz="3600" b="1" dirty="0"/>
          </a:p>
        </p:txBody>
      </p:sp>
      <p:pic>
        <p:nvPicPr>
          <p:cNvPr id="6" name="Picture 4" descr="prekini-lana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605" y="4765311"/>
            <a:ext cx="2059060" cy="1272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unice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1071546"/>
            <a:ext cx="180022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logoped_cap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613" y="2645005"/>
            <a:ext cx="198762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it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7" y="5692372"/>
            <a:ext cx="2879725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 descr="http://www.os-gjuro-ester-koprivnica.skole.hr/upload/os-gjuro-ester-koprivnica/images/static3/1218/Image/otvoreni_kisobra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819116">
            <a:off x="5870817" y="2914913"/>
            <a:ext cx="1319421" cy="1205072"/>
          </a:xfrm>
          <a:prstGeom prst="rect">
            <a:avLst/>
          </a:prstGeom>
          <a:noFill/>
        </p:spPr>
      </p:pic>
      <p:pic>
        <p:nvPicPr>
          <p:cNvPr id="17412" name="Picture 4" descr="http://www.os-gjuro-ester-koprivnica.skole.hr/upload/os-gjuro-ester-koprivnica/images/static3/1231/Image/Untitled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72919" y="3947425"/>
            <a:ext cx="1399575" cy="627752"/>
          </a:xfrm>
          <a:prstGeom prst="rect">
            <a:avLst/>
          </a:prstGeom>
          <a:noFill/>
        </p:spPr>
      </p:pic>
      <p:pic>
        <p:nvPicPr>
          <p:cNvPr id="16" name="Picture 2" descr="C:\Documents and Settings\xx\My Documents\Dokumenti 1.2012-2013\O-o rad s učenicima\Poticanje čitanja\Čitamo mi u obitelji svi\Logotip_Citamo_mi_u_obitelji_svi.gif">
            <a:extLst>
              <a:ext uri="{FF2B5EF4-FFF2-40B4-BE49-F238E27FC236}">
                <a16:creationId xmlns="" xmlns:a16="http://schemas.microsoft.com/office/drawing/2014/main" id="{91DE9E34-6BCC-4AF8-B745-FC0E032E6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338885">
            <a:off x="6606275" y="4844177"/>
            <a:ext cx="1682708" cy="1622317"/>
          </a:xfrm>
          <a:prstGeom prst="rect">
            <a:avLst/>
          </a:prstGeom>
          <a:noFill/>
        </p:spPr>
      </p:pic>
      <p:pic>
        <p:nvPicPr>
          <p:cNvPr id="17" name="Slika 16">
            <a:extLst>
              <a:ext uri="{FF2B5EF4-FFF2-40B4-BE49-F238E27FC236}">
                <a16:creationId xmlns="" xmlns:a16="http://schemas.microsoft.com/office/drawing/2014/main" id="{5BFFF3A9-9F80-4D89-82EB-E9B5D7A50BE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5144"/>
          <a:stretch/>
        </p:blipFill>
        <p:spPr>
          <a:xfrm>
            <a:off x="500035" y="1150344"/>
            <a:ext cx="2312779" cy="1255836"/>
          </a:xfrm>
          <a:prstGeom prst="rect">
            <a:avLst/>
          </a:prstGeom>
        </p:spPr>
      </p:pic>
      <p:pic>
        <p:nvPicPr>
          <p:cNvPr id="13" name="Picture 19" descr="I:\ROOI.jpg">
            <a:extLst>
              <a:ext uri="{FF2B5EF4-FFF2-40B4-BE49-F238E27FC236}">
                <a16:creationId xmlns="" xmlns:a16="http://schemas.microsoft.com/office/drawing/2014/main" id="{BF611B6D-59BA-46EA-AD34-902E527E8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21065" y="4083952"/>
            <a:ext cx="3248025" cy="1409700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4" name="Picture 21" descr="https://encrypted-tbn0.gstatic.com/images?q=tbn:ANd9GcSGsMhnLBQ6udq_OaQoOhqzE-oz2tqG3WYZsWGx250WmdrDl_6w">
            <a:extLst>
              <a:ext uri="{FF2B5EF4-FFF2-40B4-BE49-F238E27FC236}">
                <a16:creationId xmlns="" xmlns:a16="http://schemas.microsoft.com/office/drawing/2014/main" id="{0F028568-52BE-49F6-9782-75DDFE469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36648" y="2375789"/>
            <a:ext cx="2092239" cy="1571636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8" name="Picture 1" descr="I:\Slike za prezentaciju\Razvoj kurikulumske kulture - logo.jpg">
            <a:extLst>
              <a:ext uri="{FF2B5EF4-FFF2-40B4-BE49-F238E27FC236}">
                <a16:creationId xmlns="" xmlns:a16="http://schemas.microsoft.com/office/drawing/2014/main" id="{008C7079-6029-4750-A8BD-9D6B51408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54722" y="1199880"/>
            <a:ext cx="1842030" cy="1062710"/>
          </a:xfrm>
          <a:prstGeom prst="rect">
            <a:avLst/>
          </a:prstGeom>
          <a:noFill/>
          <a:effectLst>
            <a:softEdge rad="31750"/>
          </a:effectLst>
        </p:spPr>
      </p:pic>
    </p:spTree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720013" cy="981075"/>
          </a:xfrm>
        </p:spPr>
        <p:txBody>
          <a:bodyPr>
            <a:normAutofit fontScale="90000"/>
          </a:bodyPr>
          <a:lstStyle/>
          <a:p>
            <a:r>
              <a:rPr lang="en-GB" sz="3600" b="1" dirty="0" smtClean="0"/>
              <a:t>School Projects in school year 2017/2018</a:t>
            </a:r>
            <a:endParaRPr lang="en-GB" sz="3600" b="1" dirty="0"/>
          </a:p>
        </p:txBody>
      </p:sp>
      <p:pic>
        <p:nvPicPr>
          <p:cNvPr id="13" name="Slika 12">
            <a:extLst>
              <a:ext uri="{FF2B5EF4-FFF2-40B4-BE49-F238E27FC236}">
                <a16:creationId xmlns="" xmlns:a16="http://schemas.microsoft.com/office/drawing/2014/main" id="{F78E9CD4-E107-4A18-B96B-5CF78D7B77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9329" y="3350647"/>
            <a:ext cx="2022939" cy="1511881"/>
          </a:xfrm>
          <a:prstGeom prst="rect">
            <a:avLst/>
          </a:prstGeom>
        </p:spPr>
      </p:pic>
      <p:pic>
        <p:nvPicPr>
          <p:cNvPr id="18" name="Picture 4" descr="I:\Slike za prezentaciju\Shema_skolskog_voca_-_AMH_02.jpg">
            <a:extLst>
              <a:ext uri="{FF2B5EF4-FFF2-40B4-BE49-F238E27FC236}">
                <a16:creationId xmlns="" xmlns:a16="http://schemas.microsoft.com/office/drawing/2014/main" id="{B65A38FF-1824-40EF-8C66-8DA037546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1117" y="3880098"/>
            <a:ext cx="1968535" cy="98243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" name="Picture 27" descr="https://encrypted-tbn3.gstatic.com/images?q=tbn:ANd9GcSuW0qQpngEqeejjkFb-BWIfpHwVvbppnrww7e0yR0wb5CSEXEQ">
            <a:extLst>
              <a:ext uri="{FF2B5EF4-FFF2-40B4-BE49-F238E27FC236}">
                <a16:creationId xmlns="" xmlns:a16="http://schemas.microsoft.com/office/drawing/2014/main" id="{424A6454-7A01-4DD5-88B1-0D2EE9EE9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16667" b="16666"/>
          <a:stretch>
            <a:fillRect/>
          </a:stretch>
        </p:blipFill>
        <p:spPr bwMode="auto">
          <a:xfrm>
            <a:off x="363774" y="3409745"/>
            <a:ext cx="2143125" cy="1428760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23" name="Rezervirano mjesto sadržaja 2">
            <a:extLst>
              <a:ext uri="{FF2B5EF4-FFF2-40B4-BE49-F238E27FC236}">
                <a16:creationId xmlns="" xmlns:a16="http://schemas.microsoft.com/office/drawing/2014/main" id="{23732164-74CD-43BA-9F35-ABC4643CB9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242" t="7493" r="22242" b="8335"/>
          <a:stretch/>
        </p:blipFill>
        <p:spPr>
          <a:xfrm>
            <a:off x="521766" y="993003"/>
            <a:ext cx="2040516" cy="2186267"/>
          </a:xfrm>
          <a:prstGeom prst="rect">
            <a:avLst/>
          </a:prstGeom>
          <a:ln>
            <a:noFill/>
          </a:ln>
        </p:spPr>
      </p:pic>
      <p:pic>
        <p:nvPicPr>
          <p:cNvPr id="24" name="Slika 23">
            <a:extLst>
              <a:ext uri="{FF2B5EF4-FFF2-40B4-BE49-F238E27FC236}">
                <a16:creationId xmlns="" xmlns:a16="http://schemas.microsoft.com/office/drawing/2014/main" id="{298426F1-DCBB-4263-B782-1553439069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5281677"/>
            <a:ext cx="3832220" cy="1128100"/>
          </a:xfrm>
          <a:prstGeom prst="rect">
            <a:avLst/>
          </a:prstGeom>
          <a:ln>
            <a:noFill/>
          </a:ln>
        </p:spPr>
      </p:pic>
      <p:pic>
        <p:nvPicPr>
          <p:cNvPr id="25" name="Slika 24">
            <a:extLst>
              <a:ext uri="{FF2B5EF4-FFF2-40B4-BE49-F238E27FC236}">
                <a16:creationId xmlns="" xmlns:a16="http://schemas.microsoft.com/office/drawing/2014/main" id="{4225F0C1-6F19-4B22-B16F-6CA93B1912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68502" y="2155883"/>
            <a:ext cx="1616549" cy="1414480"/>
          </a:xfrm>
          <a:prstGeom prst="rect">
            <a:avLst/>
          </a:prstGeom>
        </p:spPr>
      </p:pic>
      <p:pic>
        <p:nvPicPr>
          <p:cNvPr id="26" name="Slika 25">
            <a:extLst>
              <a:ext uri="{FF2B5EF4-FFF2-40B4-BE49-F238E27FC236}">
                <a16:creationId xmlns="" xmlns:a16="http://schemas.microsoft.com/office/drawing/2014/main" id="{418E3320-2541-492E-ABD5-D11B3CC183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1042427"/>
            <a:ext cx="3880580" cy="914836"/>
          </a:xfrm>
          <a:prstGeom prst="rect">
            <a:avLst/>
          </a:prstGeom>
          <a:ln>
            <a:noFill/>
          </a:ln>
        </p:spPr>
      </p:pic>
      <p:pic>
        <p:nvPicPr>
          <p:cNvPr id="27" name="0 Imagen" descr="logo_Lets_move.jpg">
            <a:extLst>
              <a:ext uri="{FF2B5EF4-FFF2-40B4-BE49-F238E27FC236}">
                <a16:creationId xmlns="" xmlns:a16="http://schemas.microsoft.com/office/drawing/2014/main" id="{4E80D588-4C86-4C3D-8F8A-8C7092E4DE12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514698" y="2316501"/>
            <a:ext cx="1164901" cy="1093244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="" xmlns:a16="http://schemas.microsoft.com/office/drawing/2014/main" id="{F9025029-4323-4185-B2E9-9FFF6A1FF4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9972" y="1200118"/>
            <a:ext cx="1699069" cy="1772035"/>
          </a:xfrm>
          <a:prstGeom prst="rect">
            <a:avLst/>
          </a:prstGeom>
        </p:spPr>
      </p:pic>
      <p:pic>
        <p:nvPicPr>
          <p:cNvPr id="15" name="Picture 6" descr="http://www.os-gjuro-ester-koprivnica.skole.hr/upload/os-gjuro-ester-koprivnica/images/static3/1231/Image/etika.jpg">
            <a:extLst>
              <a:ext uri="{FF2B5EF4-FFF2-40B4-BE49-F238E27FC236}">
                <a16:creationId xmlns="" xmlns:a16="http://schemas.microsoft.com/office/drawing/2014/main" id="{7E41F077-8C3B-4949-93B8-E8C6ECC79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52389" y="5241022"/>
            <a:ext cx="2416161" cy="1249899"/>
          </a:xfrm>
          <a:prstGeom prst="rect">
            <a:avLst/>
          </a:prstGeom>
          <a:noFill/>
        </p:spPr>
      </p:pic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4DD64D19-2A98-4DD1-B5B4-A43D7CF1176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62291" y="3918003"/>
            <a:ext cx="1159660" cy="115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933612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"/>
            <a:ext cx="8435280" cy="836712"/>
          </a:xfrm>
        </p:spPr>
        <p:txBody>
          <a:bodyPr>
            <a:normAutofit/>
          </a:bodyPr>
          <a:lstStyle/>
          <a:p>
            <a:r>
              <a:rPr lang="hr-HR" sz="3600" b="1" dirty="0"/>
              <a:t>  </a:t>
            </a:r>
            <a:r>
              <a:rPr lang="en-GB" sz="3200" b="1" dirty="0" smtClean="0"/>
              <a:t>Experimental school for Civic Education</a:t>
            </a:r>
            <a:endParaRPr lang="en-GB" sz="3200" b="1" dirty="0"/>
          </a:p>
        </p:txBody>
      </p:sp>
      <p:sp>
        <p:nvSpPr>
          <p:cNvPr id="9" name="Rezervirano mjesto sadržaja 8">
            <a:extLst>
              <a:ext uri="{FF2B5EF4-FFF2-40B4-BE49-F238E27FC236}">
                <a16:creationId xmlns="" xmlns:a16="http://schemas.microsoft.com/office/drawing/2014/main" id="{0E9D7C1E-3DDD-4440-A9A5-5A6E74CD0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984" y="836713"/>
            <a:ext cx="8493496" cy="5289451"/>
          </a:xfrm>
        </p:spPr>
        <p:txBody>
          <a:bodyPr>
            <a:normAutofit/>
          </a:bodyPr>
          <a:lstStyle/>
          <a:p>
            <a:r>
              <a:rPr lang="en-GB" sz="2400" dirty="0" smtClean="0"/>
              <a:t>During school year 2012/2013 and 2013/2014, our school participated in the </a:t>
            </a:r>
            <a:r>
              <a:rPr lang="en-GB" sz="2400" b="1" dirty="0" smtClean="0"/>
              <a:t>experimental program of civic education </a:t>
            </a:r>
            <a:r>
              <a:rPr lang="en-GB" sz="2400" dirty="0" smtClean="0"/>
              <a:t>– education in human rights and democracy.  </a:t>
            </a:r>
            <a:endParaRPr lang="en-GB" sz="2400" b="1" dirty="0" smtClean="0"/>
          </a:p>
          <a:p>
            <a:r>
              <a:rPr lang="en-GB" sz="2400" u="sng" dirty="0" smtClean="0"/>
              <a:t>Goals:</a:t>
            </a:r>
            <a:r>
              <a:rPr lang="en-GB" sz="2400" dirty="0" smtClean="0"/>
              <a:t> strengthening civic competences of our students and active inclusion in our community</a:t>
            </a:r>
            <a:r>
              <a:rPr lang="hr-HR" sz="2400" dirty="0" smtClean="0"/>
              <a:t>.</a:t>
            </a:r>
            <a:endParaRPr lang="hr-HR" sz="2400" dirty="0"/>
          </a:p>
        </p:txBody>
      </p:sp>
      <p:pic>
        <p:nvPicPr>
          <p:cNvPr id="12" name="Slika 11">
            <a:extLst>
              <a:ext uri="{FF2B5EF4-FFF2-40B4-BE49-F238E27FC236}">
                <a16:creationId xmlns="" xmlns:a16="http://schemas.microsoft.com/office/drawing/2014/main" id="{A0D4D171-A196-49A2-BACB-73E8CCDCB4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943" y="3550396"/>
            <a:ext cx="4176464" cy="2622369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="" xmlns:a16="http://schemas.microsoft.com/office/drawing/2014/main" id="{56FE6400-40ED-46DE-8903-13DAA4651A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97859" y="2392473"/>
            <a:ext cx="1872208" cy="1000138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522B6766-CE09-4976-B6B7-E43728EB21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3745" y="4137805"/>
            <a:ext cx="4161295" cy="2686524"/>
          </a:xfrm>
          <a:prstGeom prst="rect">
            <a:avLst/>
          </a:prstGeom>
        </p:spPr>
      </p:pic>
      <p:pic>
        <p:nvPicPr>
          <p:cNvPr id="10" name="Picture 9" descr="http://os-gjuro-ester-koprivnica.skole.hr/upload/os-gjuro-ester-koprivnica/images/newsimg/1438/Image/DSC01751.JPG">
            <a:extLst>
              <a:ext uri="{FF2B5EF4-FFF2-40B4-BE49-F238E27FC236}">
                <a16:creationId xmlns="" xmlns:a16="http://schemas.microsoft.com/office/drawing/2014/main" id="{3DB74943-0049-4F7C-AF07-4B57AE109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3553" t="23364" r="13550" b="3738"/>
          <a:stretch>
            <a:fillRect/>
          </a:stretch>
        </p:blipFill>
        <p:spPr bwMode="auto">
          <a:xfrm>
            <a:off x="4576231" y="3229694"/>
            <a:ext cx="2421628" cy="18162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33005976"/>
      </p:ext>
    </p:extLst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20000"/>
                <a:lumOff val="80000"/>
              </a:schemeClr>
            </a:gs>
            <a:gs pos="100000">
              <a:srgbClr val="00B050">
                <a:alpha val="45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579048" cy="1008112"/>
          </a:xfrm>
        </p:spPr>
        <p:txBody>
          <a:bodyPr>
            <a:normAutofit fontScale="90000"/>
          </a:bodyPr>
          <a:lstStyle/>
          <a:p>
            <a:r>
              <a:rPr lang="en-GB" sz="2800" b="1" dirty="0" smtClean="0"/>
              <a:t/>
            </a:r>
            <a:br>
              <a:rPr lang="en-GB" sz="2800" b="1" dirty="0" smtClean="0"/>
            </a:br>
            <a:r>
              <a:rPr lang="hr-HR" sz="3600" b="1" dirty="0" err="1" smtClean="0"/>
              <a:t>Prizes</a:t>
            </a:r>
            <a:r>
              <a:rPr lang="hr-HR" sz="3600" b="1" dirty="0" smtClean="0"/>
              <a:t> </a:t>
            </a:r>
            <a:r>
              <a:rPr lang="hr-HR" sz="3600" b="1" dirty="0" smtClean="0"/>
              <a:t>for </a:t>
            </a:r>
            <a:r>
              <a:rPr lang="hr-HR" sz="3600" b="1" dirty="0" err="1" smtClean="0"/>
              <a:t>pupils</a:t>
            </a:r>
            <a:r>
              <a:rPr lang="hr-HR" sz="3600" b="1" dirty="0" smtClean="0"/>
              <a:t> </a:t>
            </a:r>
            <a:r>
              <a:rPr lang="hr-HR" sz="3600" b="1" dirty="0" err="1" smtClean="0"/>
              <a:t>volunteers</a:t>
            </a:r>
            <a:r>
              <a:rPr lang="hr-HR" sz="3600" b="1" dirty="0" smtClean="0"/>
              <a:t> </a:t>
            </a:r>
            <a:r>
              <a:rPr lang="hr-HR" sz="3600" b="1" dirty="0" err="1" smtClean="0"/>
              <a:t>and</a:t>
            </a:r>
            <a:r>
              <a:rPr lang="hr-HR" sz="3600" b="1" dirty="0" smtClean="0"/>
              <a:t> </a:t>
            </a:r>
            <a:r>
              <a:rPr lang="hr-HR" sz="3600" b="1" dirty="0" err="1" smtClean="0"/>
              <a:t>their</a:t>
            </a:r>
            <a:r>
              <a:rPr lang="hr-HR" sz="3600" b="1" dirty="0" smtClean="0"/>
              <a:t> </a:t>
            </a:r>
            <a:r>
              <a:rPr lang="hr-HR" sz="3600" b="1" dirty="0" err="1" smtClean="0"/>
              <a:t>humanitarain</a:t>
            </a:r>
            <a:r>
              <a:rPr lang="hr-HR" sz="3600" b="1" dirty="0" smtClean="0"/>
              <a:t> work </a:t>
            </a:r>
            <a:r>
              <a:rPr lang="hr-HR" sz="3600" b="1" dirty="0" err="1" smtClean="0"/>
              <a:t>in</a:t>
            </a:r>
            <a:r>
              <a:rPr lang="hr-HR" sz="3600" b="1" dirty="0" smtClean="0"/>
              <a:t> </a:t>
            </a:r>
            <a:r>
              <a:rPr lang="hr-HR" sz="3600" b="1" dirty="0" err="1" smtClean="0"/>
              <a:t>the</a:t>
            </a:r>
            <a:r>
              <a:rPr lang="hr-HR" sz="3600" b="1" dirty="0" smtClean="0"/>
              <a:t> </a:t>
            </a:r>
            <a:r>
              <a:rPr lang="hr-HR" sz="3600" b="1" dirty="0" err="1" smtClean="0"/>
              <a:t>comunity</a:t>
            </a:r>
            <a:r>
              <a:rPr lang="en-GB" sz="2800" dirty="0" smtClean="0"/>
              <a:t/>
            </a:r>
            <a:br>
              <a:rPr lang="en-GB" sz="2800" dirty="0" smtClean="0"/>
            </a:br>
            <a:endParaRPr lang="en-US" sz="3200" b="1" dirty="0"/>
          </a:p>
        </p:txBody>
      </p:sp>
      <p:pic>
        <p:nvPicPr>
          <p:cNvPr id="7" name="Rezervirano mjesto sadržaja 6">
            <a:extLst>
              <a:ext uri="{FF2B5EF4-FFF2-40B4-BE49-F238E27FC236}">
                <a16:creationId xmlns="" xmlns:a16="http://schemas.microsoft.com/office/drawing/2014/main" id="{851619F9-F894-4700-9911-AEADF21588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6203" y="1602119"/>
            <a:ext cx="3391593" cy="4522124"/>
          </a:xfrm>
        </p:spPr>
      </p:pic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61D6119E-3B04-4ACA-AD95-0DCE91E5B9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40" b="14932"/>
          <a:stretch/>
        </p:blipFill>
        <p:spPr>
          <a:xfrm>
            <a:off x="515729" y="1484784"/>
            <a:ext cx="4617184" cy="331887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416D0ADD-A0DF-4A0C-A080-219D41D106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6256" y="2852936"/>
            <a:ext cx="1404638" cy="1021874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="" xmlns:a16="http://schemas.microsoft.com/office/drawing/2014/main" id="{47ECF8AF-A6B7-4CBF-A685-774860F6BD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4290" y="4581128"/>
            <a:ext cx="3220061" cy="181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35177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20000"/>
                <a:lumOff val="80000"/>
              </a:schemeClr>
            </a:gs>
            <a:gs pos="100000">
              <a:srgbClr val="00B050">
                <a:alpha val="45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3"/>
            <a:ext cx="8579296" cy="905412"/>
          </a:xfrm>
        </p:spPr>
        <p:txBody>
          <a:bodyPr>
            <a:normAutofit/>
          </a:bodyPr>
          <a:lstStyle/>
          <a:p>
            <a:pPr algn="l"/>
            <a:r>
              <a:rPr lang="hr-HR" sz="3600" b="1" dirty="0"/>
              <a:t> </a:t>
            </a:r>
            <a:r>
              <a:rPr lang="hr-HR" sz="3200" b="1" dirty="0" err="1" smtClean="0"/>
              <a:t>Pupils</a:t>
            </a:r>
            <a:r>
              <a:rPr lang="hr-HR" sz="3200" b="1" dirty="0" smtClean="0"/>
              <a:t>' </a:t>
            </a:r>
            <a:r>
              <a:rPr lang="hr-HR" sz="3200" b="1" dirty="0" err="1" smtClean="0"/>
              <a:t>cooperat</a:t>
            </a:r>
            <a:r>
              <a:rPr lang="en-GB" sz="3200" b="1" dirty="0" err="1" smtClean="0"/>
              <a:t>i</a:t>
            </a:r>
            <a:r>
              <a:rPr lang="hr-HR" sz="3200" b="1" dirty="0" smtClean="0"/>
              <a:t>ve </a:t>
            </a:r>
            <a:r>
              <a:rPr lang="hr-HR" sz="3200" b="1" dirty="0" smtClean="0"/>
              <a:t>„Đurđica“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54092"/>
            <a:ext cx="8507288" cy="4972072"/>
          </a:xfrm>
        </p:spPr>
        <p:txBody>
          <a:bodyPr/>
          <a:lstStyle/>
          <a:p>
            <a:r>
              <a:rPr lang="hr-HR" sz="2400" b="1" dirty="0" err="1" smtClean="0"/>
              <a:t>active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since</a:t>
            </a:r>
            <a:r>
              <a:rPr lang="hr-HR" sz="2400" b="1" dirty="0" smtClean="0"/>
              <a:t> 2012</a:t>
            </a:r>
            <a:endParaRPr lang="en-GB" sz="2400" b="1" dirty="0" smtClean="0"/>
          </a:p>
          <a:p>
            <a:r>
              <a:rPr lang="hr-HR" sz="2400" b="1" dirty="0" err="1" smtClean="0"/>
              <a:t>develops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entrepreneurial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skills</a:t>
            </a:r>
            <a:endParaRPr lang="en-GB" sz="2400" b="1" dirty="0" smtClean="0"/>
          </a:p>
          <a:p>
            <a:r>
              <a:rPr lang="hr-HR" sz="2400" b="1" dirty="0" err="1" smtClean="0"/>
              <a:t>plant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section</a:t>
            </a:r>
            <a:endParaRPr lang="en-GB" sz="2400" b="1" dirty="0" smtClean="0"/>
          </a:p>
          <a:p>
            <a:r>
              <a:rPr lang="hr-HR" sz="2400" b="1" dirty="0" err="1" smtClean="0"/>
              <a:t>design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section</a:t>
            </a:r>
            <a:endParaRPr lang="en-GB" sz="2400" b="1" dirty="0" smtClean="0"/>
          </a:p>
          <a:p>
            <a:r>
              <a:rPr lang="hr-HR" sz="2400" b="1" dirty="0" smtClean="0"/>
              <a:t>marketing </a:t>
            </a:r>
            <a:r>
              <a:rPr lang="hr-HR" sz="2400" b="1" dirty="0" err="1" smtClean="0"/>
              <a:t>and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promotion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section</a:t>
            </a:r>
            <a:endParaRPr lang="en-GB" sz="2400" b="1" dirty="0" smtClean="0"/>
          </a:p>
          <a:p>
            <a:r>
              <a:rPr lang="hr-HR" sz="2400" b="1" dirty="0" smtClean="0"/>
              <a:t>eco </a:t>
            </a:r>
            <a:r>
              <a:rPr lang="hr-HR" sz="2400" b="1" dirty="0" err="1" smtClean="0"/>
              <a:t>section</a:t>
            </a:r>
            <a:endParaRPr lang="en-GB" sz="2400" b="1" dirty="0" smtClean="0"/>
          </a:p>
          <a:p>
            <a:r>
              <a:rPr lang="hr-HR" sz="2400" b="1" dirty="0" err="1" smtClean="0"/>
              <a:t>ethno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section</a:t>
            </a:r>
            <a:endParaRPr lang="en-GB" sz="2400" b="1" dirty="0" smtClean="0"/>
          </a:p>
          <a:p>
            <a:endParaRPr lang="hr-HR" sz="2400" dirty="0"/>
          </a:p>
        </p:txBody>
      </p:sp>
      <p:pic>
        <p:nvPicPr>
          <p:cNvPr id="5" name="Picture 5" descr="C:\Documents and Settings\xx\My Documents\Dokumenti 1.2012-2013\Slike\Đurđica\Smotra zadruga\slika 026a.jpg">
            <a:extLst>
              <a:ext uri="{FF2B5EF4-FFF2-40B4-BE49-F238E27FC236}">
                <a16:creationId xmlns="" xmlns:a16="http://schemas.microsoft.com/office/drawing/2014/main" id="{49CA2A44-CEAF-4FFD-AAD5-FD0CB22B6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069" y="4589997"/>
            <a:ext cx="2968695" cy="2083739"/>
          </a:xfrm>
          <a:prstGeom prst="rect">
            <a:avLst/>
          </a:prstGeom>
          <a:noFill/>
        </p:spPr>
      </p:pic>
      <p:pic>
        <p:nvPicPr>
          <p:cNvPr id="7" name="Slika 6">
            <a:extLst>
              <a:ext uri="{FF2B5EF4-FFF2-40B4-BE49-F238E27FC236}">
                <a16:creationId xmlns="" xmlns:a16="http://schemas.microsoft.com/office/drawing/2014/main" id="{1DE88783-60FA-4871-94C8-6832F772C4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7856" y="116633"/>
            <a:ext cx="864096" cy="772947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="" xmlns:a16="http://schemas.microsoft.com/office/drawing/2014/main" id="{98851369-5932-44F8-B1E1-A89668EDDD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46" t="5113" r="4818" b="10983"/>
          <a:stretch/>
        </p:blipFill>
        <p:spPr>
          <a:xfrm>
            <a:off x="4007270" y="3519527"/>
            <a:ext cx="4747365" cy="3242387"/>
          </a:xfrm>
          <a:prstGeom prst="rect">
            <a:avLst/>
          </a:prstGeom>
        </p:spPr>
      </p:pic>
      <p:pic>
        <p:nvPicPr>
          <p:cNvPr id="4" name="Picture 2" descr="C:\Documents and Settings\xx\My Documents\Dokumenti 1.2012-2013\Slike\Đurđica\Sadnja bosiljka\Sekcija za rad s biljkama-a.jpg">
            <a:extLst>
              <a:ext uri="{FF2B5EF4-FFF2-40B4-BE49-F238E27FC236}">
                <a16:creationId xmlns="" xmlns:a16="http://schemas.microsoft.com/office/drawing/2014/main" id="{3AF580D5-01BC-42A8-8648-2787A39B6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30313">
            <a:off x="5319521" y="937929"/>
            <a:ext cx="3521924" cy="26021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291717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20000"/>
                <a:lumOff val="80000"/>
              </a:schemeClr>
            </a:gs>
            <a:gs pos="100000">
              <a:srgbClr val="00B050">
                <a:alpha val="45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579296" cy="1496622"/>
          </a:xfrm>
        </p:spPr>
        <p:txBody>
          <a:bodyPr>
            <a:normAutofit/>
          </a:bodyPr>
          <a:lstStyle/>
          <a:p>
            <a:pPr algn="l"/>
            <a:r>
              <a:rPr lang="hr-HR" sz="2800" b="1" dirty="0" smtClean="0"/>
              <a:t>35 </a:t>
            </a:r>
            <a:r>
              <a:rPr lang="hr-HR" sz="2800" b="1" dirty="0" err="1" smtClean="0"/>
              <a:t>years</a:t>
            </a:r>
            <a:r>
              <a:rPr lang="hr-HR" sz="2800" b="1" dirty="0" smtClean="0"/>
              <a:t> </a:t>
            </a:r>
            <a:r>
              <a:rPr lang="hr-HR" sz="2800" b="1" dirty="0" err="1" smtClean="0"/>
              <a:t>of</a:t>
            </a:r>
            <a:r>
              <a:rPr lang="hr-HR" sz="2800" b="1" dirty="0" smtClean="0"/>
              <a:t> </a:t>
            </a:r>
            <a:r>
              <a:rPr lang="hr-HR" sz="2800" b="1" dirty="0" err="1" smtClean="0"/>
              <a:t>cooperation</a:t>
            </a:r>
            <a:r>
              <a:rPr lang="hr-HR" sz="2800" b="1" dirty="0" smtClean="0"/>
              <a:t> </a:t>
            </a:r>
            <a:r>
              <a:rPr lang="hr-HR" sz="2800" b="1" dirty="0" err="1" smtClean="0"/>
              <a:t>and</a:t>
            </a:r>
            <a:r>
              <a:rPr lang="hr-HR" sz="2800" b="1" dirty="0" smtClean="0"/>
              <a:t> </a:t>
            </a:r>
            <a:r>
              <a:rPr lang="hr-HR" sz="2800" b="1" dirty="0" err="1" smtClean="0"/>
              <a:t>friendship</a:t>
            </a:r>
            <a:r>
              <a:rPr lang="hr-HR" sz="2800" b="1" dirty="0" smtClean="0"/>
              <a:t> </a:t>
            </a:r>
            <a:r>
              <a:rPr lang="hr-HR" sz="2800" b="1" dirty="0" err="1" smtClean="0"/>
              <a:t>with</a:t>
            </a:r>
            <a:r>
              <a:rPr lang="hr-HR" sz="2800" b="1" dirty="0" smtClean="0"/>
              <a:t> „Olga </a:t>
            </a:r>
            <a:r>
              <a:rPr lang="hr-HR" sz="2800" b="1" dirty="0" err="1" smtClean="0"/>
              <a:t>Meglič</a:t>
            </a:r>
            <a:r>
              <a:rPr lang="hr-HR" sz="2800" b="1" dirty="0" smtClean="0"/>
              <a:t>“ </a:t>
            </a:r>
            <a:r>
              <a:rPr lang="hr-HR" sz="2800" b="1" dirty="0" err="1" smtClean="0"/>
              <a:t>school</a:t>
            </a:r>
            <a:r>
              <a:rPr lang="hr-HR" sz="2800" b="1" dirty="0" smtClean="0"/>
              <a:t> </a:t>
            </a:r>
            <a:r>
              <a:rPr lang="hr-HR" sz="2800" b="1" dirty="0" err="1" smtClean="0"/>
              <a:t>from</a:t>
            </a:r>
            <a:r>
              <a:rPr lang="hr-HR" sz="2800" b="1" dirty="0" smtClean="0"/>
              <a:t> Ptuj, </a:t>
            </a:r>
            <a:r>
              <a:rPr lang="hr-HR" sz="2800" b="1" dirty="0" err="1" smtClean="0"/>
              <a:t>The</a:t>
            </a:r>
            <a:r>
              <a:rPr lang="hr-HR" sz="2800" b="1" dirty="0" smtClean="0"/>
              <a:t> </a:t>
            </a:r>
            <a:r>
              <a:rPr lang="hr-HR" sz="2800" b="1" dirty="0" err="1" smtClean="0"/>
              <a:t>Republic</a:t>
            </a:r>
            <a:r>
              <a:rPr lang="hr-HR" sz="2800" b="1" dirty="0" smtClean="0"/>
              <a:t> </a:t>
            </a:r>
            <a:r>
              <a:rPr lang="hr-HR" sz="2800" b="1" dirty="0" err="1" smtClean="0"/>
              <a:t>of</a:t>
            </a:r>
            <a:r>
              <a:rPr lang="hr-HR" sz="2800" b="1" dirty="0" smtClean="0"/>
              <a:t> </a:t>
            </a:r>
            <a:r>
              <a:rPr lang="hr-HR" sz="2800" b="1" dirty="0" err="1" smtClean="0"/>
              <a:t>Slovenia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882" y="1484784"/>
            <a:ext cx="8521590" cy="4641379"/>
          </a:xfrm>
        </p:spPr>
        <p:txBody>
          <a:bodyPr>
            <a:normAutofit/>
          </a:bodyPr>
          <a:lstStyle/>
          <a:p>
            <a:r>
              <a:rPr lang="hr-HR" sz="2000" b="1" dirty="0" err="1" smtClean="0"/>
              <a:t>Friendship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between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these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two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schools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started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in</a:t>
            </a:r>
            <a:r>
              <a:rPr lang="hr-HR" sz="2000" b="1" dirty="0" smtClean="0"/>
              <a:t> 1982. </a:t>
            </a:r>
            <a:r>
              <a:rPr lang="hr-HR" sz="2000" b="1" dirty="0" err="1" smtClean="0"/>
              <a:t>by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fraternization</a:t>
            </a:r>
            <a:r>
              <a:rPr lang="hr-HR" sz="2000" b="1" dirty="0" smtClean="0"/>
              <a:t> </a:t>
            </a:r>
            <a:endParaRPr lang="en-GB" sz="2000" b="1" dirty="0" smtClean="0"/>
          </a:p>
          <a:p>
            <a:r>
              <a:rPr lang="hr-HR" sz="2000" b="1" dirty="0" err="1" smtClean="0"/>
              <a:t>Our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cooperation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continues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through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our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projects</a:t>
            </a:r>
            <a:r>
              <a:rPr lang="hr-HR" sz="2000" b="1" dirty="0" smtClean="0"/>
              <a:t>, </a:t>
            </a:r>
            <a:r>
              <a:rPr lang="hr-HR" sz="2000" b="1" dirty="0" err="1" smtClean="0"/>
              <a:t>visits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and</a:t>
            </a:r>
            <a:r>
              <a:rPr lang="hr-HR" sz="2000" b="1" dirty="0" smtClean="0"/>
              <a:t> professional </a:t>
            </a:r>
            <a:r>
              <a:rPr lang="hr-HR" sz="2000" b="1" dirty="0" err="1" smtClean="0"/>
              <a:t>excursions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of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teachers</a:t>
            </a:r>
            <a:r>
              <a:rPr lang="hr-HR" sz="2000" b="1" dirty="0" smtClean="0"/>
              <a:t> </a:t>
            </a:r>
            <a:endParaRPr lang="en-GB" sz="2000" b="1" dirty="0" smtClean="0"/>
          </a:p>
          <a:p>
            <a:endParaRPr lang="en-GB" sz="2800" dirty="0" smtClean="0"/>
          </a:p>
          <a:p>
            <a:endParaRPr lang="en-US" sz="2800" dirty="0"/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B0ED8CD5-6621-4DF0-B65B-39E1B8FB9F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30279">
            <a:off x="3091864" y="2740952"/>
            <a:ext cx="850751" cy="850751"/>
          </a:xfrm>
          <a:prstGeom prst="rect">
            <a:avLst/>
          </a:prstGeom>
        </p:spPr>
      </p:pic>
      <p:pic>
        <p:nvPicPr>
          <p:cNvPr id="6" name="Rezervirano mjesto sadržaja 4">
            <a:extLst>
              <a:ext uri="{FF2B5EF4-FFF2-40B4-BE49-F238E27FC236}">
                <a16:creationId xmlns="" xmlns:a16="http://schemas.microsoft.com/office/drawing/2014/main" id="{8E476E55-BE87-4E75-B81E-DAA5D08114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01027">
            <a:off x="1654447" y="2959719"/>
            <a:ext cx="837160" cy="83716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="" xmlns:a16="http://schemas.microsoft.com/office/drawing/2014/main" id="{509FCC89-F4AB-42F4-8D7C-F17A88E550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89" t="10737" r="17712"/>
          <a:stretch/>
        </p:blipFill>
        <p:spPr>
          <a:xfrm>
            <a:off x="5004048" y="2276872"/>
            <a:ext cx="3965979" cy="2629827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="" xmlns:a16="http://schemas.microsoft.com/office/drawing/2014/main" id="{7E50FC76-833B-43F6-A44B-7C5D00CC69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269" b="14300"/>
          <a:stretch/>
        </p:blipFill>
        <p:spPr>
          <a:xfrm>
            <a:off x="395536" y="4221088"/>
            <a:ext cx="6120680" cy="244641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2072456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20000"/>
                <a:lumOff val="80000"/>
              </a:schemeClr>
            </a:gs>
            <a:gs pos="100000">
              <a:srgbClr val="00B050">
                <a:alpha val="45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579296" cy="1512168"/>
          </a:xfrm>
        </p:spPr>
        <p:txBody>
          <a:bodyPr>
            <a:normAutofit fontScale="90000"/>
          </a:bodyPr>
          <a:lstStyle/>
          <a:p>
            <a:r>
              <a:rPr lang="hr-HR" sz="3200" b="1" dirty="0" smtClean="0"/>
              <a:t>35 </a:t>
            </a:r>
            <a:r>
              <a:rPr lang="hr-HR" sz="3200" b="1" dirty="0" err="1" smtClean="0"/>
              <a:t>years</a:t>
            </a:r>
            <a:r>
              <a:rPr lang="hr-HR" sz="3200" b="1" dirty="0" smtClean="0"/>
              <a:t> </a:t>
            </a:r>
            <a:r>
              <a:rPr lang="hr-HR" sz="3200" b="1" dirty="0" err="1" smtClean="0"/>
              <a:t>of</a:t>
            </a:r>
            <a:r>
              <a:rPr lang="hr-HR" sz="3200" b="1" dirty="0" smtClean="0"/>
              <a:t> </a:t>
            </a:r>
            <a:r>
              <a:rPr lang="hr-HR" sz="3200" b="1" dirty="0" err="1" smtClean="0"/>
              <a:t>cooperation</a:t>
            </a:r>
            <a:r>
              <a:rPr lang="hr-HR" sz="3200" b="1" dirty="0" smtClean="0"/>
              <a:t> </a:t>
            </a:r>
            <a:r>
              <a:rPr lang="hr-HR" sz="3200" b="1" dirty="0" err="1" smtClean="0"/>
              <a:t>and</a:t>
            </a:r>
            <a:r>
              <a:rPr lang="hr-HR" sz="3200" b="1" dirty="0" smtClean="0"/>
              <a:t> </a:t>
            </a:r>
            <a:r>
              <a:rPr lang="hr-HR" sz="3200" b="1" dirty="0" err="1" smtClean="0"/>
              <a:t>friendship</a:t>
            </a:r>
            <a:r>
              <a:rPr lang="hr-HR" sz="3200" b="1" dirty="0" smtClean="0"/>
              <a:t> </a:t>
            </a:r>
            <a:r>
              <a:rPr lang="hr-HR" sz="3200" b="1" dirty="0" err="1" smtClean="0"/>
              <a:t>with</a:t>
            </a:r>
            <a:r>
              <a:rPr lang="hr-HR" sz="3200" b="1" dirty="0" smtClean="0"/>
              <a:t> „Olga </a:t>
            </a:r>
            <a:r>
              <a:rPr lang="hr-HR" sz="3200" b="1" dirty="0" err="1" smtClean="0"/>
              <a:t>Meglič</a:t>
            </a:r>
            <a:r>
              <a:rPr lang="hr-HR" sz="3200" b="1" dirty="0" smtClean="0"/>
              <a:t>“ </a:t>
            </a:r>
            <a:r>
              <a:rPr lang="hr-HR" sz="3200" b="1" dirty="0" err="1" smtClean="0"/>
              <a:t>school</a:t>
            </a:r>
            <a:r>
              <a:rPr lang="hr-HR" sz="3200" b="1" dirty="0" smtClean="0"/>
              <a:t> </a:t>
            </a:r>
            <a:r>
              <a:rPr lang="hr-HR" sz="3200" b="1" dirty="0" err="1" smtClean="0"/>
              <a:t>from</a:t>
            </a:r>
            <a:r>
              <a:rPr lang="hr-HR" sz="3200" b="1" dirty="0" smtClean="0"/>
              <a:t> Ptuj, </a:t>
            </a:r>
            <a:r>
              <a:rPr lang="hr-HR" sz="3200" b="1" dirty="0" err="1" smtClean="0"/>
              <a:t>The</a:t>
            </a:r>
            <a:r>
              <a:rPr lang="hr-HR" sz="3200" b="1" dirty="0" smtClean="0"/>
              <a:t> </a:t>
            </a:r>
            <a:r>
              <a:rPr lang="hr-HR" sz="3200" b="1" dirty="0" err="1" smtClean="0"/>
              <a:t>Republic</a:t>
            </a:r>
            <a:r>
              <a:rPr lang="hr-HR" sz="3200" b="1" dirty="0" smtClean="0"/>
              <a:t> </a:t>
            </a:r>
            <a:r>
              <a:rPr lang="hr-HR" sz="3200" b="1" dirty="0" err="1" smtClean="0"/>
              <a:t>of</a:t>
            </a:r>
            <a:r>
              <a:rPr lang="hr-HR" sz="3200" b="1" dirty="0" smtClean="0"/>
              <a:t> </a:t>
            </a:r>
            <a:r>
              <a:rPr lang="hr-HR" sz="3200" b="1" dirty="0" err="1" smtClean="0"/>
              <a:t>Slovenia</a:t>
            </a:r>
            <a:r>
              <a:rPr lang="en-GB" sz="3200" dirty="0" smtClean="0"/>
              <a:t/>
            </a:r>
            <a:br>
              <a:rPr lang="en-GB" sz="3200" dirty="0" smtClean="0"/>
            </a:br>
            <a:endParaRPr lang="en-US" sz="3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84784"/>
            <a:ext cx="8507288" cy="4641379"/>
          </a:xfrm>
        </p:spPr>
        <p:txBody>
          <a:bodyPr>
            <a:normAutofit/>
          </a:bodyPr>
          <a:lstStyle/>
          <a:p>
            <a:r>
              <a:rPr lang="hr-HR" sz="2800" dirty="0" err="1" smtClean="0"/>
              <a:t>Our</a:t>
            </a:r>
            <a:r>
              <a:rPr lang="hr-HR" sz="2800" dirty="0" smtClean="0"/>
              <a:t> </a:t>
            </a:r>
            <a:r>
              <a:rPr lang="hr-HR" sz="2800" dirty="0" err="1" smtClean="0"/>
              <a:t>pupils</a:t>
            </a:r>
            <a:r>
              <a:rPr lang="hr-HR" sz="2800" dirty="0" smtClean="0"/>
              <a:t> </a:t>
            </a:r>
            <a:r>
              <a:rPr lang="hr-HR" sz="2800" dirty="0" err="1" smtClean="0"/>
              <a:t>participate</a:t>
            </a:r>
            <a:r>
              <a:rPr lang="hr-HR" sz="2800" dirty="0" smtClean="0"/>
              <a:t> </a:t>
            </a:r>
            <a:r>
              <a:rPr lang="hr-HR" sz="2800" dirty="0" err="1" smtClean="0"/>
              <a:t>together</a:t>
            </a:r>
            <a:r>
              <a:rPr lang="hr-HR" sz="2800" dirty="0" smtClean="0"/>
              <a:t> </a:t>
            </a:r>
            <a:r>
              <a:rPr lang="hr-HR" sz="2800" dirty="0" err="1" smtClean="0"/>
              <a:t>in</a:t>
            </a:r>
            <a:r>
              <a:rPr lang="hr-HR" sz="2800" dirty="0" smtClean="0"/>
              <a:t> </a:t>
            </a:r>
            <a:r>
              <a:rPr lang="hr-HR" sz="2800" dirty="0" err="1" smtClean="0"/>
              <a:t>various</a:t>
            </a:r>
            <a:r>
              <a:rPr lang="hr-HR" sz="2800" dirty="0" smtClean="0"/>
              <a:t> </a:t>
            </a:r>
            <a:r>
              <a:rPr lang="hr-HR" sz="2800" dirty="0" err="1" smtClean="0"/>
              <a:t>projects</a:t>
            </a:r>
            <a:r>
              <a:rPr lang="hr-HR" sz="2800" dirty="0" smtClean="0"/>
              <a:t>, </a:t>
            </a:r>
            <a:r>
              <a:rPr lang="hr-HR" sz="2800" dirty="0" err="1" smtClean="0"/>
              <a:t>cultural</a:t>
            </a:r>
            <a:r>
              <a:rPr lang="hr-HR" sz="2800" dirty="0" smtClean="0"/>
              <a:t> </a:t>
            </a:r>
            <a:r>
              <a:rPr lang="hr-HR" sz="2800" dirty="0" err="1" smtClean="0"/>
              <a:t>and</a:t>
            </a:r>
            <a:r>
              <a:rPr lang="hr-HR" sz="2800" dirty="0" smtClean="0"/>
              <a:t> </a:t>
            </a:r>
            <a:r>
              <a:rPr lang="hr-HR" sz="2800" dirty="0" err="1" smtClean="0"/>
              <a:t>sports</a:t>
            </a:r>
            <a:r>
              <a:rPr lang="hr-HR" sz="2800" dirty="0" smtClean="0"/>
              <a:t> </a:t>
            </a:r>
            <a:r>
              <a:rPr lang="hr-HR" sz="2800" dirty="0" err="1" smtClean="0"/>
              <a:t>activities</a:t>
            </a:r>
            <a:r>
              <a:rPr lang="hr-HR" sz="2800" dirty="0" smtClean="0"/>
              <a:t>.</a:t>
            </a:r>
            <a:endParaRPr lang="en-GB" sz="2800" dirty="0" smtClean="0"/>
          </a:p>
          <a:p>
            <a:pPr>
              <a:buNone/>
            </a:pPr>
            <a:endParaRPr lang="en-US" sz="2800" dirty="0"/>
          </a:p>
        </p:txBody>
      </p:sp>
      <p:pic>
        <p:nvPicPr>
          <p:cNvPr id="4" name="Picture 3" descr="C:\Documents and Settings\xx\Desktop\Ptuj-ravnateljica\IMG_5445a.jpg">
            <a:extLst>
              <a:ext uri="{FF2B5EF4-FFF2-40B4-BE49-F238E27FC236}">
                <a16:creationId xmlns="" xmlns:a16="http://schemas.microsoft.com/office/drawing/2014/main" id="{97B30F7F-5CB2-4160-B8CA-3CC500A1F2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7723"/>
          <a:stretch/>
        </p:blipFill>
        <p:spPr bwMode="auto">
          <a:xfrm rot="21407930">
            <a:off x="4904954" y="2122328"/>
            <a:ext cx="3581956" cy="2221779"/>
          </a:xfrm>
          <a:prstGeom prst="rect">
            <a:avLst/>
          </a:prstGeom>
          <a:noFill/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B0ED8CD5-6621-4DF0-B65B-39E1B8FB9F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63304">
            <a:off x="2155031" y="2668214"/>
            <a:ext cx="850751" cy="850751"/>
          </a:xfrm>
          <a:prstGeom prst="rect">
            <a:avLst/>
          </a:prstGeom>
        </p:spPr>
      </p:pic>
      <p:pic>
        <p:nvPicPr>
          <p:cNvPr id="6" name="Rezervirano mjesto sadržaja 4">
            <a:extLst>
              <a:ext uri="{FF2B5EF4-FFF2-40B4-BE49-F238E27FC236}">
                <a16:creationId xmlns="" xmlns:a16="http://schemas.microsoft.com/office/drawing/2014/main" id="{8E476E55-BE87-4E75-B81E-DAA5D08114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01027">
            <a:off x="358303" y="2599679"/>
            <a:ext cx="837160" cy="837160"/>
          </a:xfrm>
          <a:prstGeom prst="rect">
            <a:avLst/>
          </a:prstGeom>
        </p:spPr>
      </p:pic>
      <p:pic>
        <p:nvPicPr>
          <p:cNvPr id="9" name="Rezervirano mjesto sadržaja 6">
            <a:extLst>
              <a:ext uri="{FF2B5EF4-FFF2-40B4-BE49-F238E27FC236}">
                <a16:creationId xmlns="" xmlns:a16="http://schemas.microsoft.com/office/drawing/2014/main" id="{3E6D6F86-E7F2-4D28-BDFB-A6B03A7F43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621" b="18967"/>
          <a:stretch/>
        </p:blipFill>
        <p:spPr>
          <a:xfrm>
            <a:off x="4417944" y="4442386"/>
            <a:ext cx="4575738" cy="2347798"/>
          </a:xfrm>
          <a:prstGeom prst="rect">
            <a:avLst/>
          </a:prstGeom>
        </p:spPr>
      </p:pic>
      <p:pic>
        <p:nvPicPr>
          <p:cNvPr id="1027" name="Picture 3" descr="C:\Users\Mira Mihalec\Desktop\6. Jezična radionica hrvatskih i slovenskih učenika 2011. g.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861048"/>
            <a:ext cx="3810001" cy="25384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51520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20000"/>
                <a:lumOff val="80000"/>
              </a:schemeClr>
            </a:gs>
            <a:gs pos="100000">
              <a:srgbClr val="00B050">
                <a:alpha val="45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ctrTitle"/>
          </p:nvPr>
        </p:nvSpPr>
        <p:spPr>
          <a:xfrm>
            <a:off x="685800" y="1941491"/>
            <a:ext cx="7772400" cy="1487509"/>
          </a:xfrm>
        </p:spPr>
        <p:txBody>
          <a:bodyPr>
            <a:normAutofit/>
          </a:bodyPr>
          <a:lstStyle/>
          <a:p>
            <a:r>
              <a:rPr lang="hr-HR" sz="3600" b="1" dirty="0" smtClean="0"/>
              <a:t>SCHOOL MOTTO</a:t>
            </a:r>
            <a:endParaRPr lang="hr-HR" sz="3600" b="1" dirty="0"/>
          </a:p>
        </p:txBody>
      </p:sp>
      <p:sp>
        <p:nvSpPr>
          <p:cNvPr id="5" name="Podnaslov 4"/>
          <p:cNvSpPr>
            <a:spLocks noGrp="1"/>
          </p:cNvSpPr>
          <p:nvPr>
            <p:ph type="subTitle" idx="1"/>
          </p:nvPr>
        </p:nvSpPr>
        <p:spPr>
          <a:xfrm>
            <a:off x="1371600" y="3068960"/>
            <a:ext cx="6400800" cy="3096344"/>
          </a:xfrm>
        </p:spPr>
        <p:txBody>
          <a:bodyPr>
            <a:normAutofit lnSpcReduction="10000"/>
          </a:bodyPr>
          <a:lstStyle/>
          <a:p>
            <a:endParaRPr lang="hr-HR" sz="2800" dirty="0">
              <a:solidFill>
                <a:schemeClr val="tx1"/>
              </a:solidFill>
            </a:endParaRPr>
          </a:p>
          <a:p>
            <a:r>
              <a:rPr lang="en-GB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School and parents working together on the development of their child who doesn’t have to be an excellent student  but can become an excellent human being.</a:t>
            </a:r>
            <a:endParaRPr lang="en-GB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6" name="Picture 6" descr="imagesCAA4SKV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88640"/>
            <a:ext cx="1847698" cy="184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20000"/>
                <a:lumOff val="80000"/>
              </a:schemeClr>
            </a:gs>
            <a:gs pos="100000">
              <a:srgbClr val="00B050">
                <a:alpha val="45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579296" cy="1512168"/>
          </a:xfrm>
        </p:spPr>
        <p:txBody>
          <a:bodyPr>
            <a:normAutofit/>
          </a:bodyPr>
          <a:lstStyle/>
          <a:p>
            <a:r>
              <a:rPr lang="hr-HR" sz="2400" b="1" dirty="0" smtClean="0"/>
              <a:t>35 </a:t>
            </a:r>
            <a:r>
              <a:rPr lang="hr-HR" sz="2400" b="1" dirty="0" err="1" smtClean="0"/>
              <a:t>years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of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cooperation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and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friendship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with</a:t>
            </a:r>
            <a:r>
              <a:rPr lang="hr-HR" sz="2400" b="1" dirty="0" smtClean="0"/>
              <a:t> „Olga </a:t>
            </a:r>
            <a:r>
              <a:rPr lang="hr-HR" sz="2400" b="1" dirty="0" err="1" smtClean="0"/>
              <a:t>Meglič</a:t>
            </a:r>
            <a:r>
              <a:rPr lang="hr-HR" sz="2400" b="1" dirty="0" smtClean="0"/>
              <a:t>“ </a:t>
            </a:r>
            <a:r>
              <a:rPr lang="hr-HR" sz="2400" b="1" dirty="0" err="1" smtClean="0"/>
              <a:t>school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from</a:t>
            </a:r>
            <a:r>
              <a:rPr lang="hr-HR" sz="2400" b="1" dirty="0" smtClean="0"/>
              <a:t> Ptuj, </a:t>
            </a:r>
            <a:r>
              <a:rPr lang="hr-HR" sz="2400" b="1" dirty="0" err="1" smtClean="0"/>
              <a:t>The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Republic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of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Slovenia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84784"/>
            <a:ext cx="8507288" cy="4641379"/>
          </a:xfrm>
        </p:spPr>
        <p:txBody>
          <a:bodyPr>
            <a:normAutofit/>
          </a:bodyPr>
          <a:lstStyle/>
          <a:p>
            <a:r>
              <a:rPr lang="hr-HR" sz="2000" b="1" dirty="0" err="1" smtClean="0"/>
              <a:t>Since</a:t>
            </a:r>
            <a:r>
              <a:rPr lang="hr-HR" sz="2000" b="1" dirty="0" smtClean="0"/>
              <a:t> 2015 </a:t>
            </a:r>
            <a:r>
              <a:rPr lang="hr-HR" sz="2000" b="1" dirty="0" err="1" smtClean="0"/>
              <a:t>we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have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participated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in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the</a:t>
            </a:r>
            <a:r>
              <a:rPr lang="hr-HR" sz="2000" b="1" dirty="0" smtClean="0"/>
              <a:t> project „</a:t>
            </a:r>
            <a:r>
              <a:rPr lang="hr-HR" sz="2000" b="1" dirty="0" err="1" smtClean="0"/>
              <a:t>Reading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knows</a:t>
            </a:r>
            <a:r>
              <a:rPr lang="hr-HR" sz="2000" b="1" dirty="0" smtClean="0"/>
              <a:t> no </a:t>
            </a:r>
            <a:r>
              <a:rPr lang="hr-HR" sz="2000" b="1" dirty="0" err="1" smtClean="0"/>
              <a:t>boundaries</a:t>
            </a:r>
            <a:r>
              <a:rPr lang="hr-HR" sz="2000" b="1" dirty="0" smtClean="0"/>
              <a:t>/Branje ne pozna meja“ as Partner-</a:t>
            </a:r>
            <a:r>
              <a:rPr lang="hr-HR" sz="2000" b="1" dirty="0" err="1" smtClean="0"/>
              <a:t>schools</a:t>
            </a:r>
            <a:r>
              <a:rPr lang="hr-HR" sz="2000" b="1" dirty="0" smtClean="0"/>
              <a:t>.</a:t>
            </a:r>
            <a:endParaRPr lang="en-GB" sz="2000" b="1" dirty="0" smtClean="0"/>
          </a:p>
          <a:p>
            <a:r>
              <a:rPr lang="hr-HR" sz="2000" b="1" dirty="0" err="1" smtClean="0"/>
              <a:t>Aims</a:t>
            </a:r>
            <a:r>
              <a:rPr lang="hr-HR" sz="2000" b="1" dirty="0" smtClean="0"/>
              <a:t>: </a:t>
            </a:r>
            <a:r>
              <a:rPr lang="hr-HR" sz="2000" b="1" dirty="0" err="1" smtClean="0"/>
              <a:t>Discovering</a:t>
            </a:r>
            <a:r>
              <a:rPr lang="hr-HR" sz="2000" b="1" dirty="0" smtClean="0"/>
              <a:t> literature, </a:t>
            </a:r>
            <a:r>
              <a:rPr lang="hr-HR" sz="2000" b="1" dirty="0" err="1" smtClean="0"/>
              <a:t>culture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and</a:t>
            </a:r>
            <a:r>
              <a:rPr lang="hr-HR" sz="2000" b="1" dirty="0" smtClean="0"/>
              <a:t>  </a:t>
            </a:r>
            <a:r>
              <a:rPr lang="hr-HR" sz="2000" b="1" dirty="0" err="1" smtClean="0"/>
              <a:t>tradition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of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other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people</a:t>
            </a:r>
            <a:r>
              <a:rPr lang="hr-HR" sz="2000" b="1" dirty="0" smtClean="0"/>
              <a:t>, </a:t>
            </a:r>
            <a:r>
              <a:rPr lang="hr-HR" sz="2000" b="1" dirty="0" err="1" smtClean="0"/>
              <a:t>developing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communication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skills</a:t>
            </a:r>
            <a:r>
              <a:rPr lang="hr-HR" sz="2000" b="1" dirty="0" smtClean="0"/>
              <a:t>, </a:t>
            </a:r>
            <a:r>
              <a:rPr lang="hr-HR" sz="2000" b="1" dirty="0" err="1" smtClean="0"/>
              <a:t>informatics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literacy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and</a:t>
            </a:r>
            <a:r>
              <a:rPr lang="hr-HR" sz="2000" b="1" dirty="0" smtClean="0"/>
              <a:t> ICT </a:t>
            </a:r>
            <a:r>
              <a:rPr lang="hr-HR" sz="2000" b="1" dirty="0" err="1" smtClean="0"/>
              <a:t>skills</a:t>
            </a:r>
            <a:r>
              <a:rPr lang="hr-HR" sz="2000" b="1" dirty="0" smtClean="0"/>
              <a:t>.</a:t>
            </a:r>
            <a:endParaRPr lang="en-GB" sz="2000" b="1" dirty="0"/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B0ED8CD5-6621-4DF0-B65B-39E1B8FB9F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63304">
            <a:off x="6475510" y="3028253"/>
            <a:ext cx="850751" cy="850751"/>
          </a:xfrm>
          <a:prstGeom prst="rect">
            <a:avLst/>
          </a:prstGeom>
        </p:spPr>
      </p:pic>
      <p:pic>
        <p:nvPicPr>
          <p:cNvPr id="6" name="Rezervirano mjesto sadržaja 4">
            <a:extLst>
              <a:ext uri="{FF2B5EF4-FFF2-40B4-BE49-F238E27FC236}">
                <a16:creationId xmlns="" xmlns:a16="http://schemas.microsoft.com/office/drawing/2014/main" id="{8E476E55-BE87-4E75-B81E-DAA5D08114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01027">
            <a:off x="4606775" y="3103735"/>
            <a:ext cx="837160" cy="837160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="" xmlns:a16="http://schemas.microsoft.com/office/drawing/2014/main" id="{962373FE-BE21-4D0B-82F4-F99F45451F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03" t="44342" r="21567"/>
          <a:stretch/>
        </p:blipFill>
        <p:spPr>
          <a:xfrm>
            <a:off x="213052" y="3856599"/>
            <a:ext cx="4064341" cy="2555692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="" xmlns:a16="http://schemas.microsoft.com/office/drawing/2014/main" id="{0825CF0C-932F-453E-A341-E71202EE90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402" t="14175" r="10669" b="15744"/>
          <a:stretch/>
        </p:blipFill>
        <p:spPr>
          <a:xfrm>
            <a:off x="4268353" y="4049238"/>
            <a:ext cx="4718876" cy="2703787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="" xmlns:a16="http://schemas.microsoft.com/office/drawing/2014/main" id="{72FEE254-A704-4F32-A401-0EBA09AB58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4005064"/>
            <a:ext cx="3201026" cy="75463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835655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20000"/>
                <a:lumOff val="80000"/>
              </a:schemeClr>
            </a:gs>
            <a:gs pos="100000">
              <a:srgbClr val="00B050">
                <a:alpha val="45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1080120"/>
          </a:xfrm>
        </p:spPr>
        <p:txBody>
          <a:bodyPr>
            <a:normAutofit/>
          </a:bodyPr>
          <a:lstStyle/>
          <a:p>
            <a:r>
              <a:rPr lang="hr-HR" sz="3200" b="1" dirty="0" err="1" smtClean="0"/>
              <a:t>School</a:t>
            </a:r>
            <a:r>
              <a:rPr lang="hr-HR" sz="3200" b="1" dirty="0" smtClean="0"/>
              <a:t> </a:t>
            </a:r>
            <a:r>
              <a:rPr lang="hr-HR" sz="3200" b="1" dirty="0" err="1" smtClean="0"/>
              <a:t>European</a:t>
            </a:r>
            <a:r>
              <a:rPr lang="hr-HR" sz="3200" b="1" dirty="0" smtClean="0"/>
              <a:t> </a:t>
            </a:r>
            <a:r>
              <a:rPr lang="hr-HR" sz="3200" b="1" dirty="0" err="1" smtClean="0"/>
              <a:t>projects</a:t>
            </a:r>
            <a:r>
              <a:rPr lang="hr-HR" sz="3200" b="1" dirty="0" smtClean="0"/>
              <a:t> </a:t>
            </a:r>
            <a:r>
              <a:rPr lang="hr-HR" sz="3200" b="1" dirty="0" err="1" smtClean="0"/>
              <a:t>in</a:t>
            </a:r>
            <a:r>
              <a:rPr lang="hr-HR" sz="3200" b="1" dirty="0" smtClean="0"/>
              <a:t> 2017/2018</a:t>
            </a:r>
            <a:r>
              <a:rPr lang="en-GB" sz="3200" dirty="0" smtClean="0"/>
              <a:t/>
            </a:r>
            <a:br>
              <a:rPr lang="en-GB" sz="3200" dirty="0" smtClean="0"/>
            </a:br>
            <a:endParaRPr lang="en-US" sz="3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96752"/>
            <a:ext cx="8712968" cy="4929411"/>
          </a:xfrm>
        </p:spPr>
        <p:txBody>
          <a:bodyPr>
            <a:normAutofit/>
          </a:bodyPr>
          <a:lstStyle/>
          <a:p>
            <a:r>
              <a:rPr lang="hr-HR" sz="2400" b="1" dirty="0" smtClean="0"/>
              <a:t>E-</a:t>
            </a:r>
            <a:r>
              <a:rPr lang="hr-HR" sz="2400" b="1" dirty="0" err="1" smtClean="0"/>
              <a:t>schools</a:t>
            </a:r>
            <a:r>
              <a:rPr lang="hr-HR" sz="2400" b="1" dirty="0" smtClean="0"/>
              <a:t> </a:t>
            </a:r>
            <a:r>
              <a:rPr lang="hr-HR" sz="2400" dirty="0" smtClean="0"/>
              <a:t>– Framework for </a:t>
            </a:r>
            <a:r>
              <a:rPr lang="hr-HR" sz="2400" dirty="0" err="1" smtClean="0"/>
              <a:t>the</a:t>
            </a:r>
            <a:r>
              <a:rPr lang="hr-HR" sz="2400" dirty="0" smtClean="0"/>
              <a:t> </a:t>
            </a:r>
            <a:r>
              <a:rPr lang="hr-HR" sz="2400" dirty="0" err="1" smtClean="0"/>
              <a:t>digital</a:t>
            </a:r>
            <a:r>
              <a:rPr lang="hr-HR" sz="2400" dirty="0" smtClean="0"/>
              <a:t> </a:t>
            </a:r>
            <a:r>
              <a:rPr lang="hr-HR" sz="2400" dirty="0" err="1" smtClean="0"/>
              <a:t>maturity</a:t>
            </a:r>
            <a:r>
              <a:rPr lang="hr-HR" sz="2400" dirty="0" smtClean="0"/>
              <a:t> </a:t>
            </a:r>
            <a:r>
              <a:rPr lang="hr-HR" sz="2400" dirty="0" err="1" smtClean="0"/>
              <a:t>of</a:t>
            </a:r>
            <a:r>
              <a:rPr lang="hr-HR" sz="2400" dirty="0" smtClean="0"/>
              <a:t> </a:t>
            </a:r>
            <a:r>
              <a:rPr lang="hr-HR" sz="2400" dirty="0" err="1" smtClean="0"/>
              <a:t>schools</a:t>
            </a:r>
            <a:endParaRPr lang="en-GB" sz="2400" dirty="0" smtClean="0"/>
          </a:p>
          <a:p>
            <a:endParaRPr lang="hr-HR" sz="2800" dirty="0"/>
          </a:p>
          <a:p>
            <a:endParaRPr lang="hr-HR" sz="2800" dirty="0"/>
          </a:p>
          <a:p>
            <a:endParaRPr lang="hr-HR" sz="2800" dirty="0"/>
          </a:p>
          <a:p>
            <a:endParaRPr lang="hr-HR" sz="2800" dirty="0"/>
          </a:p>
          <a:p>
            <a:endParaRPr lang="hr-HR" sz="2800" dirty="0"/>
          </a:p>
          <a:p>
            <a:r>
              <a:rPr lang="hr-HR" sz="2800" b="1" dirty="0" err="1"/>
              <a:t>Erasmus</a:t>
            </a:r>
            <a:r>
              <a:rPr lang="hr-HR" sz="2800" b="1" dirty="0"/>
              <a:t>+ </a:t>
            </a:r>
            <a:endParaRPr lang="en-GB" sz="2800" b="1" dirty="0" smtClean="0"/>
          </a:p>
          <a:p>
            <a:r>
              <a:rPr lang="en-GB" sz="2800" b="1" dirty="0" smtClean="0"/>
              <a:t>Going the Extra Mile (</a:t>
            </a:r>
            <a:r>
              <a:rPr lang="hr-HR" sz="2800" dirty="0" smtClean="0"/>
              <a:t>K</a:t>
            </a:r>
            <a:r>
              <a:rPr lang="en-GB" sz="2800" dirty="0" smtClean="0"/>
              <a:t>A1)</a:t>
            </a:r>
            <a:endParaRPr lang="en-US" sz="2800" dirty="0" smtClean="0"/>
          </a:p>
          <a:p>
            <a:endParaRPr lang="hr-HR" sz="2800" b="1" dirty="0"/>
          </a:p>
        </p:txBody>
      </p:sp>
      <p:pic>
        <p:nvPicPr>
          <p:cNvPr id="11" name="Slika 10">
            <a:extLst>
              <a:ext uri="{FF2B5EF4-FFF2-40B4-BE49-F238E27FC236}">
                <a16:creationId xmlns="" xmlns:a16="http://schemas.microsoft.com/office/drawing/2014/main" id="{13146DFA-8F9D-4CB8-B348-511C1E2D5C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5301208"/>
            <a:ext cx="2880320" cy="847887"/>
          </a:xfrm>
          <a:prstGeom prst="rect">
            <a:avLst/>
          </a:prstGeom>
          <a:ln>
            <a:noFill/>
          </a:ln>
        </p:spPr>
      </p:pic>
      <p:pic>
        <p:nvPicPr>
          <p:cNvPr id="12" name="Slika 11">
            <a:extLst>
              <a:ext uri="{FF2B5EF4-FFF2-40B4-BE49-F238E27FC236}">
                <a16:creationId xmlns="" xmlns:a16="http://schemas.microsoft.com/office/drawing/2014/main" id="{D175FCC1-BFEA-4683-8636-E44D76DA05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00" t="14518" r="-62" b="1402"/>
          <a:stretch/>
        </p:blipFill>
        <p:spPr>
          <a:xfrm>
            <a:off x="4211960" y="2009013"/>
            <a:ext cx="3995243" cy="2088232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="" xmlns:a16="http://schemas.microsoft.com/office/drawing/2014/main" id="{73F624CB-07DB-49CC-B24C-B23C34F512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465"/>
          <a:stretch/>
        </p:blipFill>
        <p:spPr>
          <a:xfrm>
            <a:off x="562516" y="1921463"/>
            <a:ext cx="3431752" cy="2175782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="" xmlns:a16="http://schemas.microsoft.com/office/drawing/2014/main" id="{FB95549A-A0D8-4FE5-A182-E38A5DF7F3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78872" y="692696"/>
            <a:ext cx="1165128" cy="1165128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="" xmlns:a16="http://schemas.microsoft.com/office/drawing/2014/main" id="{E59FACE5-8850-47C1-8C98-A9CCB8DB88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63" r="10625" b="3932"/>
          <a:stretch/>
        </p:blipFill>
        <p:spPr>
          <a:xfrm>
            <a:off x="4773679" y="4159137"/>
            <a:ext cx="3060266" cy="261986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41099222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20000"/>
                <a:lumOff val="80000"/>
              </a:schemeClr>
            </a:gs>
            <a:gs pos="100000">
              <a:srgbClr val="00B050">
                <a:alpha val="45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1080120"/>
          </a:xfrm>
        </p:spPr>
        <p:txBody>
          <a:bodyPr>
            <a:normAutofit/>
          </a:bodyPr>
          <a:lstStyle/>
          <a:p>
            <a:r>
              <a:rPr lang="hr-HR" sz="3200" b="1" dirty="0" err="1" smtClean="0"/>
              <a:t>School</a:t>
            </a:r>
            <a:r>
              <a:rPr lang="hr-HR" sz="3200" b="1" dirty="0" smtClean="0"/>
              <a:t> </a:t>
            </a:r>
            <a:r>
              <a:rPr lang="hr-HR" sz="3200" b="1" dirty="0" err="1" smtClean="0"/>
              <a:t>European</a:t>
            </a:r>
            <a:r>
              <a:rPr lang="hr-HR" sz="3200" b="1" dirty="0" smtClean="0"/>
              <a:t> </a:t>
            </a:r>
            <a:r>
              <a:rPr lang="hr-HR" sz="3200" b="1" dirty="0" err="1" smtClean="0"/>
              <a:t>projects</a:t>
            </a:r>
            <a:r>
              <a:rPr lang="hr-HR" sz="3200" b="1" dirty="0" smtClean="0"/>
              <a:t> </a:t>
            </a:r>
            <a:r>
              <a:rPr lang="hr-HR" sz="3200" b="1" dirty="0" err="1" smtClean="0"/>
              <a:t>in</a:t>
            </a:r>
            <a:r>
              <a:rPr lang="hr-HR" sz="3200" b="1" dirty="0" smtClean="0"/>
              <a:t> 2017/2018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96752"/>
            <a:ext cx="8712968" cy="5661248"/>
          </a:xfrm>
        </p:spPr>
        <p:txBody>
          <a:bodyPr>
            <a:normAutofit/>
          </a:bodyPr>
          <a:lstStyle/>
          <a:p>
            <a:r>
              <a:rPr lang="hr-HR" sz="2800" b="1" dirty="0" err="1"/>
              <a:t>RoboTech</a:t>
            </a:r>
            <a:r>
              <a:rPr lang="hr-HR" sz="2800" dirty="0"/>
              <a:t> – </a:t>
            </a:r>
            <a:r>
              <a:rPr lang="hr-HR" sz="2400" dirty="0" err="1" smtClean="0"/>
              <a:t>development</a:t>
            </a:r>
            <a:r>
              <a:rPr lang="hr-HR" sz="2400" dirty="0" smtClean="0"/>
              <a:t> </a:t>
            </a:r>
            <a:r>
              <a:rPr lang="hr-HR" sz="2400" dirty="0" err="1" smtClean="0"/>
              <a:t>of</a:t>
            </a:r>
            <a:r>
              <a:rPr lang="hr-HR" sz="2400" dirty="0" smtClean="0"/>
              <a:t> a module for </a:t>
            </a:r>
            <a:r>
              <a:rPr lang="hr-HR" sz="2400" dirty="0" err="1" smtClean="0"/>
              <a:t>the</a:t>
            </a:r>
            <a:r>
              <a:rPr lang="hr-HR" sz="2400" dirty="0" smtClean="0"/>
              <a:t> </a:t>
            </a:r>
            <a:r>
              <a:rPr lang="hr-HR" sz="2400" dirty="0" err="1" smtClean="0"/>
              <a:t>optional</a:t>
            </a:r>
            <a:r>
              <a:rPr lang="hr-HR" sz="2400" dirty="0" smtClean="0"/>
              <a:t> </a:t>
            </a:r>
            <a:r>
              <a:rPr lang="hr-HR" sz="2400" dirty="0" err="1" smtClean="0"/>
              <a:t>school</a:t>
            </a:r>
            <a:r>
              <a:rPr lang="hr-HR" sz="2400" dirty="0" smtClean="0"/>
              <a:t> </a:t>
            </a:r>
            <a:r>
              <a:rPr lang="hr-HR" sz="2400" dirty="0" err="1" smtClean="0"/>
              <a:t>subject</a:t>
            </a:r>
            <a:r>
              <a:rPr lang="hr-HR" sz="2400" b="1" dirty="0" smtClean="0"/>
              <a:t> </a:t>
            </a:r>
            <a:r>
              <a:rPr lang="hr-HR" sz="2400" dirty="0" err="1" smtClean="0"/>
              <a:t>Robotics</a:t>
            </a:r>
            <a:r>
              <a:rPr lang="hr-HR" sz="2400" dirty="0" smtClean="0"/>
              <a:t> </a:t>
            </a:r>
            <a:r>
              <a:rPr lang="hr-HR" sz="2400" dirty="0" err="1" smtClean="0"/>
              <a:t>in</a:t>
            </a:r>
            <a:r>
              <a:rPr lang="hr-HR" sz="2400" dirty="0" smtClean="0"/>
              <a:t> </a:t>
            </a:r>
            <a:r>
              <a:rPr lang="hr-HR" sz="2400" dirty="0" err="1" smtClean="0"/>
              <a:t>the</a:t>
            </a:r>
            <a:r>
              <a:rPr lang="hr-HR" sz="2400" dirty="0" smtClean="0"/>
              <a:t> INTERREG </a:t>
            </a:r>
            <a:r>
              <a:rPr lang="hr-HR" sz="2400" dirty="0" err="1" smtClean="0"/>
              <a:t>Hungary</a:t>
            </a:r>
            <a:r>
              <a:rPr lang="hr-HR" sz="2400" dirty="0" smtClean="0"/>
              <a:t> - Croatia </a:t>
            </a:r>
            <a:r>
              <a:rPr lang="hr-HR" sz="2400" dirty="0" err="1" smtClean="0"/>
              <a:t>cross</a:t>
            </a:r>
            <a:r>
              <a:rPr lang="hr-HR" sz="2400" dirty="0" smtClean="0"/>
              <a:t>-</a:t>
            </a:r>
            <a:r>
              <a:rPr lang="hr-HR" sz="2400" dirty="0" err="1" smtClean="0"/>
              <a:t>border</a:t>
            </a:r>
            <a:r>
              <a:rPr lang="hr-HR" sz="2400" dirty="0" smtClean="0"/>
              <a:t> </a:t>
            </a:r>
            <a:r>
              <a:rPr lang="hr-HR" sz="2400" dirty="0" err="1" smtClean="0"/>
              <a:t>programme</a:t>
            </a:r>
            <a:endParaRPr lang="en-GB" sz="2400" dirty="0" smtClean="0"/>
          </a:p>
          <a:p>
            <a:endParaRPr lang="hr-HR" sz="2800" dirty="0"/>
          </a:p>
          <a:p>
            <a:endParaRPr lang="hr-HR" sz="2800" dirty="0"/>
          </a:p>
          <a:p>
            <a:endParaRPr lang="hr-HR" sz="2800" dirty="0"/>
          </a:p>
          <a:p>
            <a:endParaRPr lang="hr-HR" sz="2800" dirty="0"/>
          </a:p>
          <a:p>
            <a:pPr marL="0" indent="0">
              <a:buNone/>
            </a:pPr>
            <a:endParaRPr lang="hr-HR" sz="2800" dirty="0"/>
          </a:p>
          <a:p>
            <a:r>
              <a:rPr lang="hr-HR" sz="2400" b="1" dirty="0" smtClean="0"/>
              <a:t>„</a:t>
            </a:r>
            <a:r>
              <a:rPr lang="hr-HR" sz="2400" b="1" dirty="0" err="1" smtClean="0"/>
              <a:t>Knowledge</a:t>
            </a:r>
            <a:r>
              <a:rPr lang="hr-HR" sz="2400" b="1" dirty="0" smtClean="0"/>
              <a:t> as a </a:t>
            </a:r>
            <a:r>
              <a:rPr lang="hr-HR" sz="2400" b="1" dirty="0" err="1" smtClean="0"/>
              <a:t>gift</a:t>
            </a:r>
            <a:r>
              <a:rPr lang="hr-HR" sz="2400" b="1" dirty="0" smtClean="0"/>
              <a:t>“</a:t>
            </a:r>
            <a:endParaRPr lang="en-GB" sz="2400" dirty="0" smtClean="0"/>
          </a:p>
          <a:p>
            <a:r>
              <a:rPr lang="hr-HR" sz="2400" dirty="0" smtClean="0"/>
              <a:t>professional </a:t>
            </a:r>
            <a:r>
              <a:rPr lang="hr-HR" sz="2400" dirty="0" err="1" smtClean="0"/>
              <a:t>development</a:t>
            </a:r>
            <a:r>
              <a:rPr lang="hr-HR" sz="2400" dirty="0" smtClean="0"/>
              <a:t> </a:t>
            </a:r>
            <a:r>
              <a:rPr lang="hr-HR" sz="2400" dirty="0" err="1" smtClean="0"/>
              <a:t>of</a:t>
            </a:r>
            <a:r>
              <a:rPr lang="hr-HR" sz="2400" dirty="0" smtClean="0"/>
              <a:t> </a:t>
            </a:r>
            <a:r>
              <a:rPr lang="hr-HR" sz="2400" dirty="0" err="1" smtClean="0"/>
              <a:t>teachers</a:t>
            </a:r>
            <a:endParaRPr lang="en-GB" sz="2400" dirty="0" smtClean="0"/>
          </a:p>
          <a:p>
            <a:r>
              <a:rPr lang="hr-HR" sz="2400" dirty="0" err="1" smtClean="0"/>
              <a:t>working</a:t>
            </a:r>
            <a:r>
              <a:rPr lang="hr-HR" sz="2400" dirty="0" smtClean="0"/>
              <a:t> </a:t>
            </a:r>
            <a:r>
              <a:rPr lang="hr-HR" sz="2400" dirty="0" err="1" smtClean="0"/>
              <a:t>with</a:t>
            </a:r>
            <a:r>
              <a:rPr lang="hr-HR" sz="2400" dirty="0" smtClean="0"/>
              <a:t> </a:t>
            </a:r>
            <a:r>
              <a:rPr lang="hr-HR" sz="2400" dirty="0" err="1" smtClean="0"/>
              <a:t>gifted</a:t>
            </a:r>
            <a:r>
              <a:rPr lang="hr-HR" sz="2400" dirty="0" smtClean="0"/>
              <a:t> </a:t>
            </a:r>
            <a:r>
              <a:rPr lang="hr-HR" sz="2400" dirty="0" err="1" smtClean="0"/>
              <a:t>pupils</a:t>
            </a:r>
            <a:endParaRPr lang="en-GB" sz="2400" dirty="0" smtClean="0"/>
          </a:p>
          <a:p>
            <a:endParaRPr lang="en-GB" sz="2800" dirty="0"/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54986105-2689-4407-99BD-5A60D5B9E0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60" t="14921" r="19647" b="4599"/>
          <a:stretch/>
        </p:blipFill>
        <p:spPr>
          <a:xfrm>
            <a:off x="3762178" y="2290785"/>
            <a:ext cx="3099451" cy="231788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B50BD014-8030-444F-9263-39807E967F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914" b="12926"/>
          <a:stretch/>
        </p:blipFill>
        <p:spPr>
          <a:xfrm>
            <a:off x="748230" y="2745058"/>
            <a:ext cx="2445231" cy="186360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="" xmlns:a16="http://schemas.microsoft.com/office/drawing/2014/main" id="{25CC57CC-D8B7-472A-B2A9-9D6067B9B9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079"/>
          <a:stretch/>
        </p:blipFill>
        <p:spPr>
          <a:xfrm>
            <a:off x="5285005" y="4698336"/>
            <a:ext cx="3468811" cy="1923142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="" xmlns:a16="http://schemas.microsoft.com/office/drawing/2014/main" id="{C6948B78-3A99-44AA-8A6A-8CB9A66C0F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8264" y="2348880"/>
            <a:ext cx="1794406" cy="957017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="" xmlns:a16="http://schemas.microsoft.com/office/drawing/2014/main" id="{5C8BE7F7-6936-4367-A96D-082CB469BB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3501008"/>
            <a:ext cx="897003" cy="88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92366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20000"/>
                <a:lumOff val="80000"/>
              </a:schemeClr>
            </a:gs>
            <a:gs pos="100000">
              <a:srgbClr val="00B050">
                <a:alpha val="45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="" xmlns:a16="http://schemas.microsoft.com/office/drawing/2014/main" id="{F0A77C0E-BB53-4AF8-AB96-9E444AA9B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974A3902-F13D-4B1F-8B74-1868BFC4BD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" name="Rezervirano mjesto sadržaja 7">
            <a:extLst>
              <a:ext uri="{FF2B5EF4-FFF2-40B4-BE49-F238E27FC236}">
                <a16:creationId xmlns="" xmlns:a16="http://schemas.microsoft.com/office/drawing/2014/main" id="{A61A2BF6-37D9-486E-AE94-4EB89BAFD0D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332656"/>
            <a:ext cx="8235950" cy="6159500"/>
          </a:xfrm>
        </p:spPr>
      </p:pic>
      <p:pic>
        <p:nvPicPr>
          <p:cNvPr id="6" name="Picture 6" descr="imagesCAA4SKVM">
            <a:extLst>
              <a:ext uri="{FF2B5EF4-FFF2-40B4-BE49-F238E27FC236}">
                <a16:creationId xmlns="" xmlns:a16="http://schemas.microsoft.com/office/drawing/2014/main" id="{6B8A2498-E5AB-407B-B35C-931E648C9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1847698" cy="184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158215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20000"/>
                <a:lumOff val="80000"/>
              </a:schemeClr>
            </a:gs>
            <a:gs pos="100000">
              <a:srgbClr val="00B050">
                <a:alpha val="45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562074"/>
          </a:xfrm>
        </p:spPr>
        <p:txBody>
          <a:bodyPr>
            <a:noAutofit/>
          </a:bodyPr>
          <a:lstStyle/>
          <a:p>
            <a:r>
              <a:rPr lang="en-GB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Sketches from the history of the „</a:t>
            </a:r>
            <a:r>
              <a:rPr lang="en-GB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Đuro</a:t>
            </a:r>
            <a:r>
              <a:rPr lang="en-GB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Ester” school</a:t>
            </a:r>
            <a:endParaRPr lang="en-GB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14282" y="980728"/>
            <a:ext cx="8929718" cy="5688632"/>
          </a:xfrm>
        </p:spPr>
        <p:txBody>
          <a:bodyPr>
            <a:normAutofit/>
          </a:bodyPr>
          <a:lstStyle/>
          <a:p>
            <a:pPr>
              <a:buNone/>
            </a:pPr>
            <a:endParaRPr lang="hr-HR" sz="2800" dirty="0"/>
          </a:p>
          <a:p>
            <a:pPr>
              <a:buNone/>
            </a:pPr>
            <a:endParaRPr lang="hr-HR" sz="2800" dirty="0"/>
          </a:p>
          <a:p>
            <a:pPr>
              <a:buNone/>
            </a:pPr>
            <a:r>
              <a:rPr lang="hr-HR" sz="2800" dirty="0"/>
              <a:t>                                                                      </a:t>
            </a:r>
          </a:p>
        </p:txBody>
      </p:sp>
      <p:sp>
        <p:nvSpPr>
          <p:cNvPr id="4" name="Pravokutnik 3">
            <a:extLst>
              <a:ext uri="{FF2B5EF4-FFF2-40B4-BE49-F238E27FC236}">
                <a16:creationId xmlns="" xmlns:a16="http://schemas.microsoft.com/office/drawing/2014/main" id="{E60C3BCB-D4DB-47FF-B02F-E66931A0110A}"/>
              </a:ext>
            </a:extLst>
          </p:cNvPr>
          <p:cNvSpPr/>
          <p:nvPr/>
        </p:nvSpPr>
        <p:spPr>
          <a:xfrm>
            <a:off x="457200" y="1443841"/>
            <a:ext cx="8229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/>
              <a:t>30. 10. </a:t>
            </a:r>
            <a:r>
              <a:rPr lang="hr-HR" sz="2800" b="1" dirty="0" smtClean="0"/>
              <a:t>1959 </a:t>
            </a:r>
            <a:r>
              <a:rPr lang="hr-HR" sz="2800" dirty="0"/>
              <a:t>– </a:t>
            </a:r>
            <a:r>
              <a:rPr lang="hr-HR" sz="2800" dirty="0" smtClean="0"/>
              <a:t>3rd </a:t>
            </a:r>
            <a:r>
              <a:rPr lang="en-GB" sz="2800" dirty="0" smtClean="0"/>
              <a:t>primary school in </a:t>
            </a:r>
            <a:r>
              <a:rPr lang="en-GB" sz="2800" dirty="0" err="1" smtClean="0"/>
              <a:t>Koprivnica</a:t>
            </a:r>
            <a:r>
              <a:rPr lang="en-GB" sz="2800" dirty="0" smtClean="0"/>
              <a:t>  </a:t>
            </a:r>
          </a:p>
          <a:p>
            <a:r>
              <a:rPr lang="en-GB" sz="2800" dirty="0" smtClean="0"/>
              <a:t>                           founded</a:t>
            </a:r>
          </a:p>
          <a:p>
            <a:r>
              <a:rPr lang="hr-HR" sz="2800" dirty="0" smtClean="0"/>
              <a:t>1975 </a:t>
            </a:r>
            <a:r>
              <a:rPr lang="hr-HR" sz="2800" dirty="0"/>
              <a:t>– </a:t>
            </a:r>
            <a:r>
              <a:rPr lang="en-GB" sz="2800" dirty="0" smtClean="0"/>
              <a:t>The school moves into a new building– the        </a:t>
            </a:r>
          </a:p>
          <a:p>
            <a:r>
              <a:rPr lang="en-GB" sz="2800" dirty="0" smtClean="0"/>
              <a:t>              present building of the central primary school</a:t>
            </a:r>
          </a:p>
          <a:p>
            <a:r>
              <a:rPr lang="en-GB" sz="2800" dirty="0" smtClean="0"/>
              <a:t>1984 – The school changes its name into Primary </a:t>
            </a:r>
          </a:p>
          <a:p>
            <a:r>
              <a:rPr lang="en-GB" sz="2800" dirty="0" smtClean="0"/>
              <a:t>              school </a:t>
            </a:r>
            <a:r>
              <a:rPr lang="en-GB" sz="2800" dirty="0" err="1" smtClean="0"/>
              <a:t>Branko</a:t>
            </a:r>
            <a:r>
              <a:rPr lang="en-GB" sz="2800" dirty="0" smtClean="0"/>
              <a:t> </a:t>
            </a:r>
            <a:r>
              <a:rPr lang="en-GB" sz="2800" dirty="0" err="1" smtClean="0"/>
              <a:t>Jambrešić-Zriko</a:t>
            </a:r>
            <a:endParaRPr lang="en-GB" sz="2800" dirty="0" smtClean="0"/>
          </a:p>
          <a:p>
            <a:r>
              <a:rPr lang="en-GB" sz="2800" b="1" dirty="0" smtClean="0"/>
              <a:t>1991</a:t>
            </a:r>
            <a:r>
              <a:rPr lang="en-GB" sz="2800" dirty="0" smtClean="0"/>
              <a:t> – at the proposal of the teaching staff the school </a:t>
            </a:r>
          </a:p>
          <a:p>
            <a:r>
              <a:rPr lang="en-GB" sz="2800" dirty="0" smtClean="0"/>
              <a:t>             is named into today’s – Primary school</a:t>
            </a:r>
            <a:r>
              <a:rPr lang="en-GB" sz="2800" b="1" dirty="0" smtClean="0"/>
              <a:t> „</a:t>
            </a:r>
            <a:r>
              <a:rPr lang="en-GB" sz="2800" b="1" dirty="0" err="1" smtClean="0"/>
              <a:t>Đuro</a:t>
            </a:r>
            <a:r>
              <a:rPr lang="en-GB" sz="2800" b="1" dirty="0" smtClean="0"/>
              <a:t>  </a:t>
            </a:r>
          </a:p>
          <a:p>
            <a:r>
              <a:rPr lang="en-GB" sz="2800" b="1" dirty="0" smtClean="0"/>
              <a:t>             Ester”, </a:t>
            </a:r>
            <a:r>
              <a:rPr lang="en-GB" sz="2800" dirty="0" smtClean="0"/>
              <a:t>after a teacher, pedagogue and comedy  </a:t>
            </a:r>
          </a:p>
          <a:p>
            <a:r>
              <a:rPr lang="en-GB" sz="2800" dirty="0" smtClean="0"/>
              <a:t>             writer from </a:t>
            </a:r>
            <a:r>
              <a:rPr lang="en-GB" sz="2800" dirty="0" err="1" smtClean="0"/>
              <a:t>Koprivnica</a:t>
            </a:r>
            <a:r>
              <a:rPr lang="en-GB" sz="2800" dirty="0" smtClean="0"/>
              <a:t> who lived in the 2nd half  </a:t>
            </a:r>
          </a:p>
          <a:p>
            <a:r>
              <a:rPr lang="en-GB" sz="2800" dirty="0" smtClean="0"/>
              <a:t>            of the 19th century </a:t>
            </a:r>
            <a:r>
              <a:rPr lang="hr-HR" sz="2800" dirty="0"/>
              <a:t>	</a:t>
            </a:r>
          </a:p>
          <a:p>
            <a:r>
              <a:rPr lang="hr-HR" sz="2800" dirty="0"/>
              <a:t>               </a:t>
            </a:r>
          </a:p>
        </p:txBody>
      </p:sp>
      <p:pic>
        <p:nvPicPr>
          <p:cNvPr id="5" name="Picture 11" descr="http://i9.tinypic.com/40agjef.jpg">
            <a:extLst>
              <a:ext uri="{FF2B5EF4-FFF2-40B4-BE49-F238E27FC236}">
                <a16:creationId xmlns="" xmlns:a16="http://schemas.microsoft.com/office/drawing/2014/main" id="{B33BA6D9-60AE-4F0D-AD07-2DDA385EF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5373216"/>
            <a:ext cx="2234857" cy="1484784"/>
          </a:xfrm>
          <a:prstGeom prst="rect">
            <a:avLst/>
          </a:prstGeom>
          <a:noFill/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xmlns="" val="25909935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20000"/>
                <a:lumOff val="80000"/>
              </a:schemeClr>
            </a:gs>
            <a:gs pos="100000">
              <a:srgbClr val="00B050">
                <a:alpha val="45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pPr algn="l"/>
            <a:r>
              <a:rPr lang="en-GB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Basic information about </a:t>
            </a:r>
            <a:br>
              <a:rPr lang="en-GB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en-GB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the school „</a:t>
            </a:r>
            <a:r>
              <a:rPr lang="en-GB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Đuro</a:t>
            </a:r>
            <a:r>
              <a:rPr lang="en-GB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Ester”</a:t>
            </a:r>
            <a:endParaRPr lang="en-GB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14282" y="980728"/>
            <a:ext cx="8929718" cy="5688632"/>
          </a:xfrm>
        </p:spPr>
        <p:txBody>
          <a:bodyPr>
            <a:normAutofit/>
          </a:bodyPr>
          <a:lstStyle/>
          <a:p>
            <a:pPr>
              <a:buNone/>
            </a:pPr>
            <a:endParaRPr lang="hr-HR" sz="2800" dirty="0"/>
          </a:p>
          <a:p>
            <a:pPr>
              <a:buNone/>
            </a:pPr>
            <a:endParaRPr lang="hr-HR" sz="2800" dirty="0"/>
          </a:p>
          <a:p>
            <a:pPr>
              <a:buNone/>
            </a:pPr>
            <a:r>
              <a:rPr lang="hr-HR" sz="2800" dirty="0"/>
              <a:t>                                                                      </a:t>
            </a:r>
          </a:p>
        </p:txBody>
      </p:sp>
      <p:sp>
        <p:nvSpPr>
          <p:cNvPr id="4" name="Pravokutnik 3">
            <a:extLst>
              <a:ext uri="{FF2B5EF4-FFF2-40B4-BE49-F238E27FC236}">
                <a16:creationId xmlns="" xmlns:a16="http://schemas.microsoft.com/office/drawing/2014/main" id="{E60C3BCB-D4DB-47FF-B02F-E66931A0110A}"/>
              </a:ext>
            </a:extLst>
          </p:cNvPr>
          <p:cNvSpPr/>
          <p:nvPr/>
        </p:nvSpPr>
        <p:spPr>
          <a:xfrm>
            <a:off x="457200" y="1443841"/>
            <a:ext cx="8507288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/>
              <a:t>Number of students: 745</a:t>
            </a:r>
          </a:p>
          <a:p>
            <a:r>
              <a:rPr lang="en-GB" sz="2800" dirty="0" smtClean="0"/>
              <a:t>Number of teachers: 47</a:t>
            </a:r>
          </a:p>
          <a:p>
            <a:r>
              <a:rPr lang="en-GB" sz="2800" dirty="0" smtClean="0"/>
              <a:t>Number of expert associates: 4 (a pedagogue, a social pedagogue, a psychologist and a librarian)</a:t>
            </a:r>
          </a:p>
          <a:p>
            <a:r>
              <a:rPr lang="en-GB" sz="2800" dirty="0" smtClean="0"/>
              <a:t>Duration of elementary education: 8 years </a:t>
            </a:r>
          </a:p>
          <a:p>
            <a:r>
              <a:rPr lang="en-GB" sz="2800" dirty="0" smtClean="0"/>
              <a:t>                                                                     (Grades 1-8)</a:t>
            </a:r>
          </a:p>
          <a:p>
            <a:r>
              <a:rPr lang="en-GB" sz="2800" dirty="0" smtClean="0"/>
              <a:t>Foreign languages: English, German and French</a:t>
            </a:r>
          </a:p>
          <a:p>
            <a:endParaRPr lang="hr-HR" sz="2800" dirty="0"/>
          </a:p>
          <a:p>
            <a:r>
              <a:rPr lang="en-GB" sz="2800" b="1" dirty="0" smtClean="0"/>
              <a:t>The local school </a:t>
            </a:r>
            <a:r>
              <a:rPr lang="en-GB" sz="2800" b="1" dirty="0" err="1" smtClean="0"/>
              <a:t>Vinica</a:t>
            </a:r>
            <a:r>
              <a:rPr lang="en-GB" sz="2800" dirty="0" smtClean="0"/>
              <a:t> is part</a:t>
            </a:r>
          </a:p>
          <a:p>
            <a:r>
              <a:rPr lang="en-GB" sz="2800" dirty="0" smtClean="0"/>
              <a:t>of the central primary school </a:t>
            </a:r>
          </a:p>
          <a:p>
            <a:r>
              <a:rPr lang="en-GB" sz="2800" dirty="0" smtClean="0"/>
              <a:t>„</a:t>
            </a:r>
            <a:r>
              <a:rPr lang="en-GB" sz="2800" dirty="0" err="1" smtClean="0"/>
              <a:t>Đuro</a:t>
            </a:r>
            <a:r>
              <a:rPr lang="en-GB" sz="2800" dirty="0" smtClean="0"/>
              <a:t> Ester”. </a:t>
            </a:r>
            <a:endParaRPr lang="en-GB" sz="2800" b="1" dirty="0" smtClean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</p:txBody>
      </p:sp>
      <p:pic>
        <p:nvPicPr>
          <p:cNvPr id="5" name="Slika 4" descr="OŠ Đuro Ester.jpg">
            <a:extLst>
              <a:ext uri="{FF2B5EF4-FFF2-40B4-BE49-F238E27FC236}">
                <a16:creationId xmlns="" xmlns:a16="http://schemas.microsoft.com/office/drawing/2014/main" id="{AEBA9225-19C3-4C0D-BAE8-ACAEBC35BDB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28410"/>
          <a:stretch>
            <a:fillRect/>
          </a:stretch>
        </p:blipFill>
        <p:spPr>
          <a:xfrm>
            <a:off x="4572000" y="129928"/>
            <a:ext cx="3963604" cy="22909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Picture 2" descr="C:\Documents and Settings\xx\My Documents\Dokumenti 1.2012-2013\Slike\Škola\PŠ Vinica-a.JPG">
            <a:extLst>
              <a:ext uri="{FF2B5EF4-FFF2-40B4-BE49-F238E27FC236}">
                <a16:creationId xmlns="" xmlns:a16="http://schemas.microsoft.com/office/drawing/2014/main" id="{61FFA4D7-73D7-491E-8AA3-1D7EB4379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8017" y="4581128"/>
            <a:ext cx="3466391" cy="1925889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4027544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20000"/>
                <a:lumOff val="80000"/>
              </a:schemeClr>
            </a:gs>
            <a:gs pos="100000">
              <a:srgbClr val="00B050">
                <a:alpha val="45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hr-HR" sz="3600" b="1" dirty="0" smtClean="0"/>
              <a:t>INTERNATIONAL ECO SCHOOL</a:t>
            </a:r>
            <a:endParaRPr lang="hr-HR" sz="36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14282" y="857232"/>
            <a:ext cx="8715436" cy="57150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800" dirty="0"/>
              <a:t>2007. – </a:t>
            </a:r>
            <a:r>
              <a:rPr lang="en-GB" sz="2800" dirty="0" smtClean="0"/>
              <a:t>Eco school status received</a:t>
            </a:r>
          </a:p>
          <a:p>
            <a:pPr marL="0" indent="0">
              <a:buNone/>
            </a:pPr>
            <a:r>
              <a:rPr lang="en-GB" sz="2800" dirty="0" smtClean="0"/>
              <a:t>2013. – bronze status</a:t>
            </a:r>
          </a:p>
          <a:p>
            <a:pPr marL="0" indent="0">
              <a:buNone/>
            </a:pPr>
            <a:r>
              <a:rPr lang="en-GB" sz="2800" dirty="0" smtClean="0"/>
              <a:t>2015. – silver status</a:t>
            </a:r>
          </a:p>
          <a:p>
            <a:pPr marL="0" indent="0">
              <a:buNone/>
            </a:pPr>
            <a:r>
              <a:rPr lang="en-GB" sz="2800" dirty="0" smtClean="0"/>
              <a:t>2017. – gold status</a:t>
            </a:r>
          </a:p>
          <a:p>
            <a:pPr>
              <a:buFontTx/>
              <a:buChar char="-"/>
            </a:pPr>
            <a:endParaRPr lang="hr-HR" sz="2800" dirty="0"/>
          </a:p>
          <a:p>
            <a:pPr>
              <a:buNone/>
            </a:pPr>
            <a:endParaRPr lang="hr-HR" sz="2800" dirty="0"/>
          </a:p>
          <a:p>
            <a:pPr>
              <a:buNone/>
            </a:pPr>
            <a:endParaRPr lang="hr-HR" sz="2800" dirty="0"/>
          </a:p>
          <a:p>
            <a:pPr>
              <a:buNone/>
            </a:pPr>
            <a:endParaRPr lang="hr-HR" sz="2800" dirty="0"/>
          </a:p>
          <a:p>
            <a:pPr>
              <a:buNone/>
            </a:pPr>
            <a:endParaRPr lang="hr-HR" sz="2800" dirty="0"/>
          </a:p>
          <a:p>
            <a:pPr>
              <a:buNone/>
            </a:pPr>
            <a:endParaRPr lang="hr-HR" sz="2800" dirty="0"/>
          </a:p>
          <a:p>
            <a:pPr>
              <a:buNone/>
            </a:pPr>
            <a:endParaRPr lang="hr-HR" sz="2800" dirty="0"/>
          </a:p>
        </p:txBody>
      </p:sp>
      <p:pic>
        <p:nvPicPr>
          <p:cNvPr id="8" name="Picture 8" descr="imagesCACZ5Y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82468">
            <a:off x="6193556" y="4995615"/>
            <a:ext cx="1797399" cy="1498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lika 6">
            <a:extLst>
              <a:ext uri="{FF2B5EF4-FFF2-40B4-BE49-F238E27FC236}">
                <a16:creationId xmlns="" xmlns:a16="http://schemas.microsoft.com/office/drawing/2014/main" id="{E423ED97-5720-47D8-AF93-8279029AE6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011" y="2961973"/>
            <a:ext cx="4933782" cy="370033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87D47A97-436B-4AA0-BAED-BDA7AEAA23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5329" y="1446247"/>
            <a:ext cx="4531916" cy="3424416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="" xmlns:a16="http://schemas.microsoft.com/office/drawing/2014/main" id="{07A5DE50-3F51-45A4-967D-9EC955CCCB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1318" y="220274"/>
            <a:ext cx="961608" cy="100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92654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20000"/>
                <a:lumOff val="80000"/>
              </a:schemeClr>
            </a:gs>
            <a:gs pos="100000">
              <a:srgbClr val="00B050">
                <a:alpha val="45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ECO SCHOOL activities</a:t>
            </a:r>
            <a:endParaRPr lang="en-GB" sz="36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14282" y="857232"/>
            <a:ext cx="8715436" cy="5715040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endParaRPr lang="hr-HR" sz="2800" dirty="0"/>
          </a:p>
          <a:p>
            <a:pPr>
              <a:buNone/>
            </a:pPr>
            <a:endParaRPr lang="hr-HR" sz="2800" dirty="0"/>
          </a:p>
          <a:p>
            <a:pPr>
              <a:buNone/>
            </a:pPr>
            <a:endParaRPr lang="hr-HR" sz="2800" dirty="0"/>
          </a:p>
          <a:p>
            <a:pPr>
              <a:buNone/>
            </a:pPr>
            <a:endParaRPr lang="hr-HR" sz="2800" dirty="0"/>
          </a:p>
          <a:p>
            <a:pPr>
              <a:buNone/>
            </a:pPr>
            <a:endParaRPr lang="hr-HR" sz="2800" dirty="0"/>
          </a:p>
          <a:p>
            <a:pPr>
              <a:buNone/>
            </a:pPr>
            <a:endParaRPr lang="hr-HR" sz="2800" dirty="0"/>
          </a:p>
          <a:p>
            <a:pPr>
              <a:buNone/>
            </a:pPr>
            <a:endParaRPr lang="hr-HR" sz="2800" dirty="0"/>
          </a:p>
        </p:txBody>
      </p:sp>
      <p:sp>
        <p:nvSpPr>
          <p:cNvPr id="10" name="Rezervirano mjesto sadržaja 2">
            <a:extLst>
              <a:ext uri="{FF2B5EF4-FFF2-40B4-BE49-F238E27FC236}">
                <a16:creationId xmlns="" xmlns:a16="http://schemas.microsoft.com/office/drawing/2014/main" id="{ABE431AA-35AA-4110-8EE0-F4A943D9CF3B}"/>
              </a:ext>
            </a:extLst>
          </p:cNvPr>
          <p:cNvSpPr txBox="1">
            <a:spLocks/>
          </p:cNvSpPr>
          <p:nvPr/>
        </p:nvSpPr>
        <p:spPr>
          <a:xfrm>
            <a:off x="0" y="1009632"/>
            <a:ext cx="9082118" cy="5715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hr-HR" sz="2800" dirty="0"/>
          </a:p>
          <a:p>
            <a:pPr>
              <a:buFont typeface="Arial" pitchFamily="34" charset="0"/>
              <a:buNone/>
            </a:pPr>
            <a:endParaRPr lang="hr-HR" sz="2800" dirty="0"/>
          </a:p>
          <a:p>
            <a:pPr>
              <a:buFont typeface="Arial" pitchFamily="34" charset="0"/>
              <a:buNone/>
            </a:pPr>
            <a:endParaRPr lang="hr-HR" sz="2800" dirty="0"/>
          </a:p>
          <a:p>
            <a:pPr>
              <a:buFont typeface="Arial" pitchFamily="34" charset="0"/>
              <a:buNone/>
            </a:pPr>
            <a:endParaRPr lang="hr-HR" sz="2800" dirty="0"/>
          </a:p>
          <a:p>
            <a:pPr>
              <a:buFont typeface="Arial" pitchFamily="34" charset="0"/>
              <a:buNone/>
            </a:pPr>
            <a:endParaRPr lang="hr-HR" sz="2800" dirty="0"/>
          </a:p>
          <a:p>
            <a:pPr>
              <a:buFont typeface="Arial" pitchFamily="34" charset="0"/>
              <a:buNone/>
            </a:pPr>
            <a:endParaRPr lang="hr-HR" sz="2800" dirty="0"/>
          </a:p>
          <a:p>
            <a:pPr>
              <a:buFont typeface="Arial" pitchFamily="34" charset="0"/>
              <a:buNone/>
            </a:pPr>
            <a:endParaRPr lang="hr-HR" sz="2800" dirty="0"/>
          </a:p>
        </p:txBody>
      </p:sp>
      <p:sp>
        <p:nvSpPr>
          <p:cNvPr id="11" name="Rezervirano mjesto sadržaja 2">
            <a:extLst>
              <a:ext uri="{FF2B5EF4-FFF2-40B4-BE49-F238E27FC236}">
                <a16:creationId xmlns="" xmlns:a16="http://schemas.microsoft.com/office/drawing/2014/main" id="{237418F0-D586-462E-BCCE-FDFB1EEE8986}"/>
              </a:ext>
            </a:extLst>
          </p:cNvPr>
          <p:cNvSpPr txBox="1">
            <a:spLocks/>
          </p:cNvSpPr>
          <p:nvPr/>
        </p:nvSpPr>
        <p:spPr>
          <a:xfrm>
            <a:off x="214282" y="857232"/>
            <a:ext cx="9020236" cy="4280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 smtClean="0"/>
              <a:t>Healthy diet</a:t>
            </a:r>
          </a:p>
          <a:p>
            <a:pPr marL="0" indent="0">
              <a:buNone/>
            </a:pPr>
            <a:endParaRPr lang="hr-HR" sz="2800" dirty="0"/>
          </a:p>
          <a:p>
            <a:pPr marL="0" indent="0">
              <a:buNone/>
            </a:pPr>
            <a:endParaRPr lang="hr-HR" sz="2800" dirty="0"/>
          </a:p>
          <a:p>
            <a:pPr marL="0" indent="0">
              <a:buNone/>
            </a:pPr>
            <a:endParaRPr lang="hr-HR" sz="2800" dirty="0"/>
          </a:p>
          <a:p>
            <a:pPr marL="0" indent="0">
              <a:buNone/>
            </a:pPr>
            <a:endParaRPr lang="hr-HR" sz="2800" dirty="0"/>
          </a:p>
          <a:p>
            <a:pPr marL="0" indent="0">
              <a:buNone/>
            </a:pPr>
            <a:endParaRPr lang="hr-HR" sz="2800" dirty="0"/>
          </a:p>
          <a:p>
            <a:pPr marL="0" indent="0">
              <a:buNone/>
            </a:pPr>
            <a:r>
              <a:rPr lang="en-GB" sz="2800" dirty="0" smtClean="0"/>
              <a:t>Physical activity</a:t>
            </a:r>
          </a:p>
          <a:p>
            <a:pPr>
              <a:buFont typeface="Arial" pitchFamily="34" charset="0"/>
              <a:buNone/>
            </a:pPr>
            <a:endParaRPr lang="hr-HR" sz="2800" dirty="0"/>
          </a:p>
          <a:p>
            <a:pPr>
              <a:buFont typeface="Arial" pitchFamily="34" charset="0"/>
              <a:buNone/>
            </a:pPr>
            <a:endParaRPr lang="hr-HR" sz="2800" dirty="0"/>
          </a:p>
          <a:p>
            <a:pPr>
              <a:buFont typeface="Arial" pitchFamily="34" charset="0"/>
              <a:buNone/>
            </a:pPr>
            <a:endParaRPr lang="hr-HR" sz="2800" dirty="0"/>
          </a:p>
          <a:p>
            <a:pPr>
              <a:buFont typeface="Arial" pitchFamily="34" charset="0"/>
              <a:buNone/>
            </a:pPr>
            <a:endParaRPr lang="hr-HR" sz="2800" dirty="0"/>
          </a:p>
          <a:p>
            <a:pPr>
              <a:buFont typeface="Arial" pitchFamily="34" charset="0"/>
              <a:buNone/>
            </a:pPr>
            <a:endParaRPr lang="hr-HR" sz="2800" dirty="0"/>
          </a:p>
          <a:p>
            <a:pPr>
              <a:buFont typeface="Arial" pitchFamily="34" charset="0"/>
              <a:buNone/>
            </a:pPr>
            <a:endParaRPr lang="hr-HR" sz="2800" dirty="0"/>
          </a:p>
        </p:txBody>
      </p:sp>
      <p:pic>
        <p:nvPicPr>
          <p:cNvPr id="13" name="Picture 2" descr="http://www.os-gjuro-ester-koprivnica.skole.hr/upload/os-gjuro-ester-koprivnica/images/newsimg/921/Image/3__Vinica_-_sok_1.JPG">
            <a:extLst>
              <a:ext uri="{FF2B5EF4-FFF2-40B4-BE49-F238E27FC236}">
                <a16:creationId xmlns="" xmlns:a16="http://schemas.microsoft.com/office/drawing/2014/main" id="{4BE79D05-B255-4413-97A4-6428F7E8A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436731">
            <a:off x="1505828" y="1416526"/>
            <a:ext cx="3192402" cy="2394302"/>
          </a:xfrm>
          <a:prstGeom prst="rect">
            <a:avLst/>
          </a:prstGeom>
          <a:noFill/>
        </p:spPr>
      </p:pic>
      <p:pic>
        <p:nvPicPr>
          <p:cNvPr id="12" name="Picture 2" descr="C:\Documents and Settings\xx\Desktop\Za šk.list\1__r__Vinica_-_ZO_-_piramida_prehrane-1.JPG">
            <a:extLst>
              <a:ext uri="{FF2B5EF4-FFF2-40B4-BE49-F238E27FC236}">
                <a16:creationId xmlns="" xmlns:a16="http://schemas.microsoft.com/office/drawing/2014/main" id="{C17B2E24-E9E1-4F68-BA56-FCA4E731E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32266">
            <a:off x="5326903" y="1110743"/>
            <a:ext cx="3368621" cy="2526465"/>
          </a:xfrm>
          <a:prstGeom prst="rect">
            <a:avLst/>
          </a:prstGeom>
          <a:noFill/>
        </p:spPr>
      </p:pic>
      <p:pic>
        <p:nvPicPr>
          <p:cNvPr id="15" name="Picture 2" descr="C:\Documents and Settings\xx\Desktop\Dan škole\Tjedan_kretanja_2012__2__i_4__razred-a.JPG">
            <a:extLst>
              <a:ext uri="{FF2B5EF4-FFF2-40B4-BE49-F238E27FC236}">
                <a16:creationId xmlns="" xmlns:a16="http://schemas.microsoft.com/office/drawing/2014/main" id="{E9005ABE-7654-49AB-9B35-934F64CFB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658" y="4554074"/>
            <a:ext cx="3744413" cy="2031905"/>
          </a:xfrm>
          <a:prstGeom prst="rect">
            <a:avLst/>
          </a:prstGeom>
          <a:noFill/>
        </p:spPr>
      </p:pic>
      <p:pic>
        <p:nvPicPr>
          <p:cNvPr id="18" name="Slika 17">
            <a:extLst>
              <a:ext uri="{FF2B5EF4-FFF2-40B4-BE49-F238E27FC236}">
                <a16:creationId xmlns="" xmlns:a16="http://schemas.microsoft.com/office/drawing/2014/main" id="{94058F38-72C0-4273-BFF9-EFEBA07EC9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08658" y="177660"/>
            <a:ext cx="934707" cy="974848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="" xmlns:a16="http://schemas.microsoft.com/office/drawing/2014/main" id="{36C792BE-E6A0-4566-BF91-9F5D8265EF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38" r="10625"/>
          <a:stretch/>
        </p:blipFill>
        <p:spPr>
          <a:xfrm>
            <a:off x="4793677" y="3968392"/>
            <a:ext cx="3681835" cy="2603880"/>
          </a:xfrm>
          <a:prstGeom prst="rect">
            <a:avLst/>
          </a:prstGeom>
        </p:spPr>
      </p:pic>
      <p:pic>
        <p:nvPicPr>
          <p:cNvPr id="8" name="Picture 8" descr="imagesCACZ5YCH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82468">
            <a:off x="4286509" y="3126015"/>
            <a:ext cx="1225500" cy="1021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06263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20000"/>
                <a:lumOff val="80000"/>
              </a:schemeClr>
            </a:gs>
            <a:gs pos="100000">
              <a:srgbClr val="00B050">
                <a:alpha val="45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ECO SCHOOL activities</a:t>
            </a:r>
            <a:endParaRPr lang="en-GB" sz="36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14282" y="857232"/>
            <a:ext cx="8715436" cy="5715040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endParaRPr lang="hr-HR" sz="2800" dirty="0"/>
          </a:p>
          <a:p>
            <a:pPr>
              <a:buNone/>
            </a:pPr>
            <a:endParaRPr lang="hr-HR" sz="2800" dirty="0"/>
          </a:p>
          <a:p>
            <a:pPr>
              <a:buNone/>
            </a:pPr>
            <a:endParaRPr lang="hr-HR" sz="2800" dirty="0"/>
          </a:p>
          <a:p>
            <a:pPr>
              <a:buNone/>
            </a:pPr>
            <a:endParaRPr lang="hr-HR" sz="2800" dirty="0"/>
          </a:p>
          <a:p>
            <a:pPr>
              <a:buNone/>
            </a:pPr>
            <a:endParaRPr lang="hr-HR" sz="2800" dirty="0"/>
          </a:p>
          <a:p>
            <a:pPr>
              <a:buNone/>
            </a:pPr>
            <a:endParaRPr lang="hr-HR" sz="2800" dirty="0"/>
          </a:p>
          <a:p>
            <a:pPr>
              <a:buNone/>
            </a:pPr>
            <a:endParaRPr lang="hr-HR" sz="2800" dirty="0"/>
          </a:p>
        </p:txBody>
      </p:sp>
      <p:sp>
        <p:nvSpPr>
          <p:cNvPr id="10" name="Rezervirano mjesto sadržaja 2">
            <a:extLst>
              <a:ext uri="{FF2B5EF4-FFF2-40B4-BE49-F238E27FC236}">
                <a16:creationId xmlns="" xmlns:a16="http://schemas.microsoft.com/office/drawing/2014/main" id="{ABE431AA-35AA-4110-8EE0-F4A943D9CF3B}"/>
              </a:ext>
            </a:extLst>
          </p:cNvPr>
          <p:cNvSpPr txBox="1">
            <a:spLocks/>
          </p:cNvSpPr>
          <p:nvPr/>
        </p:nvSpPr>
        <p:spPr>
          <a:xfrm>
            <a:off x="366682" y="1009632"/>
            <a:ext cx="7949734" cy="5715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hr-HR" sz="2800"/>
          </a:p>
          <a:p>
            <a:pPr>
              <a:buFont typeface="Arial" pitchFamily="34" charset="0"/>
              <a:buNone/>
            </a:pPr>
            <a:endParaRPr lang="hr-HR" sz="2800"/>
          </a:p>
          <a:p>
            <a:pPr>
              <a:buFont typeface="Arial" pitchFamily="34" charset="0"/>
              <a:buNone/>
            </a:pPr>
            <a:endParaRPr lang="hr-HR" sz="2800"/>
          </a:p>
          <a:p>
            <a:pPr>
              <a:buFont typeface="Arial" pitchFamily="34" charset="0"/>
              <a:buNone/>
            </a:pPr>
            <a:endParaRPr lang="hr-HR" sz="2800"/>
          </a:p>
          <a:p>
            <a:pPr>
              <a:buFont typeface="Arial" pitchFamily="34" charset="0"/>
              <a:buNone/>
            </a:pPr>
            <a:endParaRPr lang="hr-HR" sz="2800"/>
          </a:p>
          <a:p>
            <a:pPr>
              <a:buFont typeface="Arial" pitchFamily="34" charset="0"/>
              <a:buNone/>
            </a:pPr>
            <a:endParaRPr lang="hr-HR" sz="2800"/>
          </a:p>
          <a:p>
            <a:pPr>
              <a:buFont typeface="Arial" pitchFamily="34" charset="0"/>
              <a:buNone/>
            </a:pPr>
            <a:endParaRPr lang="hr-HR" sz="2800" dirty="0"/>
          </a:p>
        </p:txBody>
      </p:sp>
      <p:sp>
        <p:nvSpPr>
          <p:cNvPr id="11" name="Rezervirano mjesto sadržaja 2">
            <a:extLst>
              <a:ext uri="{FF2B5EF4-FFF2-40B4-BE49-F238E27FC236}">
                <a16:creationId xmlns="" xmlns:a16="http://schemas.microsoft.com/office/drawing/2014/main" id="{237418F0-D586-462E-BCCE-FDFB1EEE8986}"/>
              </a:ext>
            </a:extLst>
          </p:cNvPr>
          <p:cNvSpPr txBox="1">
            <a:spLocks/>
          </p:cNvSpPr>
          <p:nvPr/>
        </p:nvSpPr>
        <p:spPr>
          <a:xfrm>
            <a:off x="519082" y="857232"/>
            <a:ext cx="8715436" cy="4280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800" dirty="0" smtClean="0"/>
              <a:t>Waste </a:t>
            </a:r>
            <a:r>
              <a:rPr lang="hr-HR" sz="2800" dirty="0" err="1" smtClean="0"/>
              <a:t>sorting</a:t>
            </a:r>
            <a:endParaRPr lang="hr-HR" sz="2800" dirty="0"/>
          </a:p>
          <a:p>
            <a:pPr marL="0" indent="0">
              <a:buNone/>
            </a:pPr>
            <a:endParaRPr lang="hr-HR" sz="2800" dirty="0"/>
          </a:p>
          <a:p>
            <a:pPr marL="0" indent="0">
              <a:buNone/>
            </a:pPr>
            <a:endParaRPr lang="hr-HR" sz="2800" dirty="0"/>
          </a:p>
          <a:p>
            <a:pPr marL="0" indent="0">
              <a:buNone/>
            </a:pPr>
            <a:endParaRPr lang="hr-HR" sz="2800" dirty="0"/>
          </a:p>
          <a:p>
            <a:pPr marL="0" indent="0">
              <a:buNone/>
            </a:pPr>
            <a:endParaRPr lang="hr-HR" sz="2800" dirty="0"/>
          </a:p>
          <a:p>
            <a:pPr marL="0" indent="0">
              <a:buNone/>
            </a:pPr>
            <a:endParaRPr lang="hr-HR" sz="2800" dirty="0"/>
          </a:p>
          <a:p>
            <a:pPr marL="0" indent="0">
              <a:buNone/>
            </a:pPr>
            <a:r>
              <a:rPr lang="hr-HR" sz="2800" dirty="0" smtClean="0"/>
              <a:t>Energy </a:t>
            </a:r>
            <a:r>
              <a:rPr lang="hr-HR" sz="2800" dirty="0" err="1" smtClean="0"/>
              <a:t>saving</a:t>
            </a:r>
            <a:endParaRPr lang="hr-HR" sz="2800" dirty="0"/>
          </a:p>
          <a:p>
            <a:pPr>
              <a:buFont typeface="Arial" pitchFamily="34" charset="0"/>
              <a:buNone/>
            </a:pPr>
            <a:endParaRPr lang="hr-HR" sz="2800" dirty="0"/>
          </a:p>
          <a:p>
            <a:pPr>
              <a:buFont typeface="Arial" pitchFamily="34" charset="0"/>
              <a:buNone/>
            </a:pPr>
            <a:endParaRPr lang="hr-HR" sz="2800" dirty="0"/>
          </a:p>
          <a:p>
            <a:pPr>
              <a:buFont typeface="Arial" pitchFamily="34" charset="0"/>
              <a:buNone/>
            </a:pPr>
            <a:endParaRPr lang="hr-HR" sz="2800" dirty="0"/>
          </a:p>
          <a:p>
            <a:pPr>
              <a:buFont typeface="Arial" pitchFamily="34" charset="0"/>
              <a:buNone/>
            </a:pPr>
            <a:endParaRPr lang="hr-HR" sz="2800" dirty="0"/>
          </a:p>
          <a:p>
            <a:pPr>
              <a:buFont typeface="Arial" pitchFamily="34" charset="0"/>
              <a:buNone/>
            </a:pPr>
            <a:endParaRPr lang="hr-HR" sz="2800" dirty="0"/>
          </a:p>
        </p:txBody>
      </p:sp>
      <p:sp>
        <p:nvSpPr>
          <p:cNvPr id="17" name="Rezervirano mjesto sadržaja 2">
            <a:extLst>
              <a:ext uri="{FF2B5EF4-FFF2-40B4-BE49-F238E27FC236}">
                <a16:creationId xmlns="" xmlns:a16="http://schemas.microsoft.com/office/drawing/2014/main" id="{9BA34EE3-309C-4822-B6D3-52C0F7ACBA66}"/>
              </a:ext>
            </a:extLst>
          </p:cNvPr>
          <p:cNvSpPr txBox="1">
            <a:spLocks/>
          </p:cNvSpPr>
          <p:nvPr/>
        </p:nvSpPr>
        <p:spPr>
          <a:xfrm>
            <a:off x="366682" y="1009632"/>
            <a:ext cx="8715436" cy="5715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hr-HR" sz="2800" dirty="0"/>
          </a:p>
          <a:p>
            <a:pPr>
              <a:buFont typeface="Arial" pitchFamily="34" charset="0"/>
              <a:buNone/>
            </a:pPr>
            <a:endParaRPr lang="hr-HR" sz="2800" dirty="0"/>
          </a:p>
          <a:p>
            <a:pPr>
              <a:buFont typeface="Arial" pitchFamily="34" charset="0"/>
              <a:buNone/>
            </a:pPr>
            <a:endParaRPr lang="hr-HR" sz="2800" dirty="0"/>
          </a:p>
          <a:p>
            <a:pPr>
              <a:buFont typeface="Arial" pitchFamily="34" charset="0"/>
              <a:buNone/>
            </a:pPr>
            <a:endParaRPr lang="hr-HR" sz="2800" dirty="0"/>
          </a:p>
          <a:p>
            <a:pPr>
              <a:buFont typeface="Arial" pitchFamily="34" charset="0"/>
              <a:buNone/>
            </a:pPr>
            <a:endParaRPr lang="hr-HR" sz="2800" dirty="0"/>
          </a:p>
          <a:p>
            <a:pPr>
              <a:buFont typeface="Arial" pitchFamily="34" charset="0"/>
              <a:buNone/>
            </a:pPr>
            <a:endParaRPr lang="hr-HR" sz="2800" dirty="0"/>
          </a:p>
          <a:p>
            <a:pPr>
              <a:buFont typeface="Arial" pitchFamily="34" charset="0"/>
              <a:buNone/>
            </a:pPr>
            <a:endParaRPr lang="hr-HR" sz="2800" dirty="0"/>
          </a:p>
        </p:txBody>
      </p:sp>
      <p:sp>
        <p:nvSpPr>
          <p:cNvPr id="18" name="Rezervirano mjesto sadržaja 2">
            <a:extLst>
              <a:ext uri="{FF2B5EF4-FFF2-40B4-BE49-F238E27FC236}">
                <a16:creationId xmlns="" xmlns:a16="http://schemas.microsoft.com/office/drawing/2014/main" id="{DABB0763-22D7-41BC-BFEB-6CB2E76A273B}"/>
              </a:ext>
            </a:extLst>
          </p:cNvPr>
          <p:cNvSpPr txBox="1">
            <a:spLocks/>
          </p:cNvSpPr>
          <p:nvPr/>
        </p:nvSpPr>
        <p:spPr>
          <a:xfrm>
            <a:off x="519082" y="1162032"/>
            <a:ext cx="8715436" cy="5715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hr-HR" sz="2800" dirty="0"/>
          </a:p>
          <a:p>
            <a:pPr>
              <a:buFont typeface="Arial" pitchFamily="34" charset="0"/>
              <a:buNone/>
            </a:pPr>
            <a:endParaRPr lang="hr-HR" sz="2800" dirty="0"/>
          </a:p>
          <a:p>
            <a:pPr>
              <a:buFont typeface="Arial" pitchFamily="34" charset="0"/>
              <a:buNone/>
            </a:pPr>
            <a:endParaRPr lang="hr-HR" sz="2800" dirty="0"/>
          </a:p>
          <a:p>
            <a:pPr>
              <a:buFont typeface="Arial" pitchFamily="34" charset="0"/>
              <a:buNone/>
            </a:pPr>
            <a:endParaRPr lang="hr-HR" sz="2800" dirty="0"/>
          </a:p>
          <a:p>
            <a:pPr>
              <a:buFont typeface="Arial" pitchFamily="34" charset="0"/>
              <a:buNone/>
            </a:pPr>
            <a:endParaRPr lang="hr-HR" sz="2800" dirty="0"/>
          </a:p>
          <a:p>
            <a:pPr>
              <a:buFont typeface="Arial" pitchFamily="34" charset="0"/>
              <a:buNone/>
            </a:pPr>
            <a:endParaRPr lang="hr-HR" sz="2800" dirty="0"/>
          </a:p>
          <a:p>
            <a:pPr>
              <a:buFont typeface="Arial" pitchFamily="34" charset="0"/>
              <a:buNone/>
            </a:pPr>
            <a:endParaRPr lang="hr-HR" sz="2800" dirty="0"/>
          </a:p>
        </p:txBody>
      </p:sp>
      <p:sp>
        <p:nvSpPr>
          <p:cNvPr id="19" name="Rezervirano mjesto sadržaja 2">
            <a:extLst>
              <a:ext uri="{FF2B5EF4-FFF2-40B4-BE49-F238E27FC236}">
                <a16:creationId xmlns="" xmlns:a16="http://schemas.microsoft.com/office/drawing/2014/main" id="{AEE26178-0AF7-411C-9808-A16025A7D12D}"/>
              </a:ext>
            </a:extLst>
          </p:cNvPr>
          <p:cNvSpPr txBox="1">
            <a:spLocks/>
          </p:cNvSpPr>
          <p:nvPr/>
        </p:nvSpPr>
        <p:spPr>
          <a:xfrm>
            <a:off x="671482" y="1314432"/>
            <a:ext cx="8715436" cy="5715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hr-HR" sz="2800"/>
          </a:p>
          <a:p>
            <a:pPr>
              <a:buFont typeface="Arial" pitchFamily="34" charset="0"/>
              <a:buNone/>
            </a:pPr>
            <a:endParaRPr lang="hr-HR" sz="2800"/>
          </a:p>
          <a:p>
            <a:pPr>
              <a:buFont typeface="Arial" pitchFamily="34" charset="0"/>
              <a:buNone/>
            </a:pPr>
            <a:endParaRPr lang="hr-HR" sz="2800"/>
          </a:p>
          <a:p>
            <a:pPr>
              <a:buFont typeface="Arial" pitchFamily="34" charset="0"/>
              <a:buNone/>
            </a:pPr>
            <a:endParaRPr lang="hr-HR" sz="2800"/>
          </a:p>
          <a:p>
            <a:pPr>
              <a:buFont typeface="Arial" pitchFamily="34" charset="0"/>
              <a:buNone/>
            </a:pPr>
            <a:endParaRPr lang="hr-HR" sz="2800"/>
          </a:p>
          <a:p>
            <a:pPr>
              <a:buFont typeface="Arial" pitchFamily="34" charset="0"/>
              <a:buNone/>
            </a:pPr>
            <a:endParaRPr lang="hr-HR" sz="2800"/>
          </a:p>
          <a:p>
            <a:pPr>
              <a:buFont typeface="Arial" pitchFamily="34" charset="0"/>
              <a:buNone/>
            </a:pPr>
            <a:endParaRPr lang="hr-HR" sz="2800" dirty="0"/>
          </a:p>
        </p:txBody>
      </p:sp>
      <p:pic>
        <p:nvPicPr>
          <p:cNvPr id="20" name="Picture 2" descr="I:\II. polugodište\PŠ eko\1.r. Vinica - razvrstavanje otpada 2.JPG">
            <a:extLst>
              <a:ext uri="{FF2B5EF4-FFF2-40B4-BE49-F238E27FC236}">
                <a16:creationId xmlns="" xmlns:a16="http://schemas.microsoft.com/office/drawing/2014/main" id="{2A2996CD-932F-4F6F-948B-49CBD13F0B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8836"/>
          <a:stretch/>
        </p:blipFill>
        <p:spPr bwMode="auto">
          <a:xfrm rot="190294">
            <a:off x="1037422" y="1403525"/>
            <a:ext cx="3500462" cy="2393378"/>
          </a:xfrm>
          <a:prstGeom prst="rect">
            <a:avLst/>
          </a:prstGeom>
          <a:noFill/>
        </p:spPr>
      </p:pic>
      <p:pic>
        <p:nvPicPr>
          <p:cNvPr id="8" name="Picture 8" descr="imagesCACZ5Y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82468">
            <a:off x="4446362" y="3386488"/>
            <a:ext cx="1212797" cy="1010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C:\Documents and Settings\xx\My Documents\Dokumenti 2011-2012\List-školski\Aktivnosti Eko škole\Zeleni korak-Eko grupa 3.r..jpg">
            <a:extLst>
              <a:ext uri="{FF2B5EF4-FFF2-40B4-BE49-F238E27FC236}">
                <a16:creationId xmlns="" xmlns:a16="http://schemas.microsoft.com/office/drawing/2014/main" id="{33B8F1E8-8050-4D1F-8F59-339B03FBC1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8219" t="7340" r="10563"/>
          <a:stretch/>
        </p:blipFill>
        <p:spPr bwMode="auto">
          <a:xfrm>
            <a:off x="4843351" y="824251"/>
            <a:ext cx="3919649" cy="2515377"/>
          </a:xfrm>
          <a:prstGeom prst="rect">
            <a:avLst/>
          </a:prstGeom>
          <a:noFill/>
        </p:spPr>
      </p:pic>
      <p:pic>
        <p:nvPicPr>
          <p:cNvPr id="16" name="Picture 1" descr="C:\Users\Učenik14\Documents\Dokumenti 2013-2014 - SLIKE\Slike\Litter Less\IMG_1953.JPG">
            <a:extLst>
              <a:ext uri="{FF2B5EF4-FFF2-40B4-BE49-F238E27FC236}">
                <a16:creationId xmlns="" xmlns:a16="http://schemas.microsoft.com/office/drawing/2014/main" id="{BA84BFC9-7C3F-4EEE-BE7C-37223F3D77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4818" t="20443" r="4818" b="18106"/>
          <a:stretch/>
        </p:blipFill>
        <p:spPr bwMode="auto">
          <a:xfrm rot="21296217">
            <a:off x="5649533" y="3087247"/>
            <a:ext cx="3288789" cy="1677315"/>
          </a:xfrm>
          <a:prstGeom prst="rect">
            <a:avLst/>
          </a:prstGeom>
          <a:noFill/>
        </p:spPr>
      </p:pic>
      <p:pic>
        <p:nvPicPr>
          <p:cNvPr id="23" name="Slika 22">
            <a:extLst>
              <a:ext uri="{FF2B5EF4-FFF2-40B4-BE49-F238E27FC236}">
                <a16:creationId xmlns="" xmlns:a16="http://schemas.microsoft.com/office/drawing/2014/main" id="{F32A69CB-9371-4334-B8A7-560B940487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1824" y="147698"/>
            <a:ext cx="673576" cy="702503"/>
          </a:xfrm>
          <a:prstGeom prst="rect">
            <a:avLst/>
          </a:prstGeom>
        </p:spPr>
      </p:pic>
      <p:pic>
        <p:nvPicPr>
          <p:cNvPr id="24" name="Picture 10" descr="P1010001">
            <a:extLst>
              <a:ext uri="{FF2B5EF4-FFF2-40B4-BE49-F238E27FC236}">
                <a16:creationId xmlns="" xmlns:a16="http://schemas.microsoft.com/office/drawing/2014/main" id="{A1CCF897-074B-4519-B5F0-22F57C142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884" y="4586163"/>
            <a:ext cx="2271043" cy="1853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" descr="PC111835">
            <a:extLst>
              <a:ext uri="{FF2B5EF4-FFF2-40B4-BE49-F238E27FC236}">
                <a16:creationId xmlns="" xmlns:a16="http://schemas.microsoft.com/office/drawing/2014/main" id="{A9BD8129-F6DC-4089-9336-68A8374BD2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850"/>
          <a:stretch/>
        </p:blipFill>
        <p:spPr bwMode="auto">
          <a:xfrm>
            <a:off x="3030316" y="4421811"/>
            <a:ext cx="1742108" cy="183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P1010022">
            <a:extLst>
              <a:ext uri="{FF2B5EF4-FFF2-40B4-BE49-F238E27FC236}">
                <a16:creationId xmlns="" xmlns:a16="http://schemas.microsoft.com/office/drawing/2014/main" id="{E5210C72-BD9F-41D7-A37A-2B9FFE1B57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592" r="21277" b="18672"/>
          <a:stretch/>
        </p:blipFill>
        <p:spPr bwMode="auto">
          <a:xfrm>
            <a:off x="5149087" y="5130998"/>
            <a:ext cx="2124406" cy="139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="" xmlns:a16="http://schemas.microsoft.com/office/drawing/2014/main" id="{347D3EBE-6A3A-4BCB-B080-5206F34B3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5288" y="4778041"/>
            <a:ext cx="1650230" cy="194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7364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20000"/>
                <a:lumOff val="80000"/>
              </a:schemeClr>
            </a:gs>
            <a:gs pos="100000">
              <a:srgbClr val="00B050">
                <a:alpha val="45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ECO SCHOOL activities</a:t>
            </a:r>
            <a:endParaRPr lang="en-GB" sz="36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14282" y="857232"/>
            <a:ext cx="8715436" cy="5715040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endParaRPr lang="hr-HR" sz="2800" dirty="0"/>
          </a:p>
          <a:p>
            <a:pPr>
              <a:buNone/>
            </a:pPr>
            <a:endParaRPr lang="hr-HR" sz="2800" dirty="0"/>
          </a:p>
          <a:p>
            <a:pPr>
              <a:buNone/>
            </a:pPr>
            <a:endParaRPr lang="hr-HR" sz="2800" dirty="0"/>
          </a:p>
          <a:p>
            <a:pPr>
              <a:buNone/>
            </a:pPr>
            <a:endParaRPr lang="hr-HR" sz="2800" dirty="0"/>
          </a:p>
          <a:p>
            <a:pPr>
              <a:buNone/>
            </a:pPr>
            <a:endParaRPr lang="hr-HR" sz="2800" dirty="0"/>
          </a:p>
          <a:p>
            <a:pPr>
              <a:buNone/>
            </a:pPr>
            <a:endParaRPr lang="hr-HR" sz="2800" dirty="0"/>
          </a:p>
          <a:p>
            <a:pPr>
              <a:buNone/>
            </a:pPr>
            <a:endParaRPr lang="hr-HR" sz="2800" dirty="0"/>
          </a:p>
        </p:txBody>
      </p:sp>
      <p:sp>
        <p:nvSpPr>
          <p:cNvPr id="10" name="Rezervirano mjesto sadržaja 2">
            <a:extLst>
              <a:ext uri="{FF2B5EF4-FFF2-40B4-BE49-F238E27FC236}">
                <a16:creationId xmlns="" xmlns:a16="http://schemas.microsoft.com/office/drawing/2014/main" id="{ABE431AA-35AA-4110-8EE0-F4A943D9CF3B}"/>
              </a:ext>
            </a:extLst>
          </p:cNvPr>
          <p:cNvSpPr txBox="1">
            <a:spLocks/>
          </p:cNvSpPr>
          <p:nvPr/>
        </p:nvSpPr>
        <p:spPr>
          <a:xfrm>
            <a:off x="366682" y="1009632"/>
            <a:ext cx="7949734" cy="5715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hr-HR" sz="2800"/>
          </a:p>
          <a:p>
            <a:pPr>
              <a:buFont typeface="Arial" pitchFamily="34" charset="0"/>
              <a:buNone/>
            </a:pPr>
            <a:endParaRPr lang="hr-HR" sz="2800"/>
          </a:p>
          <a:p>
            <a:pPr>
              <a:buFont typeface="Arial" pitchFamily="34" charset="0"/>
              <a:buNone/>
            </a:pPr>
            <a:endParaRPr lang="hr-HR" sz="2800"/>
          </a:p>
          <a:p>
            <a:pPr>
              <a:buFont typeface="Arial" pitchFamily="34" charset="0"/>
              <a:buNone/>
            </a:pPr>
            <a:endParaRPr lang="hr-HR" sz="2800"/>
          </a:p>
          <a:p>
            <a:pPr>
              <a:buFont typeface="Arial" pitchFamily="34" charset="0"/>
              <a:buNone/>
            </a:pPr>
            <a:endParaRPr lang="hr-HR" sz="2800"/>
          </a:p>
          <a:p>
            <a:pPr>
              <a:buFont typeface="Arial" pitchFamily="34" charset="0"/>
              <a:buNone/>
            </a:pPr>
            <a:endParaRPr lang="hr-HR" sz="2800"/>
          </a:p>
          <a:p>
            <a:pPr>
              <a:buFont typeface="Arial" pitchFamily="34" charset="0"/>
              <a:buNone/>
            </a:pPr>
            <a:endParaRPr lang="hr-HR" sz="2800" dirty="0"/>
          </a:p>
        </p:txBody>
      </p:sp>
      <p:sp>
        <p:nvSpPr>
          <p:cNvPr id="11" name="Rezervirano mjesto sadržaja 2">
            <a:extLst>
              <a:ext uri="{FF2B5EF4-FFF2-40B4-BE49-F238E27FC236}">
                <a16:creationId xmlns="" xmlns:a16="http://schemas.microsoft.com/office/drawing/2014/main" id="{237418F0-D586-462E-BCCE-FDFB1EEE8986}"/>
              </a:ext>
            </a:extLst>
          </p:cNvPr>
          <p:cNvSpPr txBox="1">
            <a:spLocks/>
          </p:cNvSpPr>
          <p:nvPr/>
        </p:nvSpPr>
        <p:spPr>
          <a:xfrm>
            <a:off x="519082" y="857232"/>
            <a:ext cx="8715436" cy="4280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 smtClean="0"/>
              <a:t>School landscaping , taking care of nature and the environment</a:t>
            </a:r>
          </a:p>
          <a:p>
            <a:pPr marL="0" indent="0">
              <a:buNone/>
            </a:pPr>
            <a:endParaRPr lang="hr-HR" sz="2800" dirty="0"/>
          </a:p>
          <a:p>
            <a:pPr marL="0" indent="0">
              <a:buNone/>
            </a:pPr>
            <a:endParaRPr lang="hr-HR" sz="2800" dirty="0"/>
          </a:p>
          <a:p>
            <a:pPr marL="0" indent="0">
              <a:buNone/>
            </a:pPr>
            <a:endParaRPr lang="hr-HR" sz="2800" dirty="0"/>
          </a:p>
          <a:p>
            <a:pPr marL="0" indent="0">
              <a:buNone/>
            </a:pPr>
            <a:endParaRPr lang="hr-HR" sz="2800" dirty="0"/>
          </a:p>
          <a:p>
            <a:pPr marL="0" indent="0">
              <a:buNone/>
            </a:pPr>
            <a:endParaRPr lang="hr-HR" sz="2800" dirty="0"/>
          </a:p>
          <a:p>
            <a:pPr>
              <a:buFont typeface="Arial" pitchFamily="34" charset="0"/>
              <a:buNone/>
            </a:pPr>
            <a:endParaRPr lang="hr-HR" sz="2800" dirty="0"/>
          </a:p>
          <a:p>
            <a:pPr>
              <a:buFont typeface="Arial" pitchFamily="34" charset="0"/>
              <a:buNone/>
            </a:pPr>
            <a:endParaRPr lang="hr-HR" sz="2800" dirty="0"/>
          </a:p>
          <a:p>
            <a:pPr>
              <a:buFont typeface="Arial" pitchFamily="34" charset="0"/>
              <a:buNone/>
            </a:pPr>
            <a:endParaRPr lang="hr-HR" sz="2800" dirty="0"/>
          </a:p>
          <a:p>
            <a:pPr>
              <a:buFont typeface="Arial" pitchFamily="34" charset="0"/>
              <a:buNone/>
            </a:pPr>
            <a:endParaRPr lang="hr-HR" sz="2800" dirty="0"/>
          </a:p>
          <a:p>
            <a:pPr>
              <a:buFont typeface="Arial" pitchFamily="34" charset="0"/>
              <a:buNone/>
            </a:pPr>
            <a:endParaRPr lang="hr-HR" sz="2800" dirty="0"/>
          </a:p>
        </p:txBody>
      </p:sp>
      <p:sp>
        <p:nvSpPr>
          <p:cNvPr id="17" name="Rezervirano mjesto sadržaja 2">
            <a:extLst>
              <a:ext uri="{FF2B5EF4-FFF2-40B4-BE49-F238E27FC236}">
                <a16:creationId xmlns="" xmlns:a16="http://schemas.microsoft.com/office/drawing/2014/main" id="{9BA34EE3-309C-4822-B6D3-52C0F7ACBA66}"/>
              </a:ext>
            </a:extLst>
          </p:cNvPr>
          <p:cNvSpPr txBox="1">
            <a:spLocks/>
          </p:cNvSpPr>
          <p:nvPr/>
        </p:nvSpPr>
        <p:spPr>
          <a:xfrm>
            <a:off x="366682" y="1009632"/>
            <a:ext cx="8715436" cy="4985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hr-HR" sz="2800" dirty="0"/>
          </a:p>
          <a:p>
            <a:pPr>
              <a:buFont typeface="Arial" pitchFamily="34" charset="0"/>
              <a:buNone/>
            </a:pPr>
            <a:endParaRPr lang="hr-HR" sz="2800" dirty="0"/>
          </a:p>
          <a:p>
            <a:pPr>
              <a:buFont typeface="Arial" pitchFamily="34" charset="0"/>
              <a:buNone/>
            </a:pPr>
            <a:endParaRPr lang="hr-HR" sz="2800" dirty="0"/>
          </a:p>
          <a:p>
            <a:pPr>
              <a:buFont typeface="Arial" pitchFamily="34" charset="0"/>
              <a:buNone/>
            </a:pPr>
            <a:endParaRPr lang="hr-HR" sz="2800" dirty="0"/>
          </a:p>
          <a:p>
            <a:pPr>
              <a:buFont typeface="Arial" pitchFamily="34" charset="0"/>
              <a:buNone/>
            </a:pPr>
            <a:endParaRPr lang="hr-HR" sz="2800" dirty="0"/>
          </a:p>
          <a:p>
            <a:pPr>
              <a:buFont typeface="Arial" pitchFamily="34" charset="0"/>
              <a:buNone/>
            </a:pPr>
            <a:endParaRPr lang="hr-HR" sz="2800" dirty="0"/>
          </a:p>
          <a:p>
            <a:pPr>
              <a:buFont typeface="Arial" pitchFamily="34" charset="0"/>
              <a:buNone/>
            </a:pPr>
            <a:endParaRPr lang="hr-HR" sz="2800" dirty="0"/>
          </a:p>
        </p:txBody>
      </p:sp>
      <p:sp>
        <p:nvSpPr>
          <p:cNvPr id="18" name="Rezervirano mjesto sadržaja 2">
            <a:extLst>
              <a:ext uri="{FF2B5EF4-FFF2-40B4-BE49-F238E27FC236}">
                <a16:creationId xmlns="" xmlns:a16="http://schemas.microsoft.com/office/drawing/2014/main" id="{DABB0763-22D7-41BC-BFEB-6CB2E76A273B}"/>
              </a:ext>
            </a:extLst>
          </p:cNvPr>
          <p:cNvSpPr txBox="1">
            <a:spLocks/>
          </p:cNvSpPr>
          <p:nvPr/>
        </p:nvSpPr>
        <p:spPr>
          <a:xfrm>
            <a:off x="519082" y="1162032"/>
            <a:ext cx="8715436" cy="5715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hr-HR" sz="2800"/>
          </a:p>
          <a:p>
            <a:pPr>
              <a:buFont typeface="Arial" pitchFamily="34" charset="0"/>
              <a:buNone/>
            </a:pPr>
            <a:endParaRPr lang="hr-HR" sz="2800"/>
          </a:p>
          <a:p>
            <a:pPr>
              <a:buFont typeface="Arial" pitchFamily="34" charset="0"/>
              <a:buNone/>
            </a:pPr>
            <a:endParaRPr lang="hr-HR" sz="2800"/>
          </a:p>
          <a:p>
            <a:pPr>
              <a:buFont typeface="Arial" pitchFamily="34" charset="0"/>
              <a:buNone/>
            </a:pPr>
            <a:endParaRPr lang="hr-HR" sz="2800"/>
          </a:p>
          <a:p>
            <a:pPr>
              <a:buFont typeface="Arial" pitchFamily="34" charset="0"/>
              <a:buNone/>
            </a:pPr>
            <a:endParaRPr lang="hr-HR" sz="2800"/>
          </a:p>
          <a:p>
            <a:pPr>
              <a:buFont typeface="Arial" pitchFamily="34" charset="0"/>
              <a:buNone/>
            </a:pPr>
            <a:endParaRPr lang="hr-HR" sz="2800"/>
          </a:p>
          <a:p>
            <a:pPr>
              <a:buFont typeface="Arial" pitchFamily="34" charset="0"/>
              <a:buNone/>
            </a:pPr>
            <a:endParaRPr lang="hr-HR" sz="2800" dirty="0"/>
          </a:p>
        </p:txBody>
      </p:sp>
      <p:sp>
        <p:nvSpPr>
          <p:cNvPr id="19" name="Rezervirano mjesto sadržaja 2">
            <a:extLst>
              <a:ext uri="{FF2B5EF4-FFF2-40B4-BE49-F238E27FC236}">
                <a16:creationId xmlns="" xmlns:a16="http://schemas.microsoft.com/office/drawing/2014/main" id="{AEE26178-0AF7-411C-9808-A16025A7D12D}"/>
              </a:ext>
            </a:extLst>
          </p:cNvPr>
          <p:cNvSpPr txBox="1">
            <a:spLocks/>
          </p:cNvSpPr>
          <p:nvPr/>
        </p:nvSpPr>
        <p:spPr>
          <a:xfrm>
            <a:off x="671482" y="1314432"/>
            <a:ext cx="8715436" cy="5715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hr-HR" sz="2800" b="1" dirty="0"/>
          </a:p>
          <a:p>
            <a:pPr>
              <a:buFont typeface="Arial" pitchFamily="34" charset="0"/>
              <a:buNone/>
            </a:pPr>
            <a:endParaRPr lang="hr-HR" sz="2800" dirty="0"/>
          </a:p>
          <a:p>
            <a:pPr>
              <a:buFont typeface="Arial" pitchFamily="34" charset="0"/>
              <a:buNone/>
            </a:pPr>
            <a:endParaRPr lang="hr-HR" sz="2800" dirty="0"/>
          </a:p>
          <a:p>
            <a:pPr>
              <a:buFont typeface="Arial" pitchFamily="34" charset="0"/>
              <a:buNone/>
            </a:pPr>
            <a:endParaRPr lang="hr-HR" sz="2800" dirty="0"/>
          </a:p>
          <a:p>
            <a:pPr>
              <a:buFont typeface="Arial" pitchFamily="34" charset="0"/>
              <a:buNone/>
            </a:pPr>
            <a:endParaRPr lang="hr-HR" sz="2800" dirty="0"/>
          </a:p>
          <a:p>
            <a:pPr>
              <a:buFont typeface="Arial" pitchFamily="34" charset="0"/>
              <a:buNone/>
            </a:pPr>
            <a:endParaRPr lang="hr-HR" sz="2800" dirty="0"/>
          </a:p>
          <a:p>
            <a:pPr>
              <a:buFont typeface="Arial" pitchFamily="34" charset="0"/>
              <a:buNone/>
            </a:pPr>
            <a:endParaRPr lang="hr-HR" sz="2800" dirty="0"/>
          </a:p>
        </p:txBody>
      </p:sp>
      <p:pic>
        <p:nvPicPr>
          <p:cNvPr id="13" name="Slika 12">
            <a:extLst>
              <a:ext uri="{FF2B5EF4-FFF2-40B4-BE49-F238E27FC236}">
                <a16:creationId xmlns="" xmlns:a16="http://schemas.microsoft.com/office/drawing/2014/main" id="{C7384314-CEC0-400C-9D2E-0508DD1364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313" t="17407"/>
          <a:stretch/>
        </p:blipFill>
        <p:spPr>
          <a:xfrm>
            <a:off x="755576" y="4333410"/>
            <a:ext cx="3036926" cy="2399553"/>
          </a:xfrm>
          <a:prstGeom prst="rect">
            <a:avLst/>
          </a:prstGeom>
        </p:spPr>
      </p:pic>
      <p:pic>
        <p:nvPicPr>
          <p:cNvPr id="14" name="Picture 3" descr="I:\II. polugodište\projekt Zdrav za 5\učenička zadruga sadila šumu\IMG_6443.jpg">
            <a:extLst>
              <a:ext uri="{FF2B5EF4-FFF2-40B4-BE49-F238E27FC236}">
                <a16:creationId xmlns="" xmlns:a16="http://schemas.microsoft.com/office/drawing/2014/main" id="{3B08A655-D24D-4680-B917-74A01AE7C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14826">
            <a:off x="4305224" y="4277364"/>
            <a:ext cx="4175378" cy="2344901"/>
          </a:xfrm>
          <a:prstGeom prst="rect">
            <a:avLst/>
          </a:prstGeom>
          <a:noFill/>
        </p:spPr>
      </p:pic>
      <p:pic>
        <p:nvPicPr>
          <p:cNvPr id="21" name="Picture 2" descr="http://www.os-gjuro-ester-koprivnica.skole.hr/upload/os-gjuro-ester-koprivnica/images/newsimg/947/Image/neke_biljke_%282%29.jpg">
            <a:extLst>
              <a:ext uri="{FF2B5EF4-FFF2-40B4-BE49-F238E27FC236}">
                <a16:creationId xmlns="" xmlns:a16="http://schemas.microsoft.com/office/drawing/2014/main" id="{7ED1E572-B6A7-429A-AB76-9126BA4FA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91094">
            <a:off x="1151588" y="1862065"/>
            <a:ext cx="3150287" cy="2362715"/>
          </a:xfrm>
          <a:prstGeom prst="rect">
            <a:avLst/>
          </a:prstGeom>
          <a:noFill/>
        </p:spPr>
      </p:pic>
      <p:pic>
        <p:nvPicPr>
          <p:cNvPr id="22" name="Picture 4" descr="C:\Documents and Settings\Boris\Desktop\II. polugodište\učionica na otvorenom-biologija\DSC02227a.JPG">
            <a:extLst>
              <a:ext uri="{FF2B5EF4-FFF2-40B4-BE49-F238E27FC236}">
                <a16:creationId xmlns="" xmlns:a16="http://schemas.microsoft.com/office/drawing/2014/main" id="{C6EB22B6-09DA-4D39-A9C5-6A242735B0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t="14753"/>
          <a:stretch/>
        </p:blipFill>
        <p:spPr bwMode="auto">
          <a:xfrm rot="21301454">
            <a:off x="5394567" y="1517369"/>
            <a:ext cx="2645784" cy="2459135"/>
          </a:xfrm>
          <a:prstGeom prst="rect">
            <a:avLst/>
          </a:prstGeom>
          <a:noFill/>
        </p:spPr>
      </p:pic>
      <p:pic>
        <p:nvPicPr>
          <p:cNvPr id="8" name="Picture 8" descr="imagesCACZ5YC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82468">
            <a:off x="3660826" y="3987587"/>
            <a:ext cx="1014667" cy="845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Slika 22">
            <a:extLst>
              <a:ext uri="{FF2B5EF4-FFF2-40B4-BE49-F238E27FC236}">
                <a16:creationId xmlns="" xmlns:a16="http://schemas.microsoft.com/office/drawing/2014/main" id="{4E7A8EF2-F85F-4ACB-AC90-A7BD2BD7C8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4669" y="125295"/>
            <a:ext cx="804143" cy="83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8550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800" dirty="0" smtClean="0"/>
              <a:t>Success of our projects for raising awareness on energy efficiency</a:t>
            </a:r>
            <a:endParaRPr lang="en-GB" sz="1600" dirty="0" smtClean="0"/>
          </a:p>
          <a:p>
            <a:pPr marL="0" indent="0" algn="ctr">
              <a:buNone/>
            </a:pPr>
            <a:r>
              <a:rPr lang="en-GB" sz="2800" b="1" dirty="0" smtClean="0"/>
              <a:t>Be </a:t>
            </a:r>
            <a:r>
              <a:rPr lang="en-GB" sz="2800" b="1" i="1" dirty="0" smtClean="0"/>
              <a:t>in </a:t>
            </a:r>
            <a:r>
              <a:rPr lang="en-GB" sz="2800" b="1" dirty="0" smtClean="0"/>
              <a:t>– reduce gas consumption, save the world – turn off the lights!</a:t>
            </a:r>
            <a:endParaRPr lang="en-GB" sz="1600" dirty="0" smtClean="0"/>
          </a:p>
          <a:p>
            <a:pPr marL="0" indent="0" algn="ctr">
              <a:buNone/>
            </a:pPr>
            <a:r>
              <a:rPr lang="en-GB" sz="2800" dirty="0" smtClean="0"/>
              <a:t>in international competitions</a:t>
            </a:r>
            <a:r>
              <a:rPr lang="hr-HR" sz="2800" dirty="0" smtClean="0"/>
              <a:t>.</a:t>
            </a:r>
            <a:endParaRPr lang="en-US" sz="2800" dirty="0"/>
          </a:p>
        </p:txBody>
      </p:sp>
      <p:pic>
        <p:nvPicPr>
          <p:cNvPr id="4" name="Slika 6" descr="HR logo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2650556" cy="1070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ttp://www.skole.hr/upload/portalzaskole/images/newsimg/6500/Image/slikovnice.jpg">
            <a:extLst>
              <a:ext uri="{FF2B5EF4-FFF2-40B4-BE49-F238E27FC236}">
                <a16:creationId xmlns="" xmlns:a16="http://schemas.microsoft.com/office/drawing/2014/main" id="{1F5EA3BA-9BD6-4155-A556-BBE9BEB5E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97577">
            <a:off x="7386440" y="111665"/>
            <a:ext cx="1296044" cy="184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Documents and Settings\xx\My Documents\Dokumenti 2011-2012\Slike\Demokratsko građanstvo\Građanski odgoj 069a.jpg">
            <a:extLst>
              <a:ext uri="{FF2B5EF4-FFF2-40B4-BE49-F238E27FC236}">
                <a16:creationId xmlns="" xmlns:a16="http://schemas.microsoft.com/office/drawing/2014/main" id="{C18E201A-3BA2-4D06-9008-E35A8BB98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4521" y="4355819"/>
            <a:ext cx="5408917" cy="2341546"/>
          </a:xfrm>
          <a:prstGeom prst="rect">
            <a:avLst/>
          </a:prstGeom>
          <a:noFill/>
        </p:spPr>
      </p:pic>
      <p:pic>
        <p:nvPicPr>
          <p:cNvPr id="8" name="Picture 2" descr="F:\Slike za razviti\Promocija slikovnice Eko pustolovina.JPG">
            <a:extLst>
              <a:ext uri="{FF2B5EF4-FFF2-40B4-BE49-F238E27FC236}">
                <a16:creationId xmlns="" xmlns:a16="http://schemas.microsoft.com/office/drawing/2014/main" id="{2873A41F-83CE-4DF0-AB18-A6EF8CDB56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2" t="26060"/>
          <a:stretch/>
        </p:blipFill>
        <p:spPr bwMode="auto">
          <a:xfrm rot="21359855">
            <a:off x="169100" y="4518242"/>
            <a:ext cx="3380557" cy="197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lika 5" descr="IMG_2376.jpg">
            <a:extLst>
              <a:ext uri="{FF2B5EF4-FFF2-40B4-BE49-F238E27FC236}">
                <a16:creationId xmlns="" xmlns:a16="http://schemas.microsoft.com/office/drawing/2014/main" id="{3FB90C3D-C71F-431B-BD52-31A2C895073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335" r="26891"/>
          <a:stretch/>
        </p:blipFill>
        <p:spPr bwMode="auto">
          <a:xfrm>
            <a:off x="5868144" y="260648"/>
            <a:ext cx="1173323" cy="1603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9" descr="označivači  stranica.JPG">
            <a:extLst>
              <a:ext uri="{FF2B5EF4-FFF2-40B4-BE49-F238E27FC236}">
                <a16:creationId xmlns="" xmlns:a16="http://schemas.microsoft.com/office/drawing/2014/main" id="{53A8FD20-5B1C-4302-B62A-BB0152DF6B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0648"/>
            <a:ext cx="1779266" cy="133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2886220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3217</TotalTime>
  <Words>625</Words>
  <Application>Microsoft Office PowerPoint</Application>
  <PresentationFormat>Prikaz na zaslonu (4:3)</PresentationFormat>
  <Paragraphs>203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23</vt:i4>
      </vt:variant>
    </vt:vector>
  </HeadingPairs>
  <TitlesOfParts>
    <vt:vector size="24" baseType="lpstr">
      <vt:lpstr>Office tema</vt:lpstr>
      <vt:lpstr>       Republic of Croatia Primary school „Đuro Ester” Koprivnica  </vt:lpstr>
      <vt:lpstr>SCHOOL MOTTO</vt:lpstr>
      <vt:lpstr>Sketches from the history of the „Đuro Ester” school</vt:lpstr>
      <vt:lpstr>Basic information about  the school „Đuro Ester”</vt:lpstr>
      <vt:lpstr>INTERNATIONAL ECO SCHOOL</vt:lpstr>
      <vt:lpstr>ECO SCHOOL activities</vt:lpstr>
      <vt:lpstr>ECO SCHOOL activities</vt:lpstr>
      <vt:lpstr>ECO SCHOOL activities</vt:lpstr>
      <vt:lpstr>Slajd 9</vt:lpstr>
      <vt:lpstr>Slajd 10</vt:lpstr>
      <vt:lpstr>      GLOBE Program in our school</vt:lpstr>
      <vt:lpstr>  UNICEF – Violent-free School</vt:lpstr>
      <vt:lpstr>Projects our School participated in</vt:lpstr>
      <vt:lpstr>School Projects in school year 2017/2018</vt:lpstr>
      <vt:lpstr>  Experimental school for Civic Education</vt:lpstr>
      <vt:lpstr> Prizes for pupils volunteers and their humanitarain work in the comunity </vt:lpstr>
      <vt:lpstr> Pupils' cooperative „Đurđica“</vt:lpstr>
      <vt:lpstr>35 years of cooperation and friendship with „Olga Meglič“ school from Ptuj, The Republic of Slovenia</vt:lpstr>
      <vt:lpstr>35 years of cooperation and friendship with „Olga Meglič“ school from Ptuj, The Republic of Slovenia </vt:lpstr>
      <vt:lpstr>35 years of cooperation and friendship with „Olga Meglič“ school from Ptuj, The Republic of Slovenia</vt:lpstr>
      <vt:lpstr>School European projects in 2017/2018 </vt:lpstr>
      <vt:lpstr>School European projects in 2017/2018</vt:lpstr>
      <vt:lpstr>Slajd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Mario Kolar</dc:creator>
  <cp:lastModifiedBy>Mira Mihalec</cp:lastModifiedBy>
  <cp:revision>279</cp:revision>
  <dcterms:created xsi:type="dcterms:W3CDTF">2012-05-10T12:26:57Z</dcterms:created>
  <dcterms:modified xsi:type="dcterms:W3CDTF">2017-09-05T19:21:20Z</dcterms:modified>
</cp:coreProperties>
</file>