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1" r:id="rId8"/>
    <p:sldId id="264" r:id="rId9"/>
    <p:sldId id="265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8FB8-CCB5-4DCE-8275-0D5A6CFE7AB8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78AB9-54B0-40B3-BBD1-0AE1AB379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entury Schoolbook" pitchFamily="18" charset="0"/>
                <a:cs typeface="Arial" pitchFamily="34" charset="0"/>
              </a:rPr>
              <a:t>STRUKTURIRANI POSJET ŠKOLAMA NA ISLANDU</a:t>
            </a:r>
            <a:endParaRPr lang="en-GB" b="1" dirty="0"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Century Schoolbook" pitchFamily="18" charset="0"/>
                <a:cs typeface="Arial" pitchFamily="34" charset="0"/>
              </a:rPr>
              <a:t>Mirjana</a:t>
            </a:r>
            <a:r>
              <a:rPr lang="en-GB" dirty="0" smtClean="0">
                <a:latin typeface="Century Schoolbook" pitchFamily="18" charset="0"/>
                <a:cs typeface="Arial" pitchFamily="34" charset="0"/>
              </a:rPr>
              <a:t> Mihalec, </a:t>
            </a:r>
            <a:r>
              <a:rPr lang="en-GB" dirty="0" err="1" smtClean="0">
                <a:latin typeface="Century Schoolbook" pitchFamily="18" charset="0"/>
                <a:cs typeface="Arial" pitchFamily="34" charset="0"/>
              </a:rPr>
              <a:t>prof</a:t>
            </a:r>
            <a:r>
              <a:rPr lang="en-GB" dirty="0" smtClean="0">
                <a:latin typeface="Century Schoolbook" pitchFamily="18" charset="0"/>
                <a:cs typeface="Arial" pitchFamily="34" charset="0"/>
              </a:rPr>
              <a:t>. </a:t>
            </a:r>
            <a:r>
              <a:rPr lang="en-GB" dirty="0" err="1" smtClean="0">
                <a:latin typeface="Century Schoolbook" pitchFamily="18" charset="0"/>
                <a:cs typeface="Arial" pitchFamily="34" charset="0"/>
              </a:rPr>
              <a:t>engleskog</a:t>
            </a:r>
            <a:r>
              <a:rPr lang="en-GB" dirty="0" smtClean="0">
                <a:latin typeface="Century Schoolbook" pitchFamily="18" charset="0"/>
                <a:cs typeface="Arial" pitchFamily="34" charset="0"/>
              </a:rPr>
              <a:t> </a:t>
            </a:r>
          </a:p>
          <a:p>
            <a:r>
              <a:rPr lang="en-GB" dirty="0" smtClean="0">
                <a:latin typeface="Century Schoolbook" pitchFamily="18" charset="0"/>
                <a:cs typeface="Arial" pitchFamily="34" charset="0"/>
              </a:rPr>
              <a:t>OŠ «</a:t>
            </a:r>
            <a:r>
              <a:rPr lang="en-GB" dirty="0" err="1" smtClean="0">
                <a:latin typeface="Century Schoolbook" pitchFamily="18" charset="0"/>
                <a:cs typeface="Arial" pitchFamily="34" charset="0"/>
              </a:rPr>
              <a:t>Đuro</a:t>
            </a:r>
            <a:r>
              <a:rPr lang="en-GB" dirty="0" smtClean="0">
                <a:latin typeface="Century Schoolbook" pitchFamily="18" charset="0"/>
                <a:cs typeface="Arial" pitchFamily="34" charset="0"/>
              </a:rPr>
              <a:t> Ester» </a:t>
            </a:r>
            <a:r>
              <a:rPr lang="en-GB" dirty="0" err="1" smtClean="0">
                <a:latin typeface="Century Schoolbook" pitchFamily="18" charset="0"/>
                <a:cs typeface="Arial" pitchFamily="34" charset="0"/>
              </a:rPr>
              <a:t>Koprivnica</a:t>
            </a:r>
            <a:endParaRPr lang="en-GB" dirty="0"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1026" name="Picture 2" descr="C:\Users\Mira Mihalec\Documents\Đuro Ester\Erasmus+\Logo\header_ampe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45224"/>
            <a:ext cx="2552700" cy="1228725"/>
          </a:xfrm>
          <a:prstGeom prst="rect">
            <a:avLst/>
          </a:prstGeom>
          <a:noFill/>
        </p:spPr>
      </p:pic>
      <p:pic>
        <p:nvPicPr>
          <p:cNvPr id="1028" name="Picture 4" descr="C:\Users\Mira Mihalec\Documents\Đuro Ester\Erasmus+\Logo\web size - logo 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988" y="5589240"/>
            <a:ext cx="425401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Century Schoolbook" pitchFamily="18" charset="0"/>
              </a:rPr>
              <a:t>Aktivnosti</a:t>
            </a:r>
            <a:r>
              <a:rPr lang="en-GB" b="1" dirty="0" smtClean="0">
                <a:latin typeface="Century Schoolbook" pitchFamily="18" charset="0"/>
              </a:rPr>
              <a:t> s </a:t>
            </a:r>
            <a:r>
              <a:rPr lang="en-GB" b="1" dirty="0" err="1" smtClean="0">
                <a:latin typeface="Century Schoolbook" pitchFamily="18" charset="0"/>
              </a:rPr>
              <a:t>učenicima</a:t>
            </a:r>
            <a:endParaRPr lang="en-GB" b="1" dirty="0">
              <a:latin typeface="Century Schoolbook" pitchFamily="18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latin typeface="Century Schoolbook" pitchFamily="18" charset="0"/>
              </a:rPr>
              <a:t>i</a:t>
            </a:r>
            <a:r>
              <a:rPr lang="en-GB" dirty="0" err="1" smtClean="0">
                <a:latin typeface="Century Schoolbook" pitchFamily="18" charset="0"/>
              </a:rPr>
              <a:t>ntervju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razgovor</a:t>
            </a:r>
            <a:r>
              <a:rPr lang="en-GB" dirty="0" smtClean="0">
                <a:latin typeface="Century Schoolbook" pitchFamily="18" charset="0"/>
              </a:rPr>
              <a:t> o </a:t>
            </a:r>
            <a:r>
              <a:rPr lang="en-GB" dirty="0" err="1" smtClean="0">
                <a:latin typeface="Century Schoolbook" pitchFamily="18" charset="0"/>
              </a:rPr>
              <a:t>islandskim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školama</a:t>
            </a:r>
            <a:r>
              <a:rPr lang="en-GB" dirty="0" smtClean="0">
                <a:latin typeface="Century Schoolbook" pitchFamily="18" charset="0"/>
              </a:rPr>
              <a:t> – </a:t>
            </a:r>
            <a:r>
              <a:rPr lang="en-GB" dirty="0" err="1" smtClean="0">
                <a:latin typeface="Century Schoolbook" pitchFamily="18" charset="0"/>
              </a:rPr>
              <a:t>učenici</a:t>
            </a:r>
            <a:r>
              <a:rPr lang="en-GB" dirty="0" smtClean="0">
                <a:latin typeface="Century Schoolbook" pitchFamily="18" charset="0"/>
              </a:rPr>
              <a:t> 5. b, c, d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smtClean="0">
                <a:latin typeface="Century Schoolbook" pitchFamily="18" charset="0"/>
              </a:rPr>
              <a:t>6.d</a:t>
            </a:r>
          </a:p>
          <a:p>
            <a:r>
              <a:rPr lang="en-GB" dirty="0" err="1" smtClean="0">
                <a:latin typeface="Century Schoolbook" pitchFamily="18" charset="0"/>
              </a:rPr>
              <a:t>pisanje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razglednice</a:t>
            </a:r>
            <a:r>
              <a:rPr lang="en-GB" dirty="0" smtClean="0">
                <a:latin typeface="Century Schoolbook" pitchFamily="18" charset="0"/>
              </a:rPr>
              <a:t> s </a:t>
            </a:r>
            <a:r>
              <a:rPr lang="en-GB" dirty="0" err="1" smtClean="0">
                <a:latin typeface="Century Schoolbook" pitchFamily="18" charset="0"/>
              </a:rPr>
              <a:t>Islanda</a:t>
            </a:r>
            <a:r>
              <a:rPr lang="en-GB" dirty="0" smtClean="0">
                <a:latin typeface="Century Schoolbook" pitchFamily="18" charset="0"/>
              </a:rPr>
              <a:t> – 5. </a:t>
            </a:r>
            <a:r>
              <a:rPr lang="en-GB" smtClean="0">
                <a:latin typeface="Century Schoolbook" pitchFamily="18" charset="0"/>
              </a:rPr>
              <a:t>razred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>
                <a:latin typeface="Century Schoolbook" pitchFamily="18" charset="0"/>
              </a:rPr>
              <a:t>d</a:t>
            </a:r>
            <a:r>
              <a:rPr lang="en-GB" dirty="0" err="1" smtClean="0">
                <a:latin typeface="Century Schoolbook" pitchFamily="18" charset="0"/>
              </a:rPr>
              <a:t>ebata</a:t>
            </a:r>
            <a:r>
              <a:rPr lang="en-GB" dirty="0" smtClean="0">
                <a:latin typeface="Century Schoolbook" pitchFamily="18" charset="0"/>
              </a:rPr>
              <a:t> o </a:t>
            </a:r>
            <a:r>
              <a:rPr lang="en-GB" dirty="0" err="1" smtClean="0">
                <a:latin typeface="Century Schoolbook" pitchFamily="18" charset="0"/>
              </a:rPr>
              <a:t>zdravoj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hrani</a:t>
            </a:r>
            <a:r>
              <a:rPr lang="en-GB" dirty="0" smtClean="0">
                <a:latin typeface="Century Schoolbook" pitchFamily="18" charset="0"/>
              </a:rPr>
              <a:t> u </a:t>
            </a:r>
            <a:r>
              <a:rPr lang="en-GB" dirty="0" err="1" smtClean="0">
                <a:latin typeface="Century Schoolbook" pitchFamily="18" charset="0"/>
              </a:rPr>
              <a:t>školama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po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uzoru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islandske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škole</a:t>
            </a:r>
            <a:r>
              <a:rPr lang="en-GB" dirty="0" smtClean="0">
                <a:latin typeface="Century Schoolbook" pitchFamily="18" charset="0"/>
              </a:rPr>
              <a:t> – </a:t>
            </a:r>
            <a:r>
              <a:rPr lang="en-GB" dirty="0" err="1" smtClean="0">
                <a:latin typeface="Century Schoolbook" pitchFamily="18" charset="0"/>
              </a:rPr>
              <a:t>učenici</a:t>
            </a:r>
            <a:r>
              <a:rPr lang="en-GB" dirty="0" smtClean="0">
                <a:latin typeface="Century Schoolbook" pitchFamily="18" charset="0"/>
              </a:rPr>
              <a:t> 8. c </a:t>
            </a:r>
            <a:r>
              <a:rPr lang="en-GB" dirty="0" err="1" smtClean="0">
                <a:latin typeface="Century Schoolbook" pitchFamily="18" charset="0"/>
              </a:rPr>
              <a:t>razreda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radionica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i="1" dirty="0" smtClean="0">
                <a:latin typeface="Century Schoolbook" pitchFamily="18" charset="0"/>
              </a:rPr>
              <a:t>Let’s go to Iceland </a:t>
            </a:r>
            <a:r>
              <a:rPr lang="en-GB" dirty="0" err="1" smtClean="0">
                <a:latin typeface="Century Schoolbook" pitchFamily="18" charset="0"/>
              </a:rPr>
              <a:t>za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učenike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od</a:t>
            </a:r>
            <a:r>
              <a:rPr lang="en-GB" dirty="0" smtClean="0">
                <a:latin typeface="Century Schoolbook" pitchFamily="18" charset="0"/>
              </a:rPr>
              <a:t> 5. do 8. </a:t>
            </a:r>
            <a:r>
              <a:rPr lang="en-GB" dirty="0" err="1" smtClean="0">
                <a:latin typeface="Century Schoolbook" pitchFamily="18" charset="0"/>
              </a:rPr>
              <a:t>razreda</a:t>
            </a:r>
            <a:r>
              <a:rPr lang="en-GB" dirty="0" smtClean="0">
                <a:latin typeface="Century Schoolbook" pitchFamily="18" charset="0"/>
              </a:rPr>
              <a:t> – 25.5.2018. (Dan </a:t>
            </a:r>
            <a:r>
              <a:rPr lang="en-GB" dirty="0" err="1" smtClean="0">
                <a:latin typeface="Century Schoolbook" pitchFamily="18" charset="0"/>
              </a:rPr>
              <a:t>škole</a:t>
            </a:r>
            <a:r>
              <a:rPr lang="en-GB" dirty="0" smtClean="0">
                <a:latin typeface="Century Schoolbook" pitchFamily="18" charset="0"/>
              </a:rPr>
              <a:t>) / IKT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GOO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latin typeface="Century Schoolbook" pitchFamily="18" charset="0"/>
              </a:rPr>
              <a:t>Ciljevi</a:t>
            </a:r>
            <a:r>
              <a:rPr lang="en-GB" sz="3600" b="1" dirty="0" smtClean="0">
                <a:latin typeface="Century Schoolbook" pitchFamily="18" charset="0"/>
              </a:rPr>
              <a:t> </a:t>
            </a:r>
            <a:r>
              <a:rPr lang="en-GB" sz="3600" b="1" dirty="0" err="1" smtClean="0">
                <a:latin typeface="Century Schoolbook" pitchFamily="18" charset="0"/>
              </a:rPr>
              <a:t>za</a:t>
            </a:r>
            <a:r>
              <a:rPr lang="en-GB" sz="3600" b="1" dirty="0" smtClean="0">
                <a:latin typeface="Century Schoolbook" pitchFamily="18" charset="0"/>
              </a:rPr>
              <a:t> </a:t>
            </a:r>
            <a:r>
              <a:rPr lang="en-GB" sz="3600" b="1" dirty="0" err="1" smtClean="0">
                <a:latin typeface="Century Schoolbook" pitchFamily="18" charset="0"/>
              </a:rPr>
              <a:t>iduću</a:t>
            </a:r>
            <a:r>
              <a:rPr lang="en-GB" sz="3600" b="1" dirty="0" smtClean="0">
                <a:latin typeface="Century Schoolbook" pitchFamily="18" charset="0"/>
              </a:rPr>
              <a:t> </a:t>
            </a:r>
            <a:r>
              <a:rPr lang="en-GB" sz="3600" b="1" dirty="0" err="1" smtClean="0">
                <a:latin typeface="Century Schoolbook" pitchFamily="18" charset="0"/>
              </a:rPr>
              <a:t>školsku</a:t>
            </a:r>
            <a:r>
              <a:rPr lang="en-GB" sz="3600" b="1" dirty="0" smtClean="0">
                <a:latin typeface="Century Schoolbook" pitchFamily="18" charset="0"/>
              </a:rPr>
              <a:t> </a:t>
            </a:r>
            <a:r>
              <a:rPr lang="en-GB" sz="3600" b="1" dirty="0" err="1" smtClean="0">
                <a:latin typeface="Century Schoolbook" pitchFamily="18" charset="0"/>
              </a:rPr>
              <a:t>godinu</a:t>
            </a:r>
            <a:endParaRPr lang="en-GB" sz="3600" b="1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>
                <a:latin typeface="Century Schoolbook" pitchFamily="18" charset="0"/>
              </a:rPr>
              <a:t>Večer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jezika</a:t>
            </a:r>
            <a:r>
              <a:rPr lang="en-GB" dirty="0" smtClean="0">
                <a:latin typeface="Century Schoolbook" pitchFamily="18" charset="0"/>
              </a:rPr>
              <a:t> – </a:t>
            </a:r>
            <a:r>
              <a:rPr lang="en-GB" dirty="0" err="1" smtClean="0">
                <a:latin typeface="Century Schoolbook" pitchFamily="18" charset="0"/>
              </a:rPr>
              <a:t>radionica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islandskog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jezika</a:t>
            </a:r>
            <a:endParaRPr lang="en-GB" dirty="0" smtClean="0">
              <a:latin typeface="Century Schoolbook" pitchFamily="18" charset="0"/>
            </a:endParaRPr>
          </a:p>
          <a:p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promicanje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čitanja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smtClean="0">
                <a:latin typeface="Century Schoolbook" pitchFamily="18" charset="0"/>
              </a:rPr>
              <a:t>u </a:t>
            </a:r>
            <a:r>
              <a:rPr lang="en-GB" dirty="0" err="1" smtClean="0">
                <a:latin typeface="Century Schoolbook" pitchFamily="18" charset="0"/>
              </a:rPr>
              <a:t>redovnoj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nastavi</a:t>
            </a:r>
            <a:endParaRPr lang="en-GB" dirty="0" smtClean="0">
              <a:latin typeface="Century Schoolbook" pitchFamily="18" charset="0"/>
            </a:endParaRPr>
          </a:p>
          <a:p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veći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naglasak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istraživačkom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učenju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timskom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radu</a:t>
            </a:r>
            <a:endParaRPr lang="en-GB" dirty="0" smtClean="0">
              <a:latin typeface="Century Schoolbook" pitchFamily="18" charset="0"/>
            </a:endParaRPr>
          </a:p>
          <a:p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objediniti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aktivnosti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za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učenike</a:t>
            </a:r>
            <a:r>
              <a:rPr lang="en-GB" dirty="0" smtClean="0">
                <a:latin typeface="Century Schoolbook" pitchFamily="18" charset="0"/>
              </a:rPr>
              <a:t> s </a:t>
            </a:r>
            <a:r>
              <a:rPr lang="en-GB" dirty="0" err="1" smtClean="0">
                <a:latin typeface="Century Schoolbook" pitchFamily="18" charset="0"/>
              </a:rPr>
              <a:t>članovima</a:t>
            </a:r>
            <a:r>
              <a:rPr lang="en-GB" dirty="0" smtClean="0">
                <a:latin typeface="Century Schoolbook" pitchFamily="18" charset="0"/>
              </a:rPr>
              <a:t> Erasmus+ </a:t>
            </a:r>
            <a:r>
              <a:rPr lang="en-GB" dirty="0" err="1" smtClean="0">
                <a:latin typeface="Century Schoolbook" pitchFamily="18" charset="0"/>
              </a:rPr>
              <a:t>tima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koji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su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također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pohađali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tečajeve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vezane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uz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međukulturalnost</a:t>
            </a:r>
            <a:endParaRPr lang="en-GB" dirty="0" smtClean="0">
              <a:latin typeface="Century Schoolbook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latin typeface="Century Schoolbook" pitchFamily="18" charset="0"/>
              </a:rPr>
              <a:t>Erasmus + </a:t>
            </a:r>
            <a:r>
              <a:rPr lang="en-GB" sz="3600" b="1" dirty="0" err="1" smtClean="0">
                <a:latin typeface="Century Schoolbook" pitchFamily="18" charset="0"/>
              </a:rPr>
              <a:t>stručno</a:t>
            </a:r>
            <a:r>
              <a:rPr lang="en-GB" sz="3600" b="1" dirty="0" smtClean="0">
                <a:latin typeface="Century Schoolbook" pitchFamily="18" charset="0"/>
              </a:rPr>
              <a:t> </a:t>
            </a:r>
            <a:r>
              <a:rPr lang="en-GB" sz="3600" b="1" dirty="0" err="1" smtClean="0">
                <a:latin typeface="Century Schoolbook" pitchFamily="18" charset="0"/>
              </a:rPr>
              <a:t>usavršavanje</a:t>
            </a:r>
            <a:r>
              <a:rPr lang="en-GB" sz="3600" b="1" dirty="0" smtClean="0">
                <a:latin typeface="Century Schoolbook" pitchFamily="18" charset="0"/>
              </a:rPr>
              <a:t> «Going the Extra Mile»</a:t>
            </a:r>
            <a:endParaRPr lang="en-GB" sz="3600" b="1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>
                <a:latin typeface="Century Schoolbook" pitchFamily="18" charset="0"/>
              </a:rPr>
              <a:t>«</a:t>
            </a:r>
            <a:r>
              <a:rPr lang="en-GB" dirty="0" smtClean="0">
                <a:latin typeface="Century Schoolbook" pitchFamily="18" charset="0"/>
              </a:rPr>
              <a:t>Structured Educational Visit to Schools &amp; Training Seminar in Iceland»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entury Schoolbook" pitchFamily="18" charset="0"/>
              </a:rPr>
              <a:t>Reykjavik, Island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entury Schoolbook" pitchFamily="18" charset="0"/>
              </a:rPr>
              <a:t>22.4. - 28.4.2018.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Century Schoolbook" pitchFamily="18" charset="0"/>
              </a:rPr>
              <a:t>110 </a:t>
            </a:r>
            <a:r>
              <a:rPr lang="en-GB" dirty="0" smtClean="0">
                <a:latin typeface="Century Schoolbook" pitchFamily="18" charset="0"/>
              </a:rPr>
              <a:t>nastavnika,18 EU </a:t>
            </a:r>
            <a:r>
              <a:rPr lang="en-GB" dirty="0" err="1" smtClean="0">
                <a:latin typeface="Century Schoolbook" pitchFamily="18" charset="0"/>
              </a:rPr>
              <a:t>država</a:t>
            </a:r>
            <a:endParaRPr lang="en-GB" dirty="0" smtClean="0">
              <a:latin typeface="Century Schoolbook" pitchFamily="18" charset="0"/>
            </a:endParaRPr>
          </a:p>
        </p:txBody>
      </p:sp>
      <p:pic>
        <p:nvPicPr>
          <p:cNvPr id="5" name="Rezervirano mjesto sadržaja 4" descr="31905662_2121484614737780_4149152155573420032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4593" y="2276872"/>
            <a:ext cx="4839407" cy="27221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Century Schoolbook" pitchFamily="18" charset="0"/>
              </a:rPr>
              <a:t>Ciljevi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tečaja</a:t>
            </a:r>
            <a:endParaRPr lang="en-GB" b="1" dirty="0">
              <a:latin typeface="Century Schoolbook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err="1" smtClean="0">
                <a:latin typeface="Century Schoolbook" pitchFamily="18" charset="0"/>
              </a:rPr>
              <a:t>poticanje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europske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dimenzije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multikulturalnosti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kroz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upoznavanje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islandske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kulture</a:t>
            </a:r>
            <a:r>
              <a:rPr lang="en-GB" dirty="0">
                <a:latin typeface="Century Schoolbook" pitchFamily="18" charset="0"/>
              </a:rPr>
              <a:t>, </a:t>
            </a:r>
            <a:r>
              <a:rPr lang="en-GB" dirty="0" err="1">
                <a:latin typeface="Century Schoolbook" pitchFamily="18" charset="0"/>
              </a:rPr>
              <a:t>povijesti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obrazovanja</a:t>
            </a:r>
            <a:endParaRPr lang="en-GB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latin typeface="Century Schoolbook" pitchFamily="18" charset="0"/>
              </a:rPr>
              <a:t>povezivanje</a:t>
            </a:r>
            <a:r>
              <a:rPr lang="en-GB" dirty="0" smtClean="0">
                <a:latin typeface="Century Schoolbook" pitchFamily="18" charset="0"/>
              </a:rPr>
              <a:t> s </a:t>
            </a:r>
            <a:r>
              <a:rPr lang="en-GB" dirty="0" err="1" smtClean="0">
                <a:latin typeface="Century Schoolbook" pitchFamily="18" charset="0"/>
              </a:rPr>
              <a:t>kolegama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iz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drugih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europskih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škola</a:t>
            </a:r>
            <a:r>
              <a:rPr lang="en-GB" dirty="0" smtClean="0">
                <a:latin typeface="Century Schoolbook" pitchFamily="18" charset="0"/>
              </a:rPr>
              <a:t> u </a:t>
            </a:r>
            <a:r>
              <a:rPr lang="en-GB" dirty="0" err="1" smtClean="0">
                <a:latin typeface="Century Schoolbook" pitchFamily="18" charset="0"/>
              </a:rPr>
              <a:t>svrhu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suradnje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novim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europskim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projektima</a:t>
            </a:r>
            <a:endParaRPr lang="en-GB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latin typeface="Century Schoolbook" pitchFamily="18" charset="0"/>
            </a:endParaRPr>
          </a:p>
          <a:p>
            <a:endParaRPr lang="en-GB" dirty="0"/>
          </a:p>
        </p:txBody>
      </p:sp>
      <p:pic>
        <p:nvPicPr>
          <p:cNvPr id="8" name="Rezervirano mjesto sadržaja 7" descr="IMG_08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latin typeface="Century Schoolbook" pitchFamily="18" charset="0"/>
              </a:rPr>
              <a:t>Osobni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ciljevi</a:t>
            </a:r>
            <a:r>
              <a:rPr lang="en-GB" b="1" dirty="0" smtClean="0">
                <a:latin typeface="Century Schoolbook" pitchFamily="18" charset="0"/>
              </a:rPr>
              <a:t>: </a:t>
            </a:r>
            <a:br>
              <a:rPr lang="en-GB" b="1" dirty="0" smtClean="0">
                <a:latin typeface="Century Schoolbook" pitchFamily="18" charset="0"/>
              </a:rPr>
            </a:b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8000" dirty="0" err="1" smtClean="0">
                <a:latin typeface="Century Schoolbook" pitchFamily="18" charset="0"/>
              </a:rPr>
              <a:t>upoznati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islandski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obrazovni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sustav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kulturu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te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usporediti</a:t>
            </a:r>
            <a:r>
              <a:rPr lang="en-GB" sz="8000" dirty="0" smtClean="0">
                <a:latin typeface="Century Schoolbook" pitchFamily="18" charset="0"/>
              </a:rPr>
              <a:t> s </a:t>
            </a:r>
            <a:r>
              <a:rPr lang="en-GB" sz="8000" dirty="0" err="1" smtClean="0">
                <a:latin typeface="Century Schoolbook" pitchFamily="18" charset="0"/>
              </a:rPr>
              <a:t>hrvatskim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obrazovnim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sustavom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kulturom</a:t>
            </a:r>
            <a:endParaRPr lang="en-GB" sz="8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8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8000" dirty="0" err="1" smtClean="0">
                <a:latin typeface="Century Schoolbook" pitchFamily="18" charset="0"/>
              </a:rPr>
              <a:t>steći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uvid</a:t>
            </a:r>
            <a:r>
              <a:rPr lang="en-GB" sz="8000" dirty="0" smtClean="0">
                <a:latin typeface="Century Schoolbook" pitchFamily="18" charset="0"/>
              </a:rPr>
              <a:t> u </a:t>
            </a:r>
            <a:r>
              <a:rPr lang="en-GB" sz="8000" dirty="0" err="1" smtClean="0">
                <a:latin typeface="Century Schoolbook" pitchFamily="18" charset="0"/>
              </a:rPr>
              <a:t>različite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metode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rada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koje</a:t>
            </a:r>
            <a:r>
              <a:rPr lang="en-GB" sz="8000" dirty="0" smtClean="0">
                <a:latin typeface="Century Schoolbook" pitchFamily="18" charset="0"/>
              </a:rPr>
              <a:t> se </a:t>
            </a:r>
            <a:r>
              <a:rPr lang="en-GB" sz="8000" dirty="0" err="1" smtClean="0">
                <a:latin typeface="Century Schoolbook" pitchFamily="18" charset="0"/>
              </a:rPr>
              <a:t>primjenjuju</a:t>
            </a:r>
            <a:r>
              <a:rPr lang="en-GB" sz="8000" dirty="0" smtClean="0">
                <a:latin typeface="Century Schoolbook" pitchFamily="18" charset="0"/>
              </a:rPr>
              <a:t> u </a:t>
            </a:r>
            <a:r>
              <a:rPr lang="en-GB" sz="8000" dirty="0" err="1" smtClean="0">
                <a:latin typeface="Century Schoolbook" pitchFamily="18" charset="0"/>
              </a:rPr>
              <a:t>islandskim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školama</a:t>
            </a:r>
            <a:r>
              <a:rPr lang="en-GB" sz="8000" dirty="0" smtClean="0">
                <a:latin typeface="Century Schoolbook" pitchFamily="18" charset="0"/>
              </a:rPr>
              <a:t>, </a:t>
            </a:r>
            <a:r>
              <a:rPr lang="en-GB" sz="8000" dirty="0" err="1" smtClean="0">
                <a:latin typeface="Century Schoolbook" pitchFamily="18" charset="0"/>
              </a:rPr>
              <a:t>te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primjere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inovativnog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kreativnog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poučavanja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primijeniti</a:t>
            </a:r>
            <a:r>
              <a:rPr lang="en-GB" sz="8000" dirty="0" smtClean="0">
                <a:latin typeface="Century Schoolbook" pitchFamily="18" charset="0"/>
              </a:rPr>
              <a:t> u </a:t>
            </a:r>
            <a:r>
              <a:rPr lang="en-GB" sz="8000" dirty="0" err="1" smtClean="0">
                <a:latin typeface="Century Schoolbook" pitchFamily="18" charset="0"/>
              </a:rPr>
              <a:t>svojem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radu</a:t>
            </a:r>
            <a:endParaRPr lang="en-GB" sz="8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8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8000" dirty="0" err="1" smtClean="0">
                <a:latin typeface="Century Schoolbook" pitchFamily="18" charset="0"/>
              </a:rPr>
              <a:t>upoznati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prirodne</a:t>
            </a:r>
            <a:r>
              <a:rPr lang="en-GB" sz="8000" dirty="0" smtClean="0">
                <a:latin typeface="Century Schoolbook" pitchFamily="18" charset="0"/>
              </a:rPr>
              <a:t>, </a:t>
            </a:r>
            <a:r>
              <a:rPr lang="en-GB" sz="8000" dirty="0" err="1" smtClean="0">
                <a:latin typeface="Century Schoolbook" pitchFamily="18" charset="0"/>
              </a:rPr>
              <a:t>povijesne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kulturne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znamenitosti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Islanda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prikupiti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materijale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za</a:t>
            </a:r>
            <a:r>
              <a:rPr lang="en-GB" sz="8000" dirty="0" smtClean="0">
                <a:latin typeface="Century Schoolbook" pitchFamily="18" charset="0"/>
              </a:rPr>
              <a:t> </a:t>
            </a:r>
            <a:r>
              <a:rPr lang="en-GB" sz="8000" dirty="0" err="1" smtClean="0">
                <a:latin typeface="Century Schoolbook" pitchFamily="18" charset="0"/>
              </a:rPr>
              <a:t>radionice</a:t>
            </a:r>
            <a:r>
              <a:rPr lang="en-GB" sz="8000" dirty="0" smtClean="0">
                <a:latin typeface="Century Schoolbook" pitchFamily="18" charset="0"/>
              </a:rPr>
              <a:t> s </a:t>
            </a:r>
            <a:r>
              <a:rPr lang="en-GB" sz="8000" dirty="0" err="1" smtClean="0">
                <a:latin typeface="Century Schoolbook" pitchFamily="18" charset="0"/>
              </a:rPr>
              <a:t>učenicima</a:t>
            </a:r>
            <a:endParaRPr lang="en-GB" sz="8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7200" dirty="0" smtClean="0">
              <a:latin typeface="Century Schoolbook" pitchFamily="18" charset="0"/>
            </a:endParaRPr>
          </a:p>
          <a:p>
            <a:endParaRPr lang="en-GB" dirty="0"/>
          </a:p>
        </p:txBody>
      </p:sp>
      <p:pic>
        <p:nvPicPr>
          <p:cNvPr id="5" name="Rezervirano mjesto sadržaja 4" descr="IMG_09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3816424" cy="2862318"/>
          </a:xfrm>
        </p:spPr>
      </p:pic>
      <p:pic>
        <p:nvPicPr>
          <p:cNvPr id="7" name="Rezervirano mjesto sadržaja 4" descr="de3ce012-3b03-4477-82ce-14d524792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798573" cy="2848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latin typeface="Century Schoolbook" pitchFamily="18" charset="0"/>
              </a:rPr>
              <a:t>Osnovni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principi</a:t>
            </a:r>
            <a:r>
              <a:rPr lang="en-GB" b="1" dirty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rada</a:t>
            </a:r>
            <a:r>
              <a:rPr lang="en-GB" b="1" dirty="0" smtClean="0">
                <a:latin typeface="Century Schoolbook" pitchFamily="18" charset="0"/>
              </a:rPr>
              <a:t> u </a:t>
            </a:r>
            <a:r>
              <a:rPr lang="en-GB" b="1" dirty="0" err="1" smtClean="0">
                <a:latin typeface="Century Schoolbook" pitchFamily="18" charset="0"/>
              </a:rPr>
              <a:t>školama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na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Islandu</a:t>
            </a:r>
            <a:endParaRPr lang="en-GB" b="1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>
                <a:latin typeface="Century Schoolbook" pitchFamily="18" charset="0"/>
              </a:rPr>
              <a:t>pismenost</a:t>
            </a:r>
            <a:r>
              <a:rPr lang="en-GB" dirty="0" smtClean="0">
                <a:latin typeface="Century Schoolbook" pitchFamily="18" charset="0"/>
              </a:rPr>
              <a:t> (99 %)</a:t>
            </a:r>
          </a:p>
          <a:p>
            <a:r>
              <a:rPr lang="en-GB" dirty="0" err="1" smtClean="0">
                <a:latin typeface="Century Schoolbook" pitchFamily="18" charset="0"/>
              </a:rPr>
              <a:t>održivost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zdravi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način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života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demokracija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poštivanje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ljudskih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prava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jednakost</a:t>
            </a:r>
            <a:endParaRPr lang="en-GB" dirty="0" smtClean="0">
              <a:latin typeface="Century Schoolbook" pitchFamily="18" charset="0"/>
            </a:endParaRPr>
          </a:p>
          <a:p>
            <a:r>
              <a:rPr lang="en-GB" dirty="0" err="1" smtClean="0">
                <a:latin typeface="Century Schoolbook" pitchFamily="18" charset="0"/>
              </a:rPr>
              <a:t>kreativnost</a:t>
            </a:r>
            <a:endParaRPr lang="en-GB" dirty="0">
              <a:latin typeface="Century Schoolbook" pitchFamily="18" charset="0"/>
            </a:endParaRPr>
          </a:p>
        </p:txBody>
      </p:sp>
      <p:pic>
        <p:nvPicPr>
          <p:cNvPr id="5" name="Rezervirano mjesto sadržaja 4" descr="IMG_09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104456" cy="2920938"/>
          </a:xfrm>
        </p:spPr>
      </p:pic>
      <p:pic>
        <p:nvPicPr>
          <p:cNvPr id="6" name="Rezervirano mjesto sadržaja 2">
            <a:extLst>
              <a:ext uri="{FF2B5EF4-FFF2-40B4-BE49-F238E27FC236}">
                <a16:creationId xmlns="" xmlns:a16="http://schemas.microsoft.com/office/drawing/2014/main" id="{25B43BCD-8E64-4173-8407-3624C1666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5536"/>
            <a:ext cx="4104456" cy="2615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latin typeface="Century Schoolbook" pitchFamily="18" charset="0"/>
              </a:rPr>
              <a:t>Posebnosti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islandskog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obrazovnog</a:t>
            </a:r>
            <a:r>
              <a:rPr lang="en-GB" b="1" dirty="0" smtClean="0">
                <a:latin typeface="Century Schoolbook" pitchFamily="18" charset="0"/>
              </a:rPr>
              <a:t> </a:t>
            </a:r>
            <a:r>
              <a:rPr lang="en-GB" b="1" dirty="0" err="1" smtClean="0">
                <a:latin typeface="Century Schoolbook" pitchFamily="18" charset="0"/>
              </a:rPr>
              <a:t>sustava</a:t>
            </a:r>
            <a:endParaRPr lang="en-GB" dirty="0"/>
          </a:p>
        </p:txBody>
      </p:sp>
      <p:pic>
        <p:nvPicPr>
          <p:cNvPr id="9" name="Rezervirano mjesto sadržaja 8" descr="IMG_1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0386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err="1">
                <a:latin typeface="Century Schoolbook" pitchFamily="18" charset="0"/>
              </a:rPr>
              <a:t>o</a:t>
            </a:r>
            <a:r>
              <a:rPr lang="en-GB" sz="2000" dirty="0" err="1" smtClean="0">
                <a:latin typeface="Century Schoolbook" pitchFamily="18" charset="0"/>
              </a:rPr>
              <a:t>bavezno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školovanje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od</a:t>
            </a:r>
            <a:r>
              <a:rPr lang="en-GB" sz="2000" dirty="0" smtClean="0">
                <a:latin typeface="Century Schoolbook" pitchFamily="18" charset="0"/>
              </a:rPr>
              <a:t> 6. do 16. </a:t>
            </a:r>
            <a:r>
              <a:rPr lang="en-GB" sz="2000" dirty="0" err="1" smtClean="0">
                <a:latin typeface="Century Schoolbook" pitchFamily="18" charset="0"/>
              </a:rPr>
              <a:t>godine</a:t>
            </a:r>
            <a:r>
              <a:rPr lang="en-GB" sz="2000" dirty="0" smtClean="0">
                <a:latin typeface="Century Schoolbook" pitchFamily="18" charset="0"/>
              </a:rPr>
              <a:t> (10 </a:t>
            </a:r>
            <a:r>
              <a:rPr lang="en-GB" sz="2000" dirty="0" err="1" smtClean="0">
                <a:latin typeface="Century Schoolbook" pitchFamily="18" charset="0"/>
              </a:rPr>
              <a:t>razreda</a:t>
            </a:r>
            <a:r>
              <a:rPr lang="en-GB" sz="2000" dirty="0" smtClean="0"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err="1">
                <a:latin typeface="Century Schoolbook" pitchFamily="18" charset="0"/>
              </a:rPr>
              <a:t>n</a:t>
            </a:r>
            <a:r>
              <a:rPr lang="en-GB" sz="2000" dirty="0" err="1" smtClean="0">
                <a:latin typeface="Century Schoolbook" pitchFamily="18" charset="0"/>
              </a:rPr>
              <a:t>astava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uvijek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počinje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i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završava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na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isti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dan</a:t>
            </a:r>
            <a:r>
              <a:rPr lang="en-GB" sz="2000" dirty="0" smtClean="0">
                <a:latin typeface="Century Schoolbook" pitchFamily="18" charset="0"/>
              </a:rPr>
              <a:t> u </a:t>
            </a:r>
            <a:r>
              <a:rPr lang="en-GB" sz="2000" dirty="0" err="1" smtClean="0">
                <a:latin typeface="Century Schoolbook" pitchFamily="18" charset="0"/>
              </a:rPr>
              <a:t>godini</a:t>
            </a: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err="1" smtClean="0">
                <a:latin typeface="Century Schoolbook" pitchFamily="18" charset="0"/>
              </a:rPr>
              <a:t>besplatni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udžbenici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materijali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za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rad</a:t>
            </a: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err="1" smtClean="0">
                <a:latin typeface="Century Schoolbook" pitchFamily="18" charset="0"/>
              </a:rPr>
              <a:t>jedan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nastavnik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iz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svih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predmeta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od</a:t>
            </a:r>
            <a:r>
              <a:rPr lang="en-GB" sz="2000" dirty="0" smtClean="0">
                <a:latin typeface="Century Schoolbook" pitchFamily="18" charset="0"/>
              </a:rPr>
              <a:t> 1. do 7. </a:t>
            </a:r>
            <a:r>
              <a:rPr lang="en-GB" sz="2000" dirty="0" err="1" smtClean="0">
                <a:latin typeface="Century Schoolbook" pitchFamily="18" charset="0"/>
              </a:rPr>
              <a:t>razreda</a:t>
            </a:r>
            <a:r>
              <a:rPr lang="en-GB" sz="2000" dirty="0" smtClean="0">
                <a:latin typeface="Century Schoolbook" pitchFamily="18" charset="0"/>
              </a:rPr>
              <a:t> (</a:t>
            </a:r>
            <a:r>
              <a:rPr lang="en-GB" sz="2000" dirty="0" err="1" smtClean="0">
                <a:latin typeface="Century Schoolbook" pitchFamily="18" charset="0"/>
              </a:rPr>
              <a:t>osim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glazbenog</a:t>
            </a:r>
            <a:r>
              <a:rPr lang="en-GB" sz="2000" dirty="0" smtClean="0">
                <a:latin typeface="Century Schoolbook" pitchFamily="18" charset="0"/>
              </a:rPr>
              <a:t>, </a:t>
            </a:r>
            <a:r>
              <a:rPr lang="en-GB" sz="2000" dirty="0" err="1">
                <a:latin typeface="Century Schoolbook" pitchFamily="18" charset="0"/>
              </a:rPr>
              <a:t>likovnog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>
                <a:latin typeface="Century Schoolbook" pitchFamily="18" charset="0"/>
              </a:rPr>
              <a:t>i</a:t>
            </a: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tjelesnog</a:t>
            </a:r>
            <a:r>
              <a:rPr lang="en-GB" sz="2000" dirty="0" smtClean="0"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err="1">
                <a:latin typeface="Century Schoolbook" pitchFamily="18" charset="0"/>
              </a:rPr>
              <a:t>u</a:t>
            </a:r>
            <a:r>
              <a:rPr lang="en-GB" sz="2000" dirty="0" err="1" smtClean="0">
                <a:latin typeface="Century Schoolbook" pitchFamily="18" charset="0"/>
              </a:rPr>
              <a:t>čenici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nastavnike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oslovljavaju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imenom</a:t>
            </a:r>
            <a:endParaRPr lang="en-GB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err="1" smtClean="0">
                <a:latin typeface="Century Schoolbook" pitchFamily="18" charset="0"/>
              </a:rPr>
              <a:t>svi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učenici</a:t>
            </a:r>
            <a:r>
              <a:rPr lang="en-GB" sz="2000" dirty="0" smtClean="0">
                <a:latin typeface="Century Schoolbook" pitchFamily="18" charset="0"/>
              </a:rPr>
              <a:t> u </a:t>
            </a:r>
            <a:r>
              <a:rPr lang="en-GB" sz="2000" dirty="0" err="1" smtClean="0">
                <a:latin typeface="Century Schoolbook" pitchFamily="18" charset="0"/>
              </a:rPr>
              <a:t>školi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su</a:t>
            </a: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 err="1" smtClean="0">
                <a:latin typeface="Century Schoolbook" pitchFamily="18" charset="0"/>
              </a:rPr>
              <a:t>bosi</a:t>
            </a:r>
            <a:endParaRPr lang="en-GB" sz="2000" dirty="0" smtClean="0">
              <a:latin typeface="Century Schoolbook" pitchFamily="18" charset="0"/>
            </a:endParaRPr>
          </a:p>
        </p:txBody>
      </p:sp>
      <p:pic>
        <p:nvPicPr>
          <p:cNvPr id="10" name="Rezervirano mjesto sadržaja 9" descr="IMG_156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032250" cy="2862263"/>
          </a:xfrm>
        </p:spPr>
      </p:pic>
      <p:pic>
        <p:nvPicPr>
          <p:cNvPr id="12" name="Rezervirano mjesto sadržaja 5" descr="IMG_1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032448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0386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Century Schoolbook" pitchFamily="18" charset="0"/>
              </a:rPr>
              <a:t>š</a:t>
            </a:r>
            <a:r>
              <a:rPr lang="en-GB" sz="1800" dirty="0" err="1" smtClean="0">
                <a:latin typeface="Century Schoolbook" pitchFamily="18" charset="0"/>
              </a:rPr>
              <a:t>ivanje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pletenje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obrada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drva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kuhanje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plivanje</a:t>
            </a:r>
            <a:r>
              <a:rPr lang="en-GB" sz="1800" dirty="0" smtClean="0">
                <a:latin typeface="Century Schoolbook" pitchFamily="18" charset="0"/>
              </a:rPr>
              <a:t> – </a:t>
            </a:r>
            <a:r>
              <a:rPr lang="en-GB" sz="1800" dirty="0" err="1" smtClean="0">
                <a:latin typeface="Century Schoolbook" pitchFamily="18" charset="0"/>
              </a:rPr>
              <a:t>redovni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predmeti</a:t>
            </a:r>
            <a:endParaRPr lang="en-GB" sz="1800" dirty="0" smtClean="0">
              <a:latin typeface="Century Schoolbook" pitchFamily="18" charset="0"/>
            </a:endParaRPr>
          </a:p>
          <a:p>
            <a:pPr>
              <a:buNone/>
            </a:pP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 smtClean="0">
                <a:latin typeface="Century Schoolbook" pitchFamily="18" charset="0"/>
              </a:rPr>
              <a:t>joga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meditacija</a:t>
            </a:r>
            <a:r>
              <a:rPr lang="en-GB" sz="1800" dirty="0" smtClean="0">
                <a:latin typeface="Century Schoolbook" pitchFamily="18" charset="0"/>
              </a:rPr>
              <a:t>, </a:t>
            </a:r>
            <a:r>
              <a:rPr lang="en-GB" sz="1800" dirty="0" err="1" smtClean="0">
                <a:latin typeface="Century Schoolbook" pitchFamily="18" charset="0"/>
              </a:rPr>
              <a:t>ples</a:t>
            </a:r>
            <a:r>
              <a:rPr lang="en-GB" sz="1800" dirty="0" smtClean="0">
                <a:latin typeface="Century Schoolbook" pitchFamily="18" charset="0"/>
              </a:rPr>
              <a:t>, drama – </a:t>
            </a:r>
            <a:r>
              <a:rPr lang="en-GB" sz="1800" dirty="0" err="1" smtClean="0">
                <a:latin typeface="Century Schoolbook" pitchFamily="18" charset="0"/>
              </a:rPr>
              <a:t>izborni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predmeti</a:t>
            </a: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 smtClean="0">
                <a:latin typeface="Century Schoolbook" pitchFamily="18" charset="0"/>
              </a:rPr>
              <a:t>ocjenjivanje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iz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svih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predmeta</a:t>
            </a:r>
            <a:r>
              <a:rPr lang="en-GB" sz="1800" dirty="0" smtClean="0">
                <a:latin typeface="Century Schoolbook" pitchFamily="18" charset="0"/>
              </a:rPr>
              <a:t> – u 5. </a:t>
            </a:r>
            <a:r>
              <a:rPr lang="en-GB" sz="1800" dirty="0" err="1" smtClean="0">
                <a:latin typeface="Century Schoolbook" pitchFamily="18" charset="0"/>
              </a:rPr>
              <a:t>razredu</a:t>
            </a:r>
            <a:r>
              <a:rPr lang="en-GB" sz="1800" dirty="0" smtClean="0">
                <a:latin typeface="Century Schoolbook" pitchFamily="18" charset="0"/>
              </a:rPr>
              <a:t> (A, B, C, D)</a:t>
            </a:r>
          </a:p>
          <a:p>
            <a:pPr>
              <a:buFont typeface="Wingdings" pitchFamily="2" charset="2"/>
              <a:buChar char="Ø"/>
            </a:pP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 smtClean="0">
                <a:latin typeface="Century Schoolbook" pitchFamily="18" charset="0"/>
              </a:rPr>
              <a:t>ocjena</a:t>
            </a:r>
            <a:r>
              <a:rPr lang="en-GB" sz="1800" dirty="0" smtClean="0">
                <a:latin typeface="Century Schoolbook" pitchFamily="18" charset="0"/>
              </a:rPr>
              <a:t> = </a:t>
            </a:r>
            <a:r>
              <a:rPr lang="en-GB" sz="1800" dirty="0" err="1" smtClean="0">
                <a:latin typeface="Century Schoolbook" pitchFamily="18" charset="0"/>
              </a:rPr>
              <a:t>standardizirani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testovi</a:t>
            </a:r>
            <a:r>
              <a:rPr lang="en-GB" sz="1800" dirty="0" smtClean="0">
                <a:latin typeface="Century Schoolbook" pitchFamily="18" charset="0"/>
              </a:rPr>
              <a:t> + </a:t>
            </a:r>
            <a:r>
              <a:rPr lang="en-GB" sz="1800" dirty="0" err="1" smtClean="0">
                <a:latin typeface="Century Schoolbook" pitchFamily="18" charset="0"/>
              </a:rPr>
              <a:t>radna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bilježnica</a:t>
            </a:r>
            <a:r>
              <a:rPr lang="en-GB" sz="1800" dirty="0">
                <a:latin typeface="Century Schoolbook" pitchFamily="18" charset="0"/>
              </a:rPr>
              <a:t> </a:t>
            </a:r>
            <a:r>
              <a:rPr lang="en-GB" sz="1800" dirty="0" smtClean="0">
                <a:latin typeface="Century Schoolbook" pitchFamily="18" charset="0"/>
              </a:rPr>
              <a:t>(</a:t>
            </a:r>
            <a:r>
              <a:rPr lang="en-GB" sz="1800" dirty="0" err="1" smtClean="0">
                <a:latin typeface="Century Schoolbook" pitchFamily="18" charset="0"/>
              </a:rPr>
              <a:t>usmeno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provjeravanje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samo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iz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jezika</a:t>
            </a:r>
            <a:r>
              <a:rPr lang="en-GB" sz="1800" dirty="0" smtClean="0"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 smtClean="0">
                <a:latin typeface="Century Schoolbook" pitchFamily="18" charset="0"/>
              </a:rPr>
              <a:t>domaća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zadaća</a:t>
            </a:r>
            <a:r>
              <a:rPr lang="en-GB" sz="1800" dirty="0" smtClean="0">
                <a:latin typeface="Century Schoolbook" pitchFamily="18" charset="0"/>
              </a:rPr>
              <a:t> – </a:t>
            </a:r>
            <a:r>
              <a:rPr lang="en-GB" sz="1800" dirty="0" err="1" smtClean="0">
                <a:latin typeface="Century Schoolbook" pitchFamily="18" charset="0"/>
              </a:rPr>
              <a:t>jednom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tjedno</a:t>
            </a:r>
            <a:r>
              <a:rPr lang="en-GB" sz="1800" dirty="0" smtClean="0">
                <a:latin typeface="Century Schoolbook" pitchFamily="18" charset="0"/>
              </a:rPr>
              <a:t>;  </a:t>
            </a:r>
            <a:r>
              <a:rPr lang="en-GB" sz="1800" dirty="0" err="1" smtClean="0">
                <a:latin typeface="Century Schoolbook" pitchFamily="18" charset="0"/>
              </a:rPr>
              <a:t>naglasak</a:t>
            </a:r>
            <a:r>
              <a:rPr lang="en-GB" sz="1800" dirty="0" smtClean="0">
                <a:latin typeface="Century Schoolbook" pitchFamily="18" charset="0"/>
              </a:rPr>
              <a:t> je </a:t>
            </a:r>
            <a:r>
              <a:rPr lang="en-GB" sz="1800" dirty="0" err="1" smtClean="0">
                <a:latin typeface="Century Schoolbook" pitchFamily="18" charset="0"/>
              </a:rPr>
              <a:t>na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istraživačkom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i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iskustvenom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učenju</a:t>
            </a: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18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Century Schoolbook" pitchFamily="18" charset="0"/>
              </a:rPr>
              <a:t>u</a:t>
            </a:r>
            <a:r>
              <a:rPr lang="en-GB" sz="1800" dirty="0" err="1" smtClean="0">
                <a:latin typeface="Century Schoolbook" pitchFamily="18" charset="0"/>
              </a:rPr>
              <a:t>čionice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kao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dnevni</a:t>
            </a:r>
            <a:r>
              <a:rPr lang="en-GB" sz="1800" dirty="0" smtClean="0">
                <a:latin typeface="Century Schoolbook" pitchFamily="18" charset="0"/>
              </a:rPr>
              <a:t> </a:t>
            </a:r>
            <a:r>
              <a:rPr lang="en-GB" sz="1800" dirty="0" err="1" smtClean="0">
                <a:latin typeface="Century Schoolbook" pitchFamily="18" charset="0"/>
              </a:rPr>
              <a:t>boravak</a:t>
            </a:r>
            <a:r>
              <a:rPr lang="en-GB" sz="1800" dirty="0" smtClean="0">
                <a:latin typeface="Century Schoolbook" pitchFamily="18" charset="0"/>
              </a:rPr>
              <a:t> (</a:t>
            </a:r>
            <a:r>
              <a:rPr lang="en-GB" sz="1800" dirty="0" err="1">
                <a:latin typeface="Century Schoolbook" pitchFamily="18" charset="0"/>
              </a:rPr>
              <a:t>tepisi</a:t>
            </a:r>
            <a:r>
              <a:rPr lang="en-GB" sz="1800" dirty="0">
                <a:latin typeface="Century Schoolbook" pitchFamily="18" charset="0"/>
              </a:rPr>
              <a:t>, </a:t>
            </a:r>
            <a:r>
              <a:rPr lang="en-GB" sz="1800" dirty="0" err="1">
                <a:latin typeface="Century Schoolbook" pitchFamily="18" charset="0"/>
              </a:rPr>
              <a:t>sofe</a:t>
            </a:r>
            <a:r>
              <a:rPr lang="en-GB" sz="1800" dirty="0">
                <a:latin typeface="Century Schoolbook" pitchFamily="18" charset="0"/>
              </a:rPr>
              <a:t>, </a:t>
            </a:r>
            <a:r>
              <a:rPr lang="en-GB" sz="1800" dirty="0" err="1">
                <a:latin typeface="Century Schoolbook" pitchFamily="18" charset="0"/>
              </a:rPr>
              <a:t>fotelje</a:t>
            </a:r>
            <a:r>
              <a:rPr lang="en-GB" sz="1800" dirty="0">
                <a:latin typeface="Century Schoolbook" pitchFamily="18" charset="0"/>
              </a:rPr>
              <a:t> </a:t>
            </a:r>
            <a:r>
              <a:rPr lang="en-GB" sz="1800" dirty="0" smtClean="0">
                <a:latin typeface="Century Schoolbook" pitchFamily="18" charset="0"/>
              </a:rPr>
              <a:t>)</a:t>
            </a:r>
            <a:endParaRPr lang="en-GB" sz="18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Century Schoolbook" pitchFamily="18" charset="0"/>
            </a:endParaRPr>
          </a:p>
        </p:txBody>
      </p:sp>
      <p:pic>
        <p:nvPicPr>
          <p:cNvPr id="7" name="Rezervirano mjesto sadržaja 6" descr="IMG_157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60648"/>
            <a:ext cx="4038600" cy="3028950"/>
          </a:xfrm>
        </p:spPr>
      </p:pic>
      <p:pic>
        <p:nvPicPr>
          <p:cNvPr id="8" name="Rezervirano mjesto sadržaja 6" descr="IMG_1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latin typeface="Century Schoolbook" pitchFamily="18" charset="0"/>
              </a:rPr>
              <a:t>Suradnja</a:t>
            </a:r>
            <a:r>
              <a:rPr lang="en-GB" sz="4000" b="1" dirty="0" smtClean="0">
                <a:latin typeface="Century Schoolbook" pitchFamily="18" charset="0"/>
              </a:rPr>
              <a:t> s </a:t>
            </a:r>
            <a:r>
              <a:rPr lang="en-GB" sz="4000" b="1" dirty="0" err="1" smtClean="0">
                <a:latin typeface="Century Schoolbook" pitchFamily="18" charset="0"/>
              </a:rPr>
              <a:t>roditeljima</a:t>
            </a:r>
            <a:endParaRPr lang="en-GB" sz="4000" b="1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err="1" smtClean="0">
                <a:latin typeface="Century Schoolbook" pitchFamily="18" charset="0"/>
              </a:rPr>
              <a:t>nastavnici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jednom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tjedno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izvještavaju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roditelje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putem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>
                <a:latin typeface="Century Schoolbook" pitchFamily="18" charset="0"/>
              </a:rPr>
              <a:t>e-</a:t>
            </a:r>
            <a:r>
              <a:rPr lang="en-GB" dirty="0" err="1">
                <a:latin typeface="Century Schoolbook" pitchFamily="18" charset="0"/>
              </a:rPr>
              <a:t>pošte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ili</a:t>
            </a:r>
            <a:r>
              <a:rPr lang="en-GB" dirty="0">
                <a:latin typeface="Century Schoolbook" pitchFamily="18" charset="0"/>
              </a:rPr>
              <a:t> u </a:t>
            </a:r>
            <a:r>
              <a:rPr lang="en-GB" dirty="0" err="1">
                <a:latin typeface="Century Schoolbook" pitchFamily="18" charset="0"/>
              </a:rPr>
              <a:t>Facebook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grupi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što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su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taj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tjedan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radili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te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kako</a:t>
            </a:r>
            <a:r>
              <a:rPr lang="en-GB" dirty="0">
                <a:latin typeface="Century Schoolbook" pitchFamily="18" charset="0"/>
              </a:rPr>
              <a:t> se </a:t>
            </a:r>
            <a:r>
              <a:rPr lang="en-GB" dirty="0" err="1">
                <a:latin typeface="Century Schoolbook" pitchFamily="18" charset="0"/>
              </a:rPr>
              <a:t>njihovo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>
                <a:latin typeface="Century Schoolbook" pitchFamily="18" charset="0"/>
              </a:rPr>
              <a:t>dijete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ponašalo</a:t>
            </a:r>
            <a:endParaRPr lang="en-GB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latin typeface="Century Schoolbook" pitchFamily="18" charset="0"/>
              </a:rPr>
              <a:t>velika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podrška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roditelja</a:t>
            </a:r>
            <a:r>
              <a:rPr lang="en-GB" dirty="0">
                <a:latin typeface="Century Schoolbook" pitchFamily="18" charset="0"/>
              </a:rPr>
              <a:t> </a:t>
            </a:r>
            <a:r>
              <a:rPr lang="en-GB" dirty="0" smtClean="0">
                <a:latin typeface="Century Schoolbook" pitchFamily="18" charset="0"/>
              </a:rPr>
              <a:t>- </a:t>
            </a:r>
            <a:r>
              <a:rPr lang="en-GB" dirty="0" err="1" smtClean="0">
                <a:latin typeface="Century Schoolbook" pitchFamily="18" charset="0"/>
              </a:rPr>
              <a:t>zdrava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prehrana</a:t>
            </a:r>
            <a:r>
              <a:rPr lang="en-GB" dirty="0" smtClean="0">
                <a:latin typeface="Century Schoolbook" pitchFamily="18" charset="0"/>
              </a:rPr>
              <a:t> u </a:t>
            </a:r>
            <a:r>
              <a:rPr lang="en-GB" dirty="0" err="1" smtClean="0">
                <a:latin typeface="Century Schoolbook" pitchFamily="18" charset="0"/>
              </a:rPr>
              <a:t>školi</a:t>
            </a:r>
            <a:r>
              <a:rPr lang="en-GB" dirty="0" smtClean="0">
                <a:latin typeface="Century Schoolbook" pitchFamily="18" charset="0"/>
              </a:rPr>
              <a:t> (</a:t>
            </a:r>
            <a:r>
              <a:rPr lang="en-GB" dirty="0" err="1" smtClean="0">
                <a:latin typeface="Century Schoolbook" pitchFamily="18" charset="0"/>
              </a:rPr>
              <a:t>zabranjeno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konzumirati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slatkiše</a:t>
            </a:r>
            <a:r>
              <a:rPr lang="en-GB" dirty="0" smtClean="0">
                <a:latin typeface="Century Schoolbook" pitchFamily="18" charset="0"/>
              </a:rPr>
              <a:t>, </a:t>
            </a:r>
            <a:r>
              <a:rPr lang="en-GB" dirty="0" err="1" smtClean="0">
                <a:latin typeface="Century Schoolbook" pitchFamily="18" charset="0"/>
              </a:rPr>
              <a:t>grickalice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gazirane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sokove</a:t>
            </a:r>
            <a:r>
              <a:rPr lang="en-GB" dirty="0" smtClean="0">
                <a:latin typeface="Century Schoolbook" pitchFamily="18" charset="0"/>
              </a:rPr>
              <a:t>), </a:t>
            </a:r>
            <a:r>
              <a:rPr lang="en-GB" dirty="0" err="1" smtClean="0">
                <a:latin typeface="Century Schoolbook" pitchFamily="18" charset="0"/>
              </a:rPr>
              <a:t>zabrana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korištenja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mobitela</a:t>
            </a:r>
            <a:r>
              <a:rPr lang="en-GB" dirty="0" smtClean="0">
                <a:latin typeface="Century Schoolbook" pitchFamily="18" charset="0"/>
              </a:rPr>
              <a:t>, </a:t>
            </a:r>
            <a:r>
              <a:rPr lang="en-GB" dirty="0" err="1" smtClean="0">
                <a:latin typeface="Century Schoolbook" pitchFamily="18" charset="0"/>
              </a:rPr>
              <a:t>promicanje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odgovornog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ponašanja</a:t>
            </a:r>
            <a:r>
              <a:rPr lang="en-GB" dirty="0" smtClean="0">
                <a:latin typeface="Century Schoolbook" pitchFamily="18" charset="0"/>
              </a:rPr>
              <a:t>, </a:t>
            </a:r>
            <a:r>
              <a:rPr lang="en-GB" dirty="0" err="1" smtClean="0">
                <a:latin typeface="Century Schoolbook" pitchFamily="18" charset="0"/>
              </a:rPr>
              <a:t>čitanja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i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sportskih</a:t>
            </a:r>
            <a:r>
              <a:rPr lang="en-GB" dirty="0" smtClean="0">
                <a:latin typeface="Century Schoolbook" pitchFamily="18" charset="0"/>
              </a:rPr>
              <a:t> </a:t>
            </a:r>
            <a:r>
              <a:rPr lang="en-GB" dirty="0" err="1" smtClean="0">
                <a:latin typeface="Century Schoolbook" pitchFamily="18" charset="0"/>
              </a:rPr>
              <a:t>aktivnosti</a:t>
            </a:r>
            <a:endParaRPr lang="en-GB" dirty="0" smtClean="0">
              <a:latin typeface="Century Schoolbook" pitchFamily="18" charset="0"/>
            </a:endParaRPr>
          </a:p>
        </p:txBody>
      </p:sp>
      <p:pic>
        <p:nvPicPr>
          <p:cNvPr id="5" name="Rezervirano mjesto sadržaja 4" descr="IMG_10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816424" cy="2862318"/>
          </a:xfrm>
        </p:spPr>
      </p:pic>
      <p:pic>
        <p:nvPicPr>
          <p:cNvPr id="6" name="Rezervirano mjesto sadržaja 6" descr="IMG_1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9688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464</Words>
  <Application>Microsoft Office PowerPoint</Application>
  <PresentationFormat>Prikaz na zaslonu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STRUKTURIRANI POSJET ŠKOLAMA NA ISLANDU</vt:lpstr>
      <vt:lpstr>Erasmus + stručno usavršavanje «Going the Extra Mile»</vt:lpstr>
      <vt:lpstr>Ciljevi tečaja</vt:lpstr>
      <vt:lpstr>Osobni ciljevi:  </vt:lpstr>
      <vt:lpstr>Osnovni principi rada u školama na Islandu</vt:lpstr>
      <vt:lpstr>Posebnosti islandskog obrazovnog sustava</vt:lpstr>
      <vt:lpstr>Slajd 7</vt:lpstr>
      <vt:lpstr>Slajd 8</vt:lpstr>
      <vt:lpstr>Suradnja s roditeljima</vt:lpstr>
      <vt:lpstr>Aktivnosti s učenicima</vt:lpstr>
      <vt:lpstr>Ciljevi za iduću školsku godinu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STRUKTURIRANI POSJET ŠKOLAMA NA ISLANDU</dc:title>
  <dc:creator>Mira Mihalec</dc:creator>
  <cp:lastModifiedBy>Mira Mihalec</cp:lastModifiedBy>
  <cp:revision>3</cp:revision>
  <dcterms:created xsi:type="dcterms:W3CDTF">2018-05-13T16:08:12Z</dcterms:created>
  <dcterms:modified xsi:type="dcterms:W3CDTF">2018-06-17T22:51:10Z</dcterms:modified>
</cp:coreProperties>
</file>