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7" r:id="rId5"/>
    <p:sldId id="277" r:id="rId6"/>
    <p:sldId id="281" r:id="rId7"/>
    <p:sldId id="280" r:id="rId8"/>
    <p:sldId id="265" r:id="rId9"/>
    <p:sldId id="278" r:id="rId10"/>
    <p:sldId id="282" r:id="rId11"/>
    <p:sldId id="283" r:id="rId12"/>
    <p:sldId id="276" r:id="rId13"/>
    <p:sldId id="279" r:id="rId14"/>
    <p:sldId id="266" r:id="rId15"/>
    <p:sldId id="284" r:id="rId16"/>
    <p:sldId id="286" r:id="rId17"/>
    <p:sldId id="287" r:id="rId18"/>
    <p:sldId id="288" r:id="rId19"/>
    <p:sldId id="258" r:id="rId20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64825" autoAdjust="0"/>
  </p:normalViewPr>
  <p:slideViewPr>
    <p:cSldViewPr>
      <p:cViewPr varScale="1">
        <p:scale>
          <a:sx n="35" d="100"/>
          <a:sy n="35" d="100"/>
        </p:scale>
        <p:origin x="-4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000" y="6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D997B2B-85CE-4C96-9D90-7172536F70C0}" type="datetime1">
              <a:rPr lang="hr-HR" smtClean="0"/>
              <a:pPr rtl="0"/>
              <a:t>28.10.2018.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hr-HR" smtClean="0"/>
              <a:pPr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0B2E1-9071-4ECE-B123-C707419F5F6E}" type="datetime1">
              <a:rPr lang="hr-HR" noProof="0" smtClean="0"/>
              <a:pPr/>
              <a:t>28.10.2018.</a:t>
            </a:fld>
            <a:endParaRPr lang="hr-HR" noProof="0" dirty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noProof="0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hr-HR" noProof="0" smtClean="0"/>
              <a:pPr rtl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xmlns="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hr.wikipedia.org/wiki/Misao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hr.wikipedia.org/wiki/Vjerovanje" TargetMode="External"/><Relationship Id="rId4" Type="http://schemas.openxmlformats.org/officeDocument/2006/relationships/hyperlink" Target="https://hr.wikipedia.org/wiki/Koncepcija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hr-HR" smtClean="0"/>
              <a:pPr rtl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266025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hr-HR" noProof="0" smtClean="0"/>
              <a:pPr rtl="0"/>
              <a:t>16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xmlns="" val="838924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Od 10-21.9. Pohađala sam tečaj u </a:t>
            </a:r>
            <a:r>
              <a:rPr lang="hr-HR" dirty="0" err="1"/>
              <a:t>Plymouthu</a:t>
            </a:r>
            <a:r>
              <a:rPr lang="hr-HR" dirty="0"/>
              <a:t> u Ujedinjenom Kraljevstvu. Tečaj je bio u organizaciji </a:t>
            </a:r>
            <a:r>
              <a:rPr lang="hr-HR" dirty="0" err="1"/>
              <a:t>Amber</a:t>
            </a:r>
            <a:r>
              <a:rPr lang="hr-HR" dirty="0"/>
              <a:t> </a:t>
            </a:r>
            <a:r>
              <a:rPr lang="hr-HR" dirty="0" err="1"/>
              <a:t>Initiatives</a:t>
            </a:r>
            <a:r>
              <a:rPr lang="hr-HR" dirty="0"/>
              <a:t>, agencije koja se bavi pitanjima: </a:t>
            </a:r>
          </a:p>
          <a:p>
            <a:r>
              <a:rPr lang="hr-HR" dirty="0"/>
              <a:t>-migranata, mladih</a:t>
            </a:r>
          </a:p>
          <a:p>
            <a:r>
              <a:rPr lang="hr-HR" dirty="0"/>
              <a:t>-savjetovanjima, pomaganjem, vođenjem</a:t>
            </a:r>
          </a:p>
          <a:p>
            <a:r>
              <a:rPr lang="hr-HR" dirty="0"/>
              <a:t>-osobnim razvojem pojedinca iz nepovoljnih životnih okruženja</a:t>
            </a:r>
          </a:p>
          <a:p>
            <a:r>
              <a:rPr lang="hr-HR" dirty="0"/>
              <a:t>-građanskim odgojem</a:t>
            </a:r>
          </a:p>
          <a:p>
            <a:r>
              <a:rPr lang="hr-HR" dirty="0"/>
              <a:t>-jednakim mogućnostima za učenje</a:t>
            </a:r>
          </a:p>
          <a:p>
            <a:r>
              <a:rPr lang="hr-HR" dirty="0"/>
              <a:t>-projektima</a:t>
            </a:r>
          </a:p>
          <a:p>
            <a:r>
              <a:rPr lang="hr-HR" dirty="0"/>
              <a:t>Njihov tečaj sam odabrala jer su teme koje su ponudili odgovarale našoj projektnoj prijavi i razvojnom planu naše škole</a:t>
            </a:r>
          </a:p>
          <a:p>
            <a:r>
              <a:rPr lang="hr-HR" dirty="0"/>
              <a:t>-Na tečaju smo se bavili pitanjima diskriminacije, stereotipa, predrasuda, </a:t>
            </a:r>
            <a:r>
              <a:rPr lang="hr-HR" dirty="0" err="1"/>
              <a:t>bullyinga</a:t>
            </a:r>
            <a:r>
              <a:rPr lang="hr-HR" dirty="0"/>
              <a:t>, ljudskih prava, a imali smo prilike posjetiti 3 škole i jedan </a:t>
            </a:r>
            <a:r>
              <a:rPr lang="hr-HR" dirty="0" err="1"/>
              <a:t>college</a:t>
            </a:r>
            <a:r>
              <a:rPr lang="hr-HR" dirty="0"/>
              <a:t>. 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hr-HR" noProof="0" smtClean="0"/>
              <a:pPr rtl="0"/>
              <a:t>2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xmlns="" val="778726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+mn-lt"/>
                <a:cs typeface="Arial"/>
              </a:rPr>
              <a:t>“a widely held but fixed and oversimplified image or idea of a particular type of person or thing.”</a:t>
            </a:r>
          </a:p>
          <a:p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pogrešno i neopravdano široko poopćavanje te konvencionalno i pojednostavljeno </a:t>
            </a:r>
            <a:r>
              <a:rPr lang="hr-H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isao"/>
              </a:rPr>
              <a:t>mišljenje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hr-H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Koncepcija"/>
              </a:rPr>
              <a:t>koncepcija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ili </a:t>
            </a:r>
            <a:r>
              <a:rPr lang="hr-H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Vjerovanje"/>
              </a:rPr>
              <a:t>vjerovanje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hr-HR" noProof="0" smtClean="0"/>
              <a:pPr rtl="0"/>
              <a:t>3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xmlns="" val="4227268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hr-HR" dirty="0"/>
              <a:t>Zakon o suzbijanju diskriminacije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hr-HR" smtClean="0"/>
              <a:pPr rtl="0"/>
              <a:t>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886014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534C2EF-8A97-4DAF-B099-E567883644D6}" type="slidenum">
              <a:rPr lang="hr-HR" noProof="0" smtClean="0"/>
              <a:pPr rtl="0"/>
              <a:t>7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xmlns="" val="1906308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Ovo su neke od aktivnosti koje se ostvaruju u školama u </a:t>
            </a:r>
            <a:r>
              <a:rPr lang="hr-HR" dirty="0" err="1"/>
              <a:t>Plymouthu</a:t>
            </a:r>
            <a:r>
              <a:rPr lang="hr-HR" dirty="0"/>
              <a:t>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hr-HR" noProof="0" smtClean="0"/>
              <a:pPr rtl="0"/>
              <a:t>9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xmlns="" val="346687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hr-HR" noProof="0" smtClean="0"/>
              <a:pPr rtl="0"/>
              <a:t>10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xmlns="" val="2214698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hr-HR" dirty="0"/>
              <a:t>NAPOMENA: Da biste promijenili slike na ovome slajdu, odaberite sliku i izbrišite je. Potom kliknite ikonu Umetanje slike u sklopu rezerviranog mjesta da biste dodali svoju sliku.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hr-HR" smtClean="0"/>
              <a:pPr rtl="0"/>
              <a:t>11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727004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hr-HR" noProof="0" smtClean="0"/>
              <a:pPr rtl="0"/>
              <a:t>15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xmlns="" val="3940425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-HR" noProof="0"/>
              <a:t>Kliknite da biste uredili stil podnaslova matrice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xmlns="" val="415445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ije slike s opis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7" name="Prostoručni oblik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noProof="0" dirty="0"/>
          </a:p>
        </p:txBody>
      </p:sp>
      <p:sp>
        <p:nvSpPr>
          <p:cNvPr id="15" name="Rezervirano mjesto za sliku 14" descr="Prazno rezervirano mjesto za dodavanje slike. Kliknite rezervirano mjesto i odaberite sliku koju želite dodati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17" name="Rezervirano mjesto za tekst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18" name="Prostoručni oblik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noProof="0" dirty="0"/>
          </a:p>
        </p:txBody>
      </p:sp>
      <p:sp>
        <p:nvSpPr>
          <p:cNvPr id="19" name="Rezervirano mjesto za sliku 18" descr="Prazno rezervirano mjesto za dodavanje slike. Kliknite rezervirano mjesto i odaberite sliku koju želite dodati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20" name="Rezervirano mjesto za tekst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hr-HR" noProof="0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xmlns="" val="203777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i slike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7" name="Prostoručni oblik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noProof="0" dirty="0"/>
          </a:p>
        </p:txBody>
      </p:sp>
      <p:sp>
        <p:nvSpPr>
          <p:cNvPr id="15" name="Rezervirano mjesto za sliku 14" descr="Prazno rezervirano mjesto za dodavanje slike. Kliknite rezervirano mjesto i odaberite sliku koju želite dodati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18" name="Prostoručni oblik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noProof="0" dirty="0"/>
          </a:p>
        </p:txBody>
      </p:sp>
      <p:sp>
        <p:nvSpPr>
          <p:cNvPr id="19" name="Rezervirano mjesto za sliku 18" descr="Prazno rezervirano mjesto za dodavanje slike. Kliknite rezervirano mjesto i odaberite sliku koju želite dodati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12" name="Prostoručni oblik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noProof="0" dirty="0"/>
          </a:p>
        </p:txBody>
      </p:sp>
      <p:sp>
        <p:nvSpPr>
          <p:cNvPr id="13" name="Rezervirano mjesto za sliku 12" descr="Prazno rezervirano mjesto za dodavanje slike. Kliknite rezervirano mjesto i odaberite sliku koju želite dodati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17" name="Rezervirano mjesto za tekst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hr-HR" noProof="0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xmlns="" val="1017792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et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8" name="Prostoručni oblik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noProof="0" dirty="0"/>
          </a:p>
        </p:txBody>
      </p:sp>
      <p:sp>
        <p:nvSpPr>
          <p:cNvPr id="9" name="Rezervirano mjesto za sliku 8" descr="Prazno rezervirano mjesto za dodavanje slike. Kliknite rezervirano mjesto i odaberite sliku koju želite dodati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10" name="Prostoručni oblik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noProof="0" dirty="0"/>
          </a:p>
        </p:txBody>
      </p:sp>
      <p:sp>
        <p:nvSpPr>
          <p:cNvPr id="11" name="Rezervirano mjesto za sliku 10" descr="Prazno rezervirano mjesto za dodavanje slike. Kliknite rezervirano mjesto i odaberite sliku koju želite dodati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12" name="Prostoručni oblik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noProof="0" dirty="0"/>
          </a:p>
        </p:txBody>
      </p:sp>
      <p:sp>
        <p:nvSpPr>
          <p:cNvPr id="13" name="Rezervirano mjesto za sliku 12" descr="Prazno rezervirano mjesto za dodavanje slike. Kliknite rezervirano mjesto i odaberite sliku koju želite dodati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14" name="Prostoručni oblik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noProof="0" dirty="0"/>
          </a:p>
        </p:txBody>
      </p:sp>
      <p:sp>
        <p:nvSpPr>
          <p:cNvPr id="15" name="Rezervirano mjesto za sliku 14" descr="Prazno rezervirano mjesto za dodavanje slike. Kliknite rezervirano mjesto i odaberite sliku koju želite dodati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20" name="Prostoručni oblik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noProof="0" dirty="0"/>
          </a:p>
        </p:txBody>
      </p:sp>
      <p:sp>
        <p:nvSpPr>
          <p:cNvPr id="21" name="Rezervirano mjesto za sliku 20" descr="Prazno rezervirano mjesto za dodavanje slike. Kliknite rezervirano mjesto i odaberite sliku koju želite dodati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xmlns="" val="86467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9C4513F-D5C0-4D29-BEEB-9D5C853BBF23}" type="datetime1">
              <a:rPr lang="hr-HR" noProof="0" smtClean="0"/>
              <a:pPr/>
              <a:t>28.10.2018.</a:t>
            </a:fld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hr-HR" noProof="0" smtClean="0"/>
              <a:pPr rtl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xmlns="" val="1443261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9D5C44C-E2F0-4424-8A15-9D90880DB94B}" type="datetime1">
              <a:rPr lang="hr-HR" noProof="0" smtClean="0"/>
              <a:pPr/>
              <a:t>28.10.2018.</a:t>
            </a:fld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hr-HR" noProof="0" smtClean="0"/>
              <a:pPr rtl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xmlns="" val="392624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tv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9"/>
          <p:cNvSpPr>
            <a:spLocks noGrp="1"/>
          </p:cNvSpPr>
          <p:nvPr>
            <p:ph type="body" sz="quarter" idx="16"/>
          </p:nvPr>
        </p:nvSpPr>
        <p:spPr>
          <a:xfrm>
            <a:off x="711200" y="3619500"/>
            <a:ext cx="10464800" cy="838200"/>
          </a:xfrm>
        </p:spPr>
        <p:txBody>
          <a:bodyPr anchor="b" anchorCtr="0">
            <a:noAutofit/>
          </a:bodyPr>
          <a:lstStyle>
            <a:lvl1pPr marL="0" indent="0" algn="l" latinLnBrk="0">
              <a:spcBef>
                <a:spcPts val="0"/>
              </a:spcBef>
              <a:buFontTx/>
              <a:buNone/>
              <a:defRPr lang="hr-HR" sz="4800" kern="1200" cap="all" baseline="0">
                <a:solidFill>
                  <a:schemeClr val="tx1"/>
                </a:solidFill>
                <a:effectLst>
                  <a:outerShdw blurRad="94454" dist="50800" dir="2700000" algn="tl" rotWithShape="0">
                    <a:srgbClr val="000000">
                      <a:alpha val="3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buFontTx/>
              <a:buNone/>
              <a:defRPr lang="hr-HR"/>
            </a:lvl2pPr>
            <a:lvl3pPr>
              <a:buFontTx/>
              <a:buNone/>
              <a:defRPr lang="hr-HR"/>
            </a:lvl3pPr>
            <a:lvl4pPr>
              <a:buFontTx/>
              <a:buNone/>
              <a:defRPr lang="hr-HR"/>
            </a:lvl4pPr>
            <a:lvl5pPr>
              <a:buFontTx/>
              <a:buNone/>
              <a:defRPr lang="hr-HR"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7" name="Shape 6"/>
          <p:cNvSpPr>
            <a:spLocks noGrp="1"/>
          </p:cNvSpPr>
          <p:nvPr>
            <p:ph type="body" sz="quarter" idx="13"/>
          </p:nvPr>
        </p:nvSpPr>
        <p:spPr>
          <a:xfrm>
            <a:off x="1320800" y="4343400"/>
            <a:ext cx="9855200" cy="914400"/>
          </a:xfrm>
        </p:spPr>
        <p:txBody>
          <a:bodyPr>
            <a:noAutofit/>
          </a:bodyPr>
          <a:lstStyle>
            <a:lvl1pPr latinLnBrk="0">
              <a:buFontTx/>
              <a:buNone/>
              <a:defRPr lang="hr-HR" sz="1600"/>
            </a:lvl1pPr>
            <a:lvl2pPr>
              <a:buFontTx/>
              <a:buNone/>
              <a:defRPr lang="hr-HR"/>
            </a:lvl2pPr>
            <a:lvl3pPr>
              <a:buFontTx/>
              <a:buNone/>
              <a:defRPr lang="hr-HR"/>
            </a:lvl3pPr>
            <a:lvl4pPr>
              <a:buFontTx/>
              <a:buNone/>
              <a:defRPr lang="hr-HR"/>
            </a:lvl4pPr>
            <a:lvl5pPr>
              <a:buFontTx/>
              <a:buNone/>
              <a:defRPr lang="hr-HR"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Shape 7"/>
          <p:cNvSpPr>
            <a:spLocks noGrp="1"/>
          </p:cNvSpPr>
          <p:nvPr>
            <p:ph type="body" sz="quarter" idx="14"/>
          </p:nvPr>
        </p:nvSpPr>
        <p:spPr>
          <a:xfrm>
            <a:off x="1320800" y="1476376"/>
            <a:ext cx="7213600" cy="352425"/>
          </a:xfrm>
        </p:spPr>
        <p:txBody>
          <a:bodyPr anchor="b" anchorCtr="0"/>
          <a:lstStyle>
            <a:lvl1pPr latinLnBrk="0">
              <a:buFontTx/>
              <a:buNone/>
              <a:defRPr lang="hr-HR" sz="1600"/>
            </a:lvl1pPr>
            <a:lvl2pPr>
              <a:buFontTx/>
              <a:buNone/>
              <a:defRPr lang="hr-HR"/>
            </a:lvl2pPr>
            <a:lvl3pPr>
              <a:buFontTx/>
              <a:buNone/>
              <a:defRPr lang="hr-HR"/>
            </a:lvl3pPr>
            <a:lvl4pPr>
              <a:buFontTx/>
              <a:buNone/>
              <a:defRPr lang="hr-HR"/>
            </a:lvl4pPr>
            <a:lvl5pPr>
              <a:buFontTx/>
              <a:buNone/>
              <a:defRPr lang="hr-HR"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Shape 8"/>
          <p:cNvSpPr>
            <a:spLocks noGrp="1"/>
          </p:cNvSpPr>
          <p:nvPr>
            <p:ph type="body" sz="quarter" idx="15"/>
          </p:nvPr>
        </p:nvSpPr>
        <p:spPr>
          <a:xfrm>
            <a:off x="1320800" y="5819778"/>
            <a:ext cx="9855200" cy="304799"/>
          </a:xfrm>
        </p:spPr>
        <p:txBody>
          <a:bodyPr>
            <a:noAutofit/>
          </a:bodyPr>
          <a:lstStyle>
            <a:lvl1pPr latinLnBrk="0">
              <a:buFontTx/>
              <a:buNone/>
              <a:defRPr lang="hr-HR" sz="1200"/>
            </a:lvl1pPr>
            <a:lvl2pPr>
              <a:buFontTx/>
              <a:buNone/>
              <a:defRPr lang="hr-HR"/>
            </a:lvl2pPr>
            <a:lvl3pPr>
              <a:buFontTx/>
              <a:buNone/>
              <a:defRPr lang="hr-HR"/>
            </a:lvl3pPr>
            <a:lvl4pPr>
              <a:buFontTx/>
              <a:buNone/>
              <a:defRPr lang="hr-HR"/>
            </a:lvl4pPr>
            <a:lvl5pPr>
              <a:buFontTx/>
              <a:buNone/>
              <a:defRPr lang="hr-HR"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Rectangle 1"/>
          <p:cNvSpPr>
            <a:spLocks noGrp="1"/>
          </p:cNvSpPr>
          <p:nvPr>
            <p:ph type="title"/>
          </p:nvPr>
        </p:nvSpPr>
        <p:spPr>
          <a:xfrm>
            <a:off x="1320800" y="609600"/>
            <a:ext cx="10871200" cy="989013"/>
          </a:xfrm>
        </p:spPr>
        <p:txBody>
          <a:bodyPr anchor="ctr" anchorCtr="0">
            <a:normAutofit/>
          </a:bodyPr>
          <a:lstStyle>
            <a:lvl1pPr algn="l" latinLnBrk="0">
              <a:defRPr lang="hr-HR"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hr-HR"/>
              <a:t>Uredite stil naslova matrice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397000" y="5808662"/>
            <a:ext cx="7112000" cy="1588"/>
          </a:xfrm>
          <a:prstGeom prst="line">
            <a:avLst/>
          </a:prstGeom>
          <a:noFill/>
          <a:ln w="6350" cap="rnd" cmpd="sng" algn="ctr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2759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C1D200F-9E7F-41F7-BD8F-92F444B7252C}" type="datetime1">
              <a:rPr lang="hr-HR" noProof="0" smtClean="0"/>
              <a:pPr/>
              <a:t>28.10.2018.</a:t>
            </a:fld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hr-HR" noProof="0" smtClean="0"/>
              <a:pPr rtl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xmlns="" val="103573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xmlns="" val="227950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DFCB8A-FB4D-4601-ADD6-4DE18AFE4FB0}" type="datetime1">
              <a:rPr lang="hr-HR" noProof="0" smtClean="0"/>
              <a:pPr/>
              <a:t>28.10.2018.</a:t>
            </a:fld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hr-HR" noProof="0" smtClean="0"/>
              <a:pPr rtl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xmlns="" val="162530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37C8222-2AC3-402C-ACF4-666A58885761}" type="datetime1">
              <a:rPr lang="hr-HR" noProof="0" smtClean="0"/>
              <a:pPr/>
              <a:t>28.10.2018.</a:t>
            </a:fld>
            <a:endParaRPr lang="hr-HR" noProof="0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hr-HR" noProof="0" smtClean="0"/>
              <a:pPr rtl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xmlns="" val="290008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58319F6-71F7-4B34-8356-4C9547299C0A}" type="datetime1">
              <a:rPr lang="hr-HR" noProof="0" smtClean="0"/>
              <a:pPr/>
              <a:t>28.10.2018.</a:t>
            </a:fld>
            <a:endParaRPr lang="hr-HR" noProof="0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hr-HR" noProof="0" smtClean="0"/>
              <a:pPr rtl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xmlns="" val="64502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5F3011F-3AB8-4585-85A4-15F67B8D5D29}" type="datetime1">
              <a:rPr lang="hr-HR" noProof="0" smtClean="0"/>
              <a:pPr/>
              <a:t>28.10.2018.</a:t>
            </a:fld>
            <a:endParaRPr lang="hr-HR" noProof="0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hr-HR" noProof="0" smtClean="0"/>
              <a:pPr rtl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xmlns="" val="358007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07EA7A7-20DC-40C6-9145-84DCF0A7BB02}" type="datetime1">
              <a:rPr lang="hr-HR" noProof="0" smtClean="0"/>
              <a:pPr/>
              <a:t>28.10.2018.</a:t>
            </a:fld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hr-HR" noProof="0" smtClean="0"/>
              <a:pPr rtl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xmlns="" val="80735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ručni oblik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r-HR" noProof="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12" name="Rezervirano mjesto za sliku 11" descr="Prazno rezervirano mjesto za dodavanje slike. Kliknite rezervirano mjesto i odaberite sliku koju želite dodati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4A1898E-8E3D-4FD3-ACC9-4C7E2066DB04}" type="datetime1">
              <a:rPr lang="hr-HR" noProof="0" smtClean="0"/>
              <a:pPr/>
              <a:t>28.10.2018.</a:t>
            </a:fld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hr-HR" noProof="0" smtClean="0"/>
              <a:pPr rtl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xmlns="" val="65131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-HR" noProof="0" dirty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2697A75-0070-4214-BFC4-7831CBBBB62D}" type="datetime1">
              <a:rPr lang="hr-HR" noProof="0" smtClean="0"/>
              <a:pPr/>
              <a:t>28.10.2018.</a:t>
            </a:fld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hr-HR" noProof="0" smtClean="0"/>
              <a:pPr rtl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xmlns="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  <p:sldLayoutId id="2147483663" r:id="rId15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os-gjuro-ester-koprivnica.skole.hr/erasmus_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WynJkN5HbQ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arodne-novine.nn.hr/clanci/sluzbeni/2008_07_85_2728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hr-HR" dirty="0"/>
              <a:t>Diskriminacija, stereotipi i predrasude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4338" y="2438399"/>
            <a:ext cx="9520054" cy="1206625"/>
          </a:xfrm>
        </p:spPr>
        <p:txBody>
          <a:bodyPr rtlCol="0">
            <a:normAutofit/>
          </a:bodyPr>
          <a:lstStyle/>
          <a:p>
            <a:r>
              <a:rPr lang="hr-HR" sz="2800" b="1" dirty="0"/>
              <a:t>„</a:t>
            </a:r>
            <a:r>
              <a:rPr lang="hr-HR" sz="2800" b="1" dirty="0" err="1"/>
              <a:t>Going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extra</a:t>
            </a:r>
            <a:r>
              <a:rPr lang="hr-HR" sz="2800" b="1" dirty="0"/>
              <a:t> mile” </a:t>
            </a:r>
            <a:r>
              <a:rPr lang="hr-HR" sz="2800" dirty="0"/>
              <a:t>projekt </a:t>
            </a:r>
            <a:r>
              <a:rPr lang="hr-HR" sz="2800" dirty="0" err="1"/>
              <a:t>OŠ”Đuro</a:t>
            </a:r>
            <a:r>
              <a:rPr lang="hr-HR" sz="2800" dirty="0"/>
              <a:t> Ester”, Koprivnica</a:t>
            </a:r>
            <a:endParaRPr lang="hr-HR" sz="2800" b="1" dirty="0"/>
          </a:p>
          <a:p>
            <a:pPr rtl="0"/>
            <a:r>
              <a:rPr lang="hr-HR" sz="2800" dirty="0"/>
              <a:t>   </a:t>
            </a:r>
            <a:r>
              <a:rPr lang="hr-HR" sz="2800" dirty="0" err="1"/>
              <a:t>Erasmus</a:t>
            </a:r>
            <a:r>
              <a:rPr lang="hr-HR" sz="2800" dirty="0"/>
              <a:t>+ K1</a:t>
            </a:r>
          </a:p>
        </p:txBody>
      </p:sp>
      <p:pic>
        <p:nvPicPr>
          <p:cNvPr id="4" name="Slika 3" descr="Logo-O-uro-Ester-XXL-anim.gif">
            <a:extLst>
              <a:ext uri="{FF2B5EF4-FFF2-40B4-BE49-F238E27FC236}">
                <a16:creationId xmlns:a16="http://schemas.microsoft.com/office/drawing/2014/main" xmlns="" id="{BF04FCA5-6707-4736-9515-84592BB3F2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05275">
            <a:off x="10560496" y="1052736"/>
            <a:ext cx="1464563" cy="152502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C57CE85-1B2E-41B5-BAF0-40699A91C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823" y="5058381"/>
            <a:ext cx="1896954" cy="914400"/>
          </a:xfrm>
          <a:prstGeom prst="rect">
            <a:avLst/>
          </a:prstGeom>
        </p:spPr>
      </p:pic>
      <p:pic>
        <p:nvPicPr>
          <p:cNvPr id="6" name="Slika 5" descr="web size - logo EK.jpg">
            <a:extLst>
              <a:ext uri="{FF2B5EF4-FFF2-40B4-BE49-F238E27FC236}">
                <a16:creationId xmlns:a16="http://schemas.microsoft.com/office/drawing/2014/main" xmlns="" id="{51E23960-B985-4361-A11B-DD0C52B5A5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5134810"/>
            <a:ext cx="3065641" cy="674441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C0590138-CD28-4D8A-9AF0-EE8A4D774D54}"/>
              </a:ext>
            </a:extLst>
          </p:cNvPr>
          <p:cNvSpPr txBox="1"/>
          <p:nvPr/>
        </p:nvSpPr>
        <p:spPr>
          <a:xfrm>
            <a:off x="4083903" y="4020585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Vijeće roditelja</a:t>
            </a:r>
          </a:p>
          <a:p>
            <a:pPr algn="ctr"/>
            <a:r>
              <a:rPr lang="hr-HR" dirty="0"/>
              <a:t>29.11.2017. </a:t>
            </a:r>
            <a:r>
              <a:rPr lang="hr-HR" dirty="0" err="1"/>
              <a:t>OŠ”Đuro</a:t>
            </a:r>
            <a:r>
              <a:rPr lang="hr-HR" dirty="0"/>
              <a:t> Ester” Koprivnica</a:t>
            </a:r>
          </a:p>
          <a:p>
            <a:r>
              <a:rPr lang="hr-HR" dirty="0"/>
              <a:t>Tomislava Kraljić, prof. francuskog i engleskog</a:t>
            </a:r>
          </a:p>
        </p:txBody>
      </p:sp>
    </p:spTree>
    <p:extLst>
      <p:ext uri="{BB962C8B-B14F-4D97-AF65-F5344CB8AC3E}">
        <p14:creationId xmlns:p14="http://schemas.microsoft.com/office/powerpoint/2010/main" xmlns="" val="279804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85D5D62-78ED-4FBC-8D2A-965D0130F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759618"/>
          </a:xfrm>
        </p:spPr>
        <p:txBody>
          <a:bodyPr>
            <a:normAutofit/>
          </a:bodyPr>
          <a:lstStyle/>
          <a:p>
            <a:r>
              <a:rPr lang="hr-HR" sz="4000" dirty="0"/>
              <a:t>Potpora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CA573308-C872-4CFF-BD15-4D854D4E6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10400" y="836712"/>
            <a:ext cx="3657600" cy="445397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err="1"/>
              <a:t>Education</a:t>
            </a:r>
            <a:r>
              <a:rPr lang="hr-HR" dirty="0"/>
              <a:t> </a:t>
            </a:r>
            <a:r>
              <a:rPr lang="hr-HR" dirty="0" err="1"/>
              <a:t>support</a:t>
            </a:r>
            <a:r>
              <a:rPr lang="hr-H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err="1"/>
              <a:t>Effective</a:t>
            </a:r>
            <a:r>
              <a:rPr lang="hr-HR" dirty="0"/>
              <a:t> </a:t>
            </a:r>
            <a:r>
              <a:rPr lang="hr-HR" dirty="0" err="1"/>
              <a:t>learning</a:t>
            </a:r>
            <a:r>
              <a:rPr lang="hr-HR" dirty="0"/>
              <a:t> 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err="1"/>
              <a:t>Father</a:t>
            </a:r>
            <a:r>
              <a:rPr lang="hr-HR" dirty="0"/>
              <a:t> </a:t>
            </a:r>
            <a:r>
              <a:rPr lang="hr-HR" dirty="0" err="1"/>
              <a:t>support</a:t>
            </a: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err="1"/>
              <a:t>Pupil</a:t>
            </a:r>
            <a:r>
              <a:rPr lang="hr-HR" dirty="0"/>
              <a:t> </a:t>
            </a:r>
            <a:r>
              <a:rPr lang="hr-HR" dirty="0" err="1"/>
              <a:t>premium</a:t>
            </a:r>
            <a:endParaRPr lang="hr-HR" dirty="0"/>
          </a:p>
        </p:txBody>
      </p:sp>
      <p:sp>
        <p:nvSpPr>
          <p:cNvPr id="8" name="Rezervirano mjesto slike 7">
            <a:extLst>
              <a:ext uri="{FF2B5EF4-FFF2-40B4-BE49-F238E27FC236}">
                <a16:creationId xmlns:a16="http://schemas.microsoft.com/office/drawing/2014/main" xmlns="" id="{492E9C55-00DB-4326-9075-0A28F592F8FE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F1C7E6A2-CA58-4015-9823-475CE72BC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1178930"/>
            <a:ext cx="5482337" cy="411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1383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za tekst 3"/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hr-HR" dirty="0"/>
              <a:t>Opis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EC7D9678-AB8C-44F1-B6CA-1570D214F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774605" y="1628984"/>
            <a:ext cx="6858000" cy="3857625"/>
          </a:xfrm>
          <a:prstGeom prst="rect">
            <a:avLst/>
          </a:prstGeom>
        </p:spPr>
      </p:pic>
      <p:pic>
        <p:nvPicPr>
          <p:cNvPr id="10" name="Rezervirano mjesto slike 4">
            <a:extLst>
              <a:ext uri="{FF2B5EF4-FFF2-40B4-BE49-F238E27FC236}">
                <a16:creationId xmlns:a16="http://schemas.microsoft.com/office/drawing/2014/main" xmlns="" id="{8BCB6889-908A-4763-9B03-79A28A199E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3460" r="13460"/>
          <a:stretch>
            <a:fillRect/>
          </a:stretch>
        </p:blipFill>
        <p:spPr>
          <a:xfrm>
            <a:off x="4594741" y="152858"/>
            <a:ext cx="4874224" cy="3750319"/>
          </a:xfrm>
        </p:spPr>
      </p:pic>
      <p:pic>
        <p:nvPicPr>
          <p:cNvPr id="13" name="Rezervirano mjesto slike 7">
            <a:extLst>
              <a:ext uri="{FF2B5EF4-FFF2-40B4-BE49-F238E27FC236}">
                <a16:creationId xmlns:a16="http://schemas.microsoft.com/office/drawing/2014/main" xmlns="" id="{EDB75984-37DB-4941-BD1A-E1B70C7A436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t="2915" b="2915"/>
          <a:stretch>
            <a:fillRect/>
          </a:stretch>
        </p:blipFill>
        <p:spPr>
          <a:xfrm>
            <a:off x="5214496" y="3557798"/>
            <a:ext cx="5602758" cy="3518536"/>
          </a:xfrm>
        </p:spPr>
      </p:pic>
    </p:spTree>
    <p:extLst>
      <p:ext uri="{BB962C8B-B14F-4D97-AF65-F5344CB8AC3E}">
        <p14:creationId xmlns:p14="http://schemas.microsoft.com/office/powerpoint/2010/main" xmlns="" val="386444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644438DC-20DE-4B12-98BB-FDA0BBEAB9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4480" y="1988840"/>
            <a:ext cx="9855200" cy="352839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Uzmite listić papira sa svojim novim identitetom, pročitajte ga u tišini i nemojte ga podijeliti s drugima.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Dajte si ime.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Uključite maštu i zamislite svoju kuću, sobu, ulicu.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Gdje si rođen? Kako je bilo kad si bio mali? Kakva je bila tvoja obitelj? Je li sada drugačija?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Kakav je tvoj život sada? Gdje živiš? Gdje ideš u školu?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CA9F3B96-B99A-4326-9817-FFDD4B4BAC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Naslov 5">
            <a:extLst>
              <a:ext uri="{FF2B5EF4-FFF2-40B4-BE49-F238E27FC236}">
                <a16:creationId xmlns:a16="http://schemas.microsoft.com/office/drawing/2014/main" xmlns="" id="{1CE0DA96-7519-4DA1-B25C-2C0300408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745332"/>
            <a:ext cx="10871200" cy="1243508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 RADIONICA - Jedan korak naprijed! </a:t>
            </a:r>
            <a:r>
              <a:rPr lang="hr-HR" b="1" dirty="0"/>
              <a:t/>
            </a:r>
            <a:br>
              <a:rPr lang="hr-HR" b="1" dirty="0"/>
            </a:br>
            <a:r>
              <a:rPr lang="hr-HR" sz="3600" b="1" dirty="0"/>
              <a:t>Svi smo jednaki, ali su neki </a:t>
            </a:r>
            <a:r>
              <a:rPr lang="hr-HR" sz="3600" b="1" dirty="0" err="1"/>
              <a:t>jednakiji</a:t>
            </a:r>
            <a:r>
              <a:rPr lang="hr-HR" sz="3600" b="1" dirty="0"/>
              <a:t> od drugih.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606744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644438DC-20DE-4B12-98BB-FDA0BBEAB9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4480" y="1988840"/>
            <a:ext cx="9855200" cy="352839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hr-HR" sz="2400" dirty="0"/>
              <a:t>Što radiš ujutro? Poslije podne? Uvečer? 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hr-HR" sz="2400" dirty="0"/>
              <a:t>Kakve se igre voliš igrati? S kim se igraš? 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hr-HR" sz="2400" dirty="0"/>
              <a:t>Kakvim se poslom bave tvoji roditelji? Koliko novaca mjesečno zarađuju? Je li dobar tvoj životni standard? 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hr-HR" sz="2400" dirty="0"/>
              <a:t>Što radiš za praznike? 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hr-HR" sz="2400" dirty="0"/>
              <a:t>Imaš li ljubimca? 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hr-HR" sz="2400" dirty="0"/>
              <a:t>Što te čini sretnim? Čega se bojiš?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CA9F3B96-B99A-4326-9817-FFDD4B4BAC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Naslov 5">
            <a:extLst>
              <a:ext uri="{FF2B5EF4-FFF2-40B4-BE49-F238E27FC236}">
                <a16:creationId xmlns:a16="http://schemas.microsoft.com/office/drawing/2014/main" xmlns="" id="{1CE0DA96-7519-4DA1-B25C-2C0300408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745332"/>
            <a:ext cx="10871200" cy="1243508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Jedan korak naprijed! </a:t>
            </a:r>
            <a:r>
              <a:rPr lang="hr-HR" b="1" dirty="0"/>
              <a:t/>
            </a:r>
            <a:br>
              <a:rPr lang="hr-HR" b="1" dirty="0"/>
            </a:br>
            <a:r>
              <a:rPr lang="hr-HR" sz="3600" b="1" dirty="0"/>
              <a:t>Svi smo jednaki, ali su neki </a:t>
            </a:r>
            <a:r>
              <a:rPr lang="hr-HR" sz="3600" b="1" dirty="0" err="1"/>
              <a:t>jednakiji</a:t>
            </a:r>
            <a:r>
              <a:rPr lang="hr-HR" sz="3600" b="1" dirty="0"/>
              <a:t> od drugih.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201604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1ED4AAC8-8EB4-463E-9263-A26F4362FA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424" y="1124744"/>
            <a:ext cx="9855200" cy="381642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3600" dirty="0"/>
              <a:t>U tišini formirajte ravnu liniju i slušajte rečenice.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3600" dirty="0"/>
              <a:t>Ako bi tvrdnja koju čujete bila istinita za tu osobu za koju si zamišljate da jeste, onda trebate koraknuti jedan korak naprijed. Ostali neka ostanu na mjestu.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7985634A-1979-4118-93AA-5EF23B0A12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69447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BB303D8C-71EF-4A16-91E7-E8D05D6A1C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12192000" cy="6858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lvl="0" algn="ctr"/>
            <a:r>
              <a:rPr lang="hr-HR" sz="2000" b="1" u="sng" dirty="0"/>
              <a:t>Analiza i evaluacija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hr-HR" sz="2400" dirty="0"/>
              <a:t>Što se u ovoj aktivnosti dogodilo?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hr-HR" sz="2400" dirty="0"/>
              <a:t>Koliko je teško ili lako bilo igrati ulogu? 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hr-HR" sz="2400" dirty="0"/>
              <a:t>Što ste zamislili kakva je bila osoba koju ste igrali? Poznate li nekog poput te osobe? 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hr-HR" sz="2400" dirty="0"/>
              <a:t>Kako ste se osjećali dok ste zamišljali da ste ta osoba? Je li ta osoba imalo bila poput vas? Poznate li ikoga poput te osobe? </a:t>
            </a:r>
            <a:endParaRPr lang="hr-HR" sz="2000" dirty="0"/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hr-HR" sz="2400" dirty="0"/>
              <a:t>Kako ste se osjećali koračajući naprijed – odnosno ne koračajući?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hr-HR" sz="2400" dirty="0"/>
              <a:t>Ako si često koracao naprijed, kad si počeo primjećivati da se drugi ne kreću brzo kao i ti? 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hr-HR" sz="2400" dirty="0"/>
              <a:t>Jeli se osoba koju ste zamislili kretala naprijed ili nije? Zašto?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hr-HR" sz="2400" dirty="0"/>
              <a:t>Jeste li osjećali da je nešto nepravedno? 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hr-HR" sz="2400" dirty="0"/>
              <a:t>Je li ono što se dogodilo u ovoj aktivnosti poput stvarnog svijeta? Kako? 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hr-HR" sz="2400" dirty="0"/>
              <a:t>Što nekim ljudima u našoj zajednici daje više prilika nego drugima? Manje prilika?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224767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/>
              <a:t>         Hvala na pažnji!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2927648" y="1772817"/>
            <a:ext cx="6480720" cy="4104456"/>
          </a:xfrm>
        </p:spPr>
        <p:txBody>
          <a:bodyPr rtlCol="0">
            <a:normAutofit lnSpcReduction="10000"/>
          </a:bodyPr>
          <a:lstStyle/>
          <a:p>
            <a:r>
              <a:rPr lang="hr-HR" dirty="0"/>
              <a:t>Tomislava Kraljić</a:t>
            </a:r>
          </a:p>
          <a:p>
            <a:r>
              <a:rPr lang="hr-HR" dirty="0"/>
              <a:t>tomislava.kraljic@gmail.com</a:t>
            </a:r>
          </a:p>
          <a:p>
            <a:pPr rtl="0"/>
            <a:endParaRPr lang="hr-HR" dirty="0"/>
          </a:p>
          <a:p>
            <a:pPr rtl="0"/>
            <a:r>
              <a:rPr lang="hr-HR" dirty="0" err="1"/>
              <a:t>OŠ”Đuro</a:t>
            </a:r>
            <a:r>
              <a:rPr lang="hr-HR" dirty="0"/>
              <a:t> </a:t>
            </a:r>
            <a:r>
              <a:rPr lang="hr-HR" dirty="0" err="1"/>
              <a:t>Ester”Koprivnica</a:t>
            </a:r>
            <a:endParaRPr lang="hr-HR" dirty="0"/>
          </a:p>
          <a:p>
            <a:r>
              <a:rPr lang="hr-HR" dirty="0">
                <a:hlinkClick r:id="rId3"/>
              </a:rPr>
              <a:t>http://os-gjuro-ester-koprivnica.skole.hr/erasmus_</a:t>
            </a:r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dirty="0" err="1"/>
              <a:t>facebook</a:t>
            </a:r>
            <a:r>
              <a:rPr lang="hr-HR" dirty="0"/>
              <a:t>: GOING </a:t>
            </a:r>
            <a:r>
              <a:rPr lang="hr-HR" dirty="0" err="1"/>
              <a:t>the</a:t>
            </a:r>
            <a:r>
              <a:rPr lang="hr-HR" dirty="0"/>
              <a:t> EXTRA MILE </a:t>
            </a:r>
            <a:r>
              <a:rPr lang="hr-HR" dirty="0" err="1"/>
              <a:t>Erasmus</a:t>
            </a:r>
            <a:r>
              <a:rPr lang="hr-HR" dirty="0"/>
              <a:t>+ </a:t>
            </a:r>
            <a:r>
              <a:rPr lang="hr-HR" dirty="0" err="1"/>
              <a:t>team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68434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B946C4E7-F7F4-4797-A741-BF70BAF523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zervirano mjesto teksta 1">
            <a:extLst>
              <a:ext uri="{FF2B5EF4-FFF2-40B4-BE49-F238E27FC236}">
                <a16:creationId xmlns:a16="http://schemas.microsoft.com/office/drawing/2014/main" xmlns="" id="{340CEDAA-17F8-40EB-9BC4-24F13E788B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r-HR" dirty="0"/>
              <a:t> </a:t>
            </a:r>
            <a:r>
              <a:rPr lang="hr-HR" dirty="0" err="1"/>
              <a:t>Addressing</a:t>
            </a:r>
            <a:r>
              <a:rPr lang="hr-HR" dirty="0"/>
              <a:t> </a:t>
            </a:r>
            <a:r>
              <a:rPr lang="hr-HR" dirty="0" err="1"/>
              <a:t>discrimination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school</a:t>
            </a:r>
            <a:r>
              <a:rPr lang="hr-HR" dirty="0"/>
              <a:t> </a:t>
            </a:r>
            <a:r>
              <a:rPr lang="hr-HR" dirty="0" err="1"/>
              <a:t>matters</a:t>
            </a:r>
            <a:endParaRPr lang="hr-HR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E3D1E655-9214-4AAD-A0B4-7B2A887D3E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r-HR" sz="2000" b="1" dirty="0"/>
              <a:t>PLYMOUTH, United </a:t>
            </a:r>
            <a:r>
              <a:rPr lang="hr-HR" sz="2000" b="1" dirty="0" err="1"/>
              <a:t>Kingdom</a:t>
            </a:r>
            <a:r>
              <a:rPr lang="hr-HR" sz="2000" b="1" dirty="0"/>
              <a:t>     10. - 21. 9. 2017. 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62B01E35-A9FF-4EFE-B115-F72E6F6160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r-HR" dirty="0"/>
              <a:t>K1 </a:t>
            </a:r>
            <a:r>
              <a:rPr lang="hr-HR" dirty="0" err="1"/>
              <a:t>project</a:t>
            </a:r>
            <a:r>
              <a:rPr lang="hr-HR" dirty="0"/>
              <a:t>   </a:t>
            </a:r>
            <a:r>
              <a:rPr lang="hr-HR" dirty="0" err="1"/>
              <a:t>Erasmus</a:t>
            </a:r>
            <a:r>
              <a:rPr lang="hr-HR" dirty="0"/>
              <a:t> + </a:t>
            </a:r>
            <a:r>
              <a:rPr lang="hr-HR" dirty="0" err="1"/>
              <a:t>programme</a:t>
            </a:r>
            <a:r>
              <a:rPr lang="hr-HR" dirty="0"/>
              <a:t> 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B010F6FB-FD89-4669-B5DC-F4CD4C232F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hr-HR" dirty="0"/>
              <a:t>Tomislava Kraljić, OŠ. Đuro Ester, Koprivnica 27.9.2017.</a:t>
            </a:r>
          </a:p>
        </p:txBody>
      </p:sp>
      <p:sp>
        <p:nvSpPr>
          <p:cNvPr id="6" name="Naslov 5">
            <a:extLst>
              <a:ext uri="{FF2B5EF4-FFF2-40B4-BE49-F238E27FC236}">
                <a16:creationId xmlns:a16="http://schemas.microsoft.com/office/drawing/2014/main" xmlns="" id="{CC87D0F2-5FC4-40B2-9B5C-49D4405DF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err="1"/>
              <a:t>Going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extra</a:t>
            </a:r>
            <a:r>
              <a:rPr lang="hr-HR" dirty="0"/>
              <a:t> mile</a:t>
            </a:r>
          </a:p>
        </p:txBody>
      </p:sp>
    </p:spTree>
    <p:extLst>
      <p:ext uri="{BB962C8B-B14F-4D97-AF65-F5344CB8AC3E}">
        <p14:creationId xmlns:p14="http://schemas.microsoft.com/office/powerpoint/2010/main" xmlns="" val="3076766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teksta 1">
            <a:extLst>
              <a:ext uri="{FF2B5EF4-FFF2-40B4-BE49-F238E27FC236}">
                <a16:creationId xmlns:a16="http://schemas.microsoft.com/office/drawing/2014/main" xmlns="" id="{3846A2B0-2682-41C5-B652-B0C9F50DFF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3600" y="2514600"/>
            <a:ext cx="10464800" cy="838200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F15135DE-E18F-41AF-BD04-CCD46F79BB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0800" y="3505201"/>
            <a:ext cx="10007600" cy="1752599"/>
          </a:xfrm>
        </p:spPr>
        <p:txBody>
          <a:bodyPr/>
          <a:lstStyle/>
          <a:p>
            <a:r>
              <a:rPr lang="hr-HR" sz="2800" dirty="0"/>
              <a:t>Stereotipi i predrasude u svakodnevnom životu – </a:t>
            </a:r>
            <a:r>
              <a:rPr lang="hr-HR" sz="2800" dirty="0">
                <a:hlinkClick r:id="rId3"/>
              </a:rPr>
              <a:t>primjer</a:t>
            </a:r>
            <a:r>
              <a:rPr lang="hr-HR" sz="2800" dirty="0"/>
              <a:t>.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01163CE9-C7A3-4B07-A64C-61AA87D537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0800" y="1476376"/>
            <a:ext cx="9855200" cy="989013"/>
          </a:xfrm>
        </p:spPr>
        <p:txBody>
          <a:bodyPr>
            <a:normAutofit/>
          </a:bodyPr>
          <a:lstStyle/>
          <a:p>
            <a:r>
              <a:rPr lang="hr-HR" sz="3200" dirty="0"/>
              <a:t>Koje primjere stereotipa možete navesti? 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4A2018F3-B42C-4894-A6DD-A2F69D9D03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Naslov 5">
            <a:extLst>
              <a:ext uri="{FF2B5EF4-FFF2-40B4-BE49-F238E27FC236}">
                <a16:creationId xmlns:a16="http://schemas.microsoft.com/office/drawing/2014/main" xmlns="" id="{9CF0911E-2ED6-47F8-A1E9-14FA31305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609600"/>
            <a:ext cx="9550400" cy="989013"/>
          </a:xfrm>
        </p:spPr>
        <p:txBody>
          <a:bodyPr/>
          <a:lstStyle/>
          <a:p>
            <a:r>
              <a:rPr lang="hr-HR" dirty="0"/>
              <a:t>Stereotipi</a:t>
            </a:r>
          </a:p>
        </p:txBody>
      </p:sp>
    </p:spTree>
    <p:extLst>
      <p:ext uri="{BB962C8B-B14F-4D97-AF65-F5344CB8AC3E}">
        <p14:creationId xmlns:p14="http://schemas.microsoft.com/office/powerpoint/2010/main" xmlns="" val="2483154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D45906B3-3DC8-44A2-85D4-DDA9837EB2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8400" y="2204864"/>
            <a:ext cx="9855200" cy="2664296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3600" dirty="0"/>
              <a:t>Koliko je diskriminacija prisutna u našim školama 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3600" dirty="0"/>
              <a:t>Koje oblike diskriminacije najčešće primjećujete? 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CC514102-3791-48C2-A6B1-1447E1BC81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F48D6EAA-1EC0-4EFD-9E1A-380D9656F6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Naslov 5">
            <a:extLst>
              <a:ext uri="{FF2B5EF4-FFF2-40B4-BE49-F238E27FC236}">
                <a16:creationId xmlns:a16="http://schemas.microsoft.com/office/drawing/2014/main" xmlns="" id="{078FC50C-9649-4605-A3AC-CABD5FA17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698770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/>
              <a:t>Što je diskriminacija?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sz="half" idx="2"/>
          </p:nvPr>
        </p:nvSpPr>
        <p:spPr>
          <a:xfrm>
            <a:off x="6199111" y="1"/>
            <a:ext cx="5990929" cy="6335374"/>
          </a:xfrm>
        </p:spPr>
        <p:txBody>
          <a:bodyPr rtlCol="0">
            <a:normAutofit/>
          </a:bodyPr>
          <a:lstStyle/>
          <a:p>
            <a:r>
              <a:rPr lang="hr-HR" sz="2600" b="1" dirty="0"/>
              <a:t>Diskriminacija</a:t>
            </a:r>
            <a:r>
              <a:rPr lang="hr-HR" sz="2600" dirty="0"/>
              <a:t> </a:t>
            </a:r>
            <a:r>
              <a:rPr lang="hr-HR" sz="2600" b="1" dirty="0"/>
              <a:t>je stavljanje u nepovoljniji položaj </a:t>
            </a:r>
            <a:r>
              <a:rPr lang="hr-HR" sz="2600" dirty="0"/>
              <a:t>bilo koje osobe i osobe povezane s njom rodbinskim ili drugim vezama </a:t>
            </a:r>
            <a:r>
              <a:rPr lang="hr-HR" sz="2600" b="1" dirty="0"/>
              <a:t>po osnovi rase ili etničke pripadnosti ili boje kože, spola, jezika, vjere, političkog ili drugog uvjerenja, nacionalnog ili socijalnog podrijetla, imovnog stanja, članstva u sindikatu, obrazovanja, društvenog položaja, bračnog ili obiteljskog statusa, dobi, zdravstvenog stanja, invaliditeta, genetskog naslijeđa, rodnog identiteta, izražavanja ili spolne orijentacije. </a:t>
            </a:r>
            <a:endParaRPr lang="hr-HR" sz="2600" b="1" dirty="0">
              <a:hlinkClick r:id="rId3"/>
            </a:endParaRPr>
          </a:p>
          <a:p>
            <a:r>
              <a:rPr lang="hr-HR" dirty="0">
                <a:hlinkClick r:id="rId3"/>
              </a:rPr>
              <a:t>Zakon o suzbijanju diskriminacije.</a:t>
            </a:r>
            <a:endParaRPr lang="hr-HR" dirty="0"/>
          </a:p>
        </p:txBody>
      </p:sp>
      <p:pic>
        <p:nvPicPr>
          <p:cNvPr id="7" name="Rezervirano mjesto slike 6">
            <a:extLst>
              <a:ext uri="{FF2B5EF4-FFF2-40B4-BE49-F238E27FC236}">
                <a16:creationId xmlns:a16="http://schemas.microsoft.com/office/drawing/2014/main" xmlns="" id="{A8E43C20-4851-4070-9E2F-35F7E3E22F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7515" b="7515"/>
          <a:stretch>
            <a:fillRect/>
          </a:stretch>
        </p:blipFill>
        <p:spPr>
          <a:xfrm>
            <a:off x="838200" y="1779590"/>
            <a:ext cx="5360911" cy="3032440"/>
          </a:xfr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10D105F2-8106-4813-9DFD-EBE9DAF538D4}"/>
              </a:ext>
            </a:extLst>
          </p:cNvPr>
          <p:cNvSpPr txBox="1"/>
          <p:nvPr/>
        </p:nvSpPr>
        <p:spPr>
          <a:xfrm>
            <a:off x="2135560" y="4919662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i="1" dirty="0"/>
              <a:t>Izvor slike :</a:t>
            </a:r>
            <a:r>
              <a:rPr lang="hr-HR" sz="1200" i="1" dirty="0" err="1"/>
              <a:t>Pixabay</a:t>
            </a:r>
            <a:endParaRPr lang="hr-HR" sz="1200" i="1" dirty="0"/>
          </a:p>
        </p:txBody>
      </p:sp>
    </p:spTree>
    <p:extLst>
      <p:ext uri="{BB962C8B-B14F-4D97-AF65-F5344CB8AC3E}">
        <p14:creationId xmlns:p14="http://schemas.microsoft.com/office/powerpoint/2010/main" xmlns="" val="233389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63315AA-0EDC-43C2-8BB3-6E5584910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TEFLON test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64D9D3EC-EA69-411F-82E0-44A3CF140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400" y="1567935"/>
            <a:ext cx="6453737" cy="372212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en-US" dirty="0"/>
          </a:p>
          <a:p>
            <a:r>
              <a:rPr lang="hr-HR" dirty="0"/>
              <a:t>Brojite svoje bodove u sebi, ne trebate s nikim dijeliti rezultat.</a:t>
            </a:r>
            <a:endParaRPr lang="en-US" dirty="0"/>
          </a:p>
          <a:p>
            <a:r>
              <a:rPr lang="hr-HR" dirty="0"/>
              <a:t>Koliko često se suočavate s neugodnim i neželjenim situacijama zbog slijedećih karakteristika? </a:t>
            </a:r>
            <a:endParaRPr lang="en-US" dirty="0"/>
          </a:p>
          <a:p>
            <a:pPr algn="ctr"/>
            <a:r>
              <a:rPr lang="hr-HR" b="1" dirty="0"/>
              <a:t>Često</a:t>
            </a:r>
            <a:r>
              <a:rPr lang="en-US" dirty="0"/>
              <a:t>: 3 points</a:t>
            </a:r>
            <a:br>
              <a:rPr lang="en-US" dirty="0"/>
            </a:br>
            <a:r>
              <a:rPr lang="hr-HR" b="1" dirty="0"/>
              <a:t>Ponekad</a:t>
            </a:r>
            <a:r>
              <a:rPr lang="en-US" dirty="0"/>
              <a:t>: 2 points</a:t>
            </a:r>
            <a:br>
              <a:rPr lang="en-US" dirty="0"/>
            </a:br>
            <a:r>
              <a:rPr lang="hr-HR" b="1" dirty="0"/>
              <a:t>Rijetko</a:t>
            </a:r>
            <a:r>
              <a:rPr lang="en-US" dirty="0"/>
              <a:t>: 1 point</a:t>
            </a:r>
            <a:br>
              <a:rPr lang="en-US" dirty="0"/>
            </a:br>
            <a:r>
              <a:rPr lang="en-US" b="1" dirty="0"/>
              <a:t>N</a:t>
            </a:r>
            <a:r>
              <a:rPr lang="hr-HR" b="1" dirty="0"/>
              <a:t>ikad</a:t>
            </a:r>
            <a:r>
              <a:rPr lang="en-US" dirty="0"/>
              <a:t>: 0 points</a:t>
            </a:r>
          </a:p>
          <a:p>
            <a:r>
              <a:rPr lang="hr-HR" dirty="0"/>
              <a:t>Možete dobiti od</a:t>
            </a:r>
            <a:r>
              <a:rPr lang="en-US" dirty="0"/>
              <a:t> 0-24 </a:t>
            </a:r>
            <a:r>
              <a:rPr lang="hr-HR" dirty="0"/>
              <a:t>boda</a:t>
            </a:r>
            <a:r>
              <a:rPr lang="en-US" dirty="0"/>
              <a:t>.</a:t>
            </a:r>
            <a:endParaRPr lang="hr-HR" dirty="0"/>
          </a:p>
          <a:p>
            <a:r>
              <a:rPr lang="en-US" dirty="0"/>
              <a:t/>
            </a:r>
            <a:br>
              <a:rPr lang="en-US" dirty="0"/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44356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A76D03D-7102-463B-82CC-653E6B67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TEFLON test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7B9E2A1A-C1A3-4ABB-ADF7-A674B1B6F985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331F53C0-F357-4901-8018-7E1B0E53C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8682" y="1434836"/>
            <a:ext cx="6462405" cy="458645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Dob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Etničko porijeklo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Nacionalnost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Materinji jezik /jezici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Religija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Rod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Seksualna orijentacija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Invaliditet/zdravstveni problemi</a:t>
            </a:r>
            <a:endParaRPr lang="en-US" sz="2400" dirty="0"/>
          </a:p>
          <a:p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8822FAA4-C7DC-457F-8D37-314F54842D84}"/>
              </a:ext>
            </a:extLst>
          </p:cNvPr>
          <p:cNvSpPr txBox="1"/>
          <p:nvPr/>
        </p:nvSpPr>
        <p:spPr>
          <a:xfrm>
            <a:off x="6725757" y="1628800"/>
            <a:ext cx="4170099" cy="293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r-HR" sz="2400" b="1" dirty="0"/>
              <a:t>Često</a:t>
            </a:r>
            <a:r>
              <a:rPr lang="en-US" sz="2400" dirty="0"/>
              <a:t>: 3 points</a:t>
            </a:r>
            <a:br>
              <a:rPr lang="en-US" sz="2400" dirty="0"/>
            </a:br>
            <a:r>
              <a:rPr lang="hr-HR" sz="2400" b="1" dirty="0"/>
              <a:t>Ponekad</a:t>
            </a:r>
            <a:r>
              <a:rPr lang="en-US" sz="2400" dirty="0"/>
              <a:t>: 2 points</a:t>
            </a:r>
            <a:br>
              <a:rPr lang="en-US" sz="2400" dirty="0"/>
            </a:br>
            <a:r>
              <a:rPr lang="hr-HR" sz="2400" b="1" dirty="0"/>
              <a:t>Rijetko</a:t>
            </a:r>
            <a:r>
              <a:rPr lang="en-US" sz="2400" dirty="0"/>
              <a:t>: 1 point</a:t>
            </a:r>
            <a:br>
              <a:rPr lang="en-US" sz="2400" dirty="0"/>
            </a:br>
            <a:r>
              <a:rPr lang="en-US" sz="2400" b="1" dirty="0"/>
              <a:t>N</a:t>
            </a:r>
            <a:r>
              <a:rPr lang="hr-HR" sz="2400" b="1" dirty="0"/>
              <a:t>ikad</a:t>
            </a:r>
            <a:r>
              <a:rPr lang="en-US" sz="2400" dirty="0"/>
              <a:t>: 0 points</a:t>
            </a:r>
          </a:p>
        </p:txBody>
      </p:sp>
    </p:spTree>
    <p:extLst>
      <p:ext uri="{BB962C8B-B14F-4D97-AF65-F5344CB8AC3E}">
        <p14:creationId xmlns:p14="http://schemas.microsoft.com/office/powerpoint/2010/main" xmlns="" val="2604655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826FC77-CD20-4C59-99AF-1A5DE27B7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TEFLON test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94E1990F-9DEE-411C-8D7E-8A266D84B2D6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5CBDB918-B5B7-4D5B-9822-F1A3C9B9E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1384" y="1628800"/>
            <a:ext cx="6192687" cy="352839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2800" dirty="0"/>
              <a:t>Naziv testa</a:t>
            </a:r>
            <a:r>
              <a:rPr lang="en-US" sz="2800" dirty="0"/>
              <a:t>, </a:t>
            </a:r>
            <a:r>
              <a:rPr lang="en-US" sz="2800" dirty="0" err="1"/>
              <a:t>teflon</a:t>
            </a:r>
            <a:r>
              <a:rPr lang="en-US" sz="2800" dirty="0"/>
              <a:t>, </a:t>
            </a:r>
            <a:r>
              <a:rPr lang="hr-HR" sz="2800" dirty="0"/>
              <a:t>opisuje našu teflon površinu, ako ne moramo biti suočeni s diskriminacijom</a:t>
            </a:r>
            <a:r>
              <a:rPr lang="en-US" sz="2800" dirty="0"/>
              <a:t>. </a:t>
            </a:r>
            <a:endParaRPr lang="hr-HR" sz="2800" dirty="0"/>
          </a:p>
          <a:p>
            <a:r>
              <a:rPr lang="hr-HR" sz="2800" dirty="0"/>
              <a:t>Tada je teže uopće primijetiti diskriminaciju</a:t>
            </a:r>
            <a:r>
              <a:rPr lang="en-US" sz="2800" dirty="0"/>
              <a:t>. </a:t>
            </a:r>
            <a:endParaRPr lang="hr-HR" sz="2800" dirty="0"/>
          </a:p>
          <a:p>
            <a:r>
              <a:rPr lang="hr-HR" sz="2800" dirty="0"/>
              <a:t>Ako nismo u toj poziciji tada aktivno trebamo naučiti kako primijetiti diskriminaciju.</a:t>
            </a:r>
            <a:endParaRPr lang="en-US" sz="2800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3327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B0B5B0D-70CE-4517-A311-2A3CF6E19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Kako se škole u UK nose s diskriminacijom ? </a:t>
            </a:r>
          </a:p>
        </p:txBody>
      </p:sp>
      <p:pic>
        <p:nvPicPr>
          <p:cNvPr id="6" name="Rezervirano mjesto slike 5">
            <a:extLst>
              <a:ext uri="{FF2B5EF4-FFF2-40B4-BE49-F238E27FC236}">
                <a16:creationId xmlns:a16="http://schemas.microsoft.com/office/drawing/2014/main" xmlns="" id="{C282417E-CD76-4F22-8D5B-65EFCB9E31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34755" r="272"/>
          <a:stretch/>
        </p:blipFill>
        <p:spPr>
          <a:xfrm>
            <a:off x="732059" y="1443964"/>
            <a:ext cx="5670554" cy="4910016"/>
          </a:xfr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AA561F9A-0E6C-4618-8B8E-6A6EA426A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4032" y="1447800"/>
            <a:ext cx="5472608" cy="4861520"/>
          </a:xfrm>
        </p:spPr>
        <p:txBody>
          <a:bodyPr>
            <a:normAutofit/>
          </a:bodyPr>
          <a:lstStyle/>
          <a:p>
            <a:r>
              <a:rPr lang="hr-HR" dirty="0"/>
              <a:t>-suradnja s policijom</a:t>
            </a:r>
          </a:p>
          <a:p>
            <a:r>
              <a:rPr lang="hr-HR" dirty="0"/>
              <a:t>-suradnja s organizacijama (npr. </a:t>
            </a:r>
            <a:r>
              <a:rPr lang="hr-HR" dirty="0" err="1"/>
              <a:t>Amber</a:t>
            </a:r>
            <a:r>
              <a:rPr lang="hr-HR" dirty="0"/>
              <a:t>  </a:t>
            </a:r>
            <a:r>
              <a:rPr lang="hr-HR" dirty="0" err="1"/>
              <a:t>Initiatives</a:t>
            </a:r>
            <a:r>
              <a:rPr lang="hr-HR" dirty="0"/>
              <a:t>)</a:t>
            </a:r>
          </a:p>
          <a:p>
            <a:r>
              <a:rPr lang="hr-HR" dirty="0"/>
              <a:t>-suradnja s lokalnom zajednicom </a:t>
            </a:r>
          </a:p>
          <a:p>
            <a:r>
              <a:rPr lang="hr-HR" dirty="0"/>
              <a:t>-</a:t>
            </a:r>
            <a:r>
              <a:rPr lang="hr-HR" dirty="0" err="1"/>
              <a:t>diversity</a:t>
            </a:r>
            <a:r>
              <a:rPr lang="hr-HR" dirty="0"/>
              <a:t> </a:t>
            </a:r>
            <a:r>
              <a:rPr lang="hr-HR" dirty="0" err="1"/>
              <a:t>week</a:t>
            </a:r>
            <a:endParaRPr lang="hr-HR" dirty="0"/>
          </a:p>
          <a:p>
            <a:r>
              <a:rPr lang="hr-HR" dirty="0"/>
              <a:t>-izlet, susreti</a:t>
            </a:r>
          </a:p>
          <a:p>
            <a:r>
              <a:rPr lang="hr-HR" dirty="0"/>
              <a:t>-</a:t>
            </a:r>
            <a:r>
              <a:rPr lang="hr-HR" dirty="0" err="1"/>
              <a:t>cultural</a:t>
            </a:r>
            <a:r>
              <a:rPr lang="hr-HR" dirty="0"/>
              <a:t> </a:t>
            </a:r>
            <a:r>
              <a:rPr lang="hr-HR" dirty="0" err="1"/>
              <a:t>kitchens</a:t>
            </a:r>
            <a:endParaRPr lang="hr-HR" dirty="0"/>
          </a:p>
          <a:p>
            <a:r>
              <a:rPr lang="hr-HR" dirty="0"/>
              <a:t>-sport</a:t>
            </a:r>
          </a:p>
          <a:p>
            <a:r>
              <a:rPr lang="hr-HR" dirty="0"/>
              <a:t>-izleti</a:t>
            </a:r>
          </a:p>
          <a:p>
            <a:r>
              <a:rPr lang="hr-HR" dirty="0"/>
              <a:t>-Crveni križ</a:t>
            </a:r>
          </a:p>
          <a:p>
            <a:r>
              <a:rPr lang="hr-HR" dirty="0"/>
              <a:t>-istaknuti plakati i crteži na hodnicima škole</a:t>
            </a:r>
          </a:p>
          <a:p>
            <a:r>
              <a:rPr lang="hr-HR" dirty="0"/>
              <a:t>-likovni radovi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663734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jeca 16 x 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13246227_TF03896101" id="{2F162434-E3AF-4908-BB74-B01857A4B26A}" vid="{95CCBC2F-A663-4AD9-AE79-BA46C80AE029}"/>
    </a:ext>
  </a:extLst>
</a:theme>
</file>

<file path=ppt/theme/theme2.xml><?xml version="1.0" encoding="utf-8"?>
<a:theme xmlns:a="http://schemas.openxmlformats.org/drawingml/2006/main" name="Tema sustava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A15C6C-6BB6-4DB6-B7D6-7F14EAB2CC5C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Prezentacija o obrazovanju s djecom na školskom dvorištu (široki zaslon)</Template>
  <TotalTime>659</TotalTime>
  <Words>892</Words>
  <Application>Microsoft Office PowerPoint</Application>
  <PresentationFormat>Prilagođeno</PresentationFormat>
  <Paragraphs>118</Paragraphs>
  <Slides>16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17" baseType="lpstr">
      <vt:lpstr>Djeca 16 x 9</vt:lpstr>
      <vt:lpstr>Diskriminacija, stereotipi i predrasude</vt:lpstr>
      <vt:lpstr>Going the extra mile</vt:lpstr>
      <vt:lpstr>Stereotipi</vt:lpstr>
      <vt:lpstr>Slajd 4</vt:lpstr>
      <vt:lpstr>Što je diskriminacija?</vt:lpstr>
      <vt:lpstr>TEFLON test</vt:lpstr>
      <vt:lpstr>TEFLON test</vt:lpstr>
      <vt:lpstr>TEFLON test</vt:lpstr>
      <vt:lpstr>Kako se škole u UK nose s diskriminacijom ? </vt:lpstr>
      <vt:lpstr>Potpora</vt:lpstr>
      <vt:lpstr>Slajd 11</vt:lpstr>
      <vt:lpstr> RADIONICA - Jedan korak naprijed!  Svi smo jednaki, ali su neki jednakiji od drugih. </vt:lpstr>
      <vt:lpstr>Jedan korak naprijed!  Svi smo jednaki, ali su neki jednakiji od drugih.</vt:lpstr>
      <vt:lpstr>Slajd 14</vt:lpstr>
      <vt:lpstr>Slajd 15</vt:lpstr>
      <vt:lpstr>         Hvala na pažnji!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Izgled naslova</dc:title>
  <dc:creator>Tomislava</dc:creator>
  <cp:lastModifiedBy>Mira Mihalec</cp:lastModifiedBy>
  <cp:revision>43</cp:revision>
  <dcterms:created xsi:type="dcterms:W3CDTF">2017-11-10T11:13:17Z</dcterms:created>
  <dcterms:modified xsi:type="dcterms:W3CDTF">2018-10-28T16:21:19Z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