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7" r:id="rId2"/>
    <p:sldId id="256" r:id="rId3"/>
    <p:sldId id="290" r:id="rId4"/>
    <p:sldId id="296" r:id="rId5"/>
    <p:sldId id="293" r:id="rId6"/>
    <p:sldId id="294" r:id="rId7"/>
    <p:sldId id="295" r:id="rId8"/>
    <p:sldId id="289" r:id="rId9"/>
  </p:sldIdLst>
  <p:sldSz cx="9144000" cy="6858000" type="screen4x3"/>
  <p:notesSz cx="6797675" cy="9928225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F6FC6"/>
    <a:srgbClr val="660066"/>
    <a:srgbClr val="800000"/>
    <a:srgbClr val="4DE1E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4971" autoAdjust="0"/>
  </p:normalViewPr>
  <p:slideViewPr>
    <p:cSldViewPr>
      <p:cViewPr varScale="1">
        <p:scale>
          <a:sx n="76" d="100"/>
          <a:sy n="76" d="100"/>
        </p:scale>
        <p:origin x="-100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3024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BD45F1-A629-4CC4-B473-1BB149224252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70C3ED-6A7F-4E31-9350-52330FAD38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41188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77FB02-2611-4722-AE4E-9AA7245BC119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9BBB29-5F1B-47B7-AF3B-0BD5013A77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0131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BBB29-5F1B-47B7-AF3B-0BD5013A777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4695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BBB29-5F1B-47B7-AF3B-0BD5013A777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6086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BBB29-5F1B-47B7-AF3B-0BD5013A777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3500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BBB29-5F1B-47B7-AF3B-0BD5013A777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3500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BBB29-5F1B-47B7-AF3B-0BD5013A777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47555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BBB29-5F1B-47B7-AF3B-0BD5013A777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19005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BBB29-5F1B-47B7-AF3B-0BD5013A777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11580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BBB29-5F1B-47B7-AF3B-0BD5013A777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024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1E24E-D1B5-4AC8-93D4-6537F2D539A8}" type="datetimeFigureOut">
              <a:rPr lang="hr-HR" smtClean="0"/>
              <a:pPr/>
              <a:t>14.3.2018.</a:t>
            </a:fld>
            <a:endParaRPr lang="hr-H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F581E-32FC-47CC-987F-E5F20B79746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1E24E-D1B5-4AC8-93D4-6537F2D539A8}" type="datetimeFigureOut">
              <a:rPr lang="hr-HR" smtClean="0"/>
              <a:pPr/>
              <a:t>14.3.2018.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F581E-32FC-47CC-987F-E5F20B79746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1E24E-D1B5-4AC8-93D4-6537F2D539A8}" type="datetimeFigureOut">
              <a:rPr lang="hr-HR" smtClean="0"/>
              <a:pPr/>
              <a:t>14.3.2018.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F581E-32FC-47CC-987F-E5F20B79746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1E24E-D1B5-4AC8-93D4-6537F2D539A8}" type="datetimeFigureOut">
              <a:rPr lang="hr-HR" smtClean="0"/>
              <a:pPr/>
              <a:t>14.3.2018.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F581E-32FC-47CC-987F-E5F20B79746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1E24E-D1B5-4AC8-93D4-6537F2D539A8}" type="datetimeFigureOut">
              <a:rPr lang="hr-HR" smtClean="0"/>
              <a:pPr/>
              <a:t>14.3.2018.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F581E-32FC-47CC-987F-E5F20B79746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1E24E-D1B5-4AC8-93D4-6537F2D539A8}" type="datetimeFigureOut">
              <a:rPr lang="hr-HR" smtClean="0"/>
              <a:pPr/>
              <a:t>14.3.2018.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F581E-32FC-47CC-987F-E5F20B79746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1E24E-D1B5-4AC8-93D4-6537F2D539A8}" type="datetimeFigureOut">
              <a:rPr lang="hr-HR" smtClean="0"/>
              <a:pPr/>
              <a:t>14.3.2018.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F581E-32FC-47CC-987F-E5F20B79746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1E24E-D1B5-4AC8-93D4-6537F2D539A8}" type="datetimeFigureOut">
              <a:rPr lang="hr-HR" smtClean="0"/>
              <a:pPr/>
              <a:t>14.3.2018.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F581E-32FC-47CC-987F-E5F20B79746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1E24E-D1B5-4AC8-93D4-6537F2D539A8}" type="datetimeFigureOut">
              <a:rPr lang="hr-HR" smtClean="0"/>
              <a:pPr/>
              <a:t>14.3.2018.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F581E-32FC-47CC-987F-E5F20B79746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1E24E-D1B5-4AC8-93D4-6537F2D539A8}" type="datetimeFigureOut">
              <a:rPr lang="hr-HR" smtClean="0"/>
              <a:pPr/>
              <a:t>14.3.2018.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F581E-32FC-47CC-987F-E5F20B79746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1E24E-D1B5-4AC8-93D4-6537F2D539A8}" type="datetimeFigureOut">
              <a:rPr lang="hr-HR" smtClean="0"/>
              <a:pPr/>
              <a:t>14.3.2018.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5CF581E-32FC-47CC-987F-E5F20B79746A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D1E24E-D1B5-4AC8-93D4-6537F2D539A8}" type="datetimeFigureOut">
              <a:rPr lang="hr-HR" smtClean="0"/>
              <a:pPr/>
              <a:t>14.3.2018.</a:t>
            </a:fld>
            <a:endParaRPr lang="hr-H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5CF581E-32FC-47CC-987F-E5F20B79746A}" type="slidenum">
              <a:rPr lang="hr-HR" smtClean="0"/>
              <a:pPr/>
              <a:t>‹#›</a:t>
            </a:fld>
            <a:endParaRPr lang="hr-H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83568" y="1268760"/>
            <a:ext cx="7632847" cy="3528392"/>
          </a:xfrm>
        </p:spPr>
        <p:txBody>
          <a:bodyPr>
            <a:normAutofit/>
          </a:bodyPr>
          <a:lstStyle/>
          <a:p>
            <a:pPr algn="ctr"/>
            <a:r>
              <a:rPr lang="hr-H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“KEKEC </a:t>
            </a:r>
            <a:r>
              <a:rPr lang="hr-H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IZNAD SAMOTNOG </a:t>
            </a:r>
            <a:r>
              <a:rPr lang="hr-H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PONORA”</a:t>
            </a:r>
            <a:endParaRPr lang="hr-HR" sz="3600" dirty="0" smtClean="0">
              <a:solidFill>
                <a:srgbClr val="002060"/>
              </a:solidFill>
              <a:latin typeface="+mj-lt"/>
            </a:endParaRPr>
          </a:p>
          <a:p>
            <a:endParaRPr lang="hr-HR" sz="3600" dirty="0" smtClean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5362" name="Picture 2" descr="Slikovni rezultat za kekec iznad samotnog ponora"/>
          <p:cNvPicPr>
            <a:picLocks noChangeAspect="1" noChangeArrowheads="1"/>
          </p:cNvPicPr>
          <p:nvPr/>
        </p:nvPicPr>
        <p:blipFill>
          <a:blip r:embed="rId3" cstate="print"/>
          <a:srcRect l="10909" r="10909"/>
          <a:stretch>
            <a:fillRect/>
          </a:stretch>
        </p:blipFill>
        <p:spPr bwMode="auto">
          <a:xfrm>
            <a:off x="3203848" y="2564904"/>
            <a:ext cx="3096344" cy="39604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7422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 txBox="1">
            <a:spLocks/>
          </p:cNvSpPr>
          <p:nvPr/>
        </p:nvSpPr>
        <p:spPr>
          <a:xfrm>
            <a:off x="517079" y="764704"/>
            <a:ext cx="7854696" cy="5904656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/>
            <a:r>
              <a:rPr lang="hr-HR" sz="3200" b="1" dirty="0" smtClean="0">
                <a:latin typeface="+mj-lt"/>
              </a:rPr>
              <a:t>KNJIŽEVNA VRSTA</a:t>
            </a:r>
            <a:r>
              <a:rPr lang="hr-HR" sz="3200" dirty="0" smtClean="0">
                <a:latin typeface="+mj-lt"/>
              </a:rPr>
              <a:t>: DJEČJI ROMAN</a:t>
            </a:r>
            <a:endParaRPr lang="hr-HR" sz="3200" dirty="0" smtClean="0">
              <a:latin typeface="+mj-lt"/>
            </a:endParaRPr>
          </a:p>
          <a:p>
            <a:pPr algn="just"/>
            <a:endParaRPr lang="hr-HR" sz="3200" dirty="0" smtClean="0">
              <a:latin typeface="+mj-lt"/>
            </a:endParaRPr>
          </a:p>
          <a:p>
            <a:pPr algn="just"/>
            <a:r>
              <a:rPr lang="hr-HR" sz="3200" b="1" dirty="0" smtClean="0">
                <a:latin typeface="+mj-lt"/>
              </a:rPr>
              <a:t>AUTOR:</a:t>
            </a:r>
            <a:r>
              <a:rPr lang="hr-HR" sz="3200" dirty="0" smtClean="0">
                <a:latin typeface="+mj-lt"/>
              </a:rPr>
              <a:t> </a:t>
            </a:r>
            <a:r>
              <a:rPr lang="hr-HR" sz="3200" dirty="0" smtClean="0">
                <a:latin typeface="+mj-lt"/>
              </a:rPr>
              <a:t>JOSIP VANDOT</a:t>
            </a:r>
            <a:endParaRPr lang="hr-HR" sz="3200" dirty="0" smtClean="0">
              <a:latin typeface="+mj-lt"/>
            </a:endParaRPr>
          </a:p>
          <a:p>
            <a:pPr algn="just"/>
            <a:endParaRPr lang="hr-HR" sz="3200" dirty="0">
              <a:latin typeface="+mj-lt"/>
            </a:endParaRPr>
          </a:p>
          <a:p>
            <a:pPr algn="just"/>
            <a:r>
              <a:rPr lang="hr-HR" sz="3200" b="1" dirty="0" smtClean="0">
                <a:latin typeface="+mj-lt"/>
              </a:rPr>
              <a:t>TEMA</a:t>
            </a:r>
            <a:r>
              <a:rPr lang="hr-HR" sz="3200" dirty="0" smtClean="0">
                <a:latin typeface="+mj-lt"/>
              </a:rPr>
              <a:t>: KEKEČEVE PUSTOLOVINE NA PLANINI</a:t>
            </a:r>
          </a:p>
          <a:p>
            <a:pPr algn="just"/>
            <a:endParaRPr lang="hr-HR" sz="3200" dirty="0" smtClean="0">
              <a:latin typeface="+mj-lt"/>
            </a:endParaRPr>
          </a:p>
          <a:p>
            <a:pPr algn="just"/>
            <a:endParaRPr lang="hr-HR" sz="3200" dirty="0">
              <a:latin typeface="+mj-lt"/>
            </a:endParaRPr>
          </a:p>
          <a:p>
            <a:pPr algn="just"/>
            <a:endParaRPr lang="hr-HR" sz="3200" dirty="0" smtClean="0">
              <a:latin typeface="+mj-lt"/>
            </a:endParaRPr>
          </a:p>
          <a:p>
            <a:pPr algn="just"/>
            <a:endParaRPr lang="hr-HR" sz="3200" b="1" dirty="0" smtClean="0">
              <a:latin typeface="+mj-lt"/>
            </a:endParaRPr>
          </a:p>
          <a:p>
            <a:pPr algn="just"/>
            <a:r>
              <a:rPr lang="hr-HR" sz="3200" b="1" dirty="0" smtClean="0">
                <a:latin typeface="+mj-lt"/>
              </a:rPr>
              <a:t>MJESTO </a:t>
            </a:r>
            <a:r>
              <a:rPr lang="hr-HR" sz="3200" b="1" dirty="0" smtClean="0">
                <a:latin typeface="+mj-lt"/>
              </a:rPr>
              <a:t>RADNJE:</a:t>
            </a:r>
            <a:r>
              <a:rPr lang="hr-HR" sz="3200" dirty="0" smtClean="0">
                <a:latin typeface="+mj-lt"/>
              </a:rPr>
              <a:t> PLANINSKI </a:t>
            </a:r>
            <a:r>
              <a:rPr lang="hr-HR" sz="3200" dirty="0" smtClean="0">
                <a:latin typeface="+mj-lt"/>
              </a:rPr>
              <a:t>KRAJ</a:t>
            </a:r>
            <a:endParaRPr lang="hr-HR" sz="3200" dirty="0">
              <a:latin typeface="+mj-lt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980728"/>
            <a:ext cx="1461806" cy="211303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4077072"/>
            <a:ext cx="2942481" cy="175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813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 txBox="1">
            <a:spLocks/>
          </p:cNvSpPr>
          <p:nvPr/>
        </p:nvSpPr>
        <p:spPr>
          <a:xfrm>
            <a:off x="517079" y="764704"/>
            <a:ext cx="7854696" cy="5904656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hr-HR" sz="2000" dirty="0"/>
          </a:p>
        </p:txBody>
      </p:sp>
      <p:sp>
        <p:nvSpPr>
          <p:cNvPr id="8" name="Subtitle 6"/>
          <p:cNvSpPr txBox="1">
            <a:spLocks/>
          </p:cNvSpPr>
          <p:nvPr/>
        </p:nvSpPr>
        <p:spPr>
          <a:xfrm>
            <a:off x="517079" y="457228"/>
            <a:ext cx="7854696" cy="792088"/>
          </a:xfrm>
          <a:prstGeom prst="rect">
            <a:avLst/>
          </a:prstGeom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0BD0D9"/>
              </a:buClr>
            </a:pPr>
            <a:r>
              <a:rPr lang="hr-HR" sz="2800" b="1" u="sng" dirty="0" smtClean="0">
                <a:solidFill>
                  <a:prstClr val="white"/>
                </a:solidFill>
                <a:latin typeface="+mj-lt"/>
              </a:rPr>
              <a:t>LOKALITETI IZ ROMANA:</a:t>
            </a:r>
            <a:r>
              <a:rPr lang="hr-HR" sz="2800" b="1" dirty="0" smtClean="0">
                <a:solidFill>
                  <a:prstClr val="white"/>
                </a:solidFill>
                <a:latin typeface="+mj-lt"/>
              </a:rPr>
              <a:t> </a:t>
            </a:r>
          </a:p>
          <a:p>
            <a:pPr algn="just">
              <a:buClr>
                <a:srgbClr val="0BD0D9"/>
              </a:buClr>
            </a:pPr>
            <a:endParaRPr lang="hr-HR" sz="2800" dirty="0" smtClean="0">
              <a:solidFill>
                <a:prstClr val="white"/>
              </a:solidFill>
              <a:latin typeface="+mj-lt"/>
            </a:endParaRPr>
          </a:p>
          <a:p>
            <a:pPr algn="just">
              <a:buClr>
                <a:srgbClr val="0BD0D9"/>
              </a:buClr>
            </a:pPr>
            <a:r>
              <a:rPr lang="hr-HR" sz="2800" dirty="0" smtClean="0">
                <a:solidFill>
                  <a:prstClr val="white"/>
                </a:solidFill>
                <a:latin typeface="+mj-lt"/>
              </a:rPr>
              <a:t>PLANINA MOJSTROVKA </a:t>
            </a:r>
          </a:p>
          <a:p>
            <a:pPr algn="just">
              <a:buClr>
                <a:srgbClr val="0BD0D9"/>
              </a:buClr>
            </a:pPr>
            <a:endParaRPr lang="hr-HR" sz="2800" dirty="0" smtClean="0">
              <a:solidFill>
                <a:prstClr val="white"/>
              </a:solidFill>
              <a:latin typeface="+mj-lt"/>
            </a:endParaRPr>
          </a:p>
          <a:p>
            <a:pPr algn="just">
              <a:buClr>
                <a:srgbClr val="0BD0D9"/>
              </a:buClr>
            </a:pPr>
            <a:endParaRPr lang="hr-HR" sz="2800" dirty="0" smtClean="0">
              <a:solidFill>
                <a:prstClr val="white"/>
              </a:solidFill>
              <a:latin typeface="+mj-lt"/>
            </a:endParaRPr>
          </a:p>
          <a:p>
            <a:pPr algn="just">
              <a:buClr>
                <a:srgbClr val="0BD0D9"/>
              </a:buClr>
            </a:pPr>
            <a:r>
              <a:rPr lang="hr-HR" sz="2800" dirty="0" smtClean="0">
                <a:solidFill>
                  <a:prstClr val="white"/>
                </a:solidFill>
                <a:latin typeface="+mj-lt"/>
              </a:rPr>
              <a:t> </a:t>
            </a:r>
            <a:r>
              <a:rPr lang="hr-HR" sz="2800" dirty="0" smtClean="0">
                <a:solidFill>
                  <a:prstClr val="white"/>
                </a:solidFill>
                <a:latin typeface="+mj-lt"/>
              </a:rPr>
              <a:t>                                                                    </a:t>
            </a:r>
            <a:r>
              <a:rPr lang="hr-HR" sz="2800" dirty="0" smtClean="0">
                <a:solidFill>
                  <a:prstClr val="white"/>
                </a:solidFill>
                <a:latin typeface="+mj-lt"/>
              </a:rPr>
              <a:t> </a:t>
            </a:r>
          </a:p>
          <a:p>
            <a:pPr algn="just">
              <a:buClr>
                <a:srgbClr val="0BD0D9"/>
              </a:buClr>
            </a:pPr>
            <a:r>
              <a:rPr lang="hr-HR" sz="2800" dirty="0" smtClean="0">
                <a:solidFill>
                  <a:prstClr val="white"/>
                </a:solidFill>
                <a:latin typeface="+mj-lt"/>
              </a:rPr>
              <a:t> </a:t>
            </a:r>
            <a:r>
              <a:rPr lang="hr-HR" sz="2800" dirty="0" smtClean="0">
                <a:solidFill>
                  <a:prstClr val="white"/>
                </a:solidFill>
                <a:latin typeface="+mj-lt"/>
              </a:rPr>
              <a:t>                                                                 </a:t>
            </a:r>
            <a:r>
              <a:rPr lang="hr-HR" sz="2800" dirty="0" smtClean="0">
                <a:solidFill>
                  <a:prstClr val="white"/>
                </a:solidFill>
                <a:latin typeface="+mj-lt"/>
              </a:rPr>
              <a:t> GORSKI POTOK</a:t>
            </a:r>
            <a:endParaRPr lang="hr-HR" sz="2800" dirty="0" smtClean="0">
              <a:solidFill>
                <a:prstClr val="white"/>
              </a:solidFill>
              <a:latin typeface="+mj-lt"/>
            </a:endParaRPr>
          </a:p>
          <a:p>
            <a:pPr algn="just">
              <a:buClr>
                <a:srgbClr val="0BD0D9"/>
              </a:buClr>
            </a:pPr>
            <a:r>
              <a:rPr lang="hr-HR" sz="2400" dirty="0" smtClean="0">
                <a:solidFill>
                  <a:prstClr val="white"/>
                </a:solidFill>
                <a:latin typeface="+mj-lt"/>
              </a:rPr>
              <a:t>                                                                                </a:t>
            </a:r>
            <a:r>
              <a:rPr lang="hr-HR" sz="2800" dirty="0" smtClean="0">
                <a:solidFill>
                  <a:prstClr val="white"/>
                </a:solidFill>
                <a:latin typeface="+mj-lt"/>
              </a:rPr>
              <a:t> MALA </a:t>
            </a:r>
            <a:r>
              <a:rPr lang="hr-HR" sz="2800" dirty="0" smtClean="0">
                <a:solidFill>
                  <a:prstClr val="white"/>
                </a:solidFill>
                <a:latin typeface="+mj-lt"/>
              </a:rPr>
              <a:t>PIŠNICA</a:t>
            </a:r>
            <a:endParaRPr lang="hr-HR" sz="2800" dirty="0" smtClean="0">
              <a:solidFill>
                <a:prstClr val="white"/>
              </a:solidFill>
              <a:latin typeface="+mj-lt"/>
            </a:endParaRPr>
          </a:p>
          <a:p>
            <a:pPr algn="just">
              <a:buClr>
                <a:srgbClr val="0BD0D9"/>
              </a:buClr>
            </a:pPr>
            <a:endParaRPr lang="hr-HR" sz="3200" dirty="0" smtClean="0">
              <a:solidFill>
                <a:prstClr val="white"/>
              </a:solidFill>
              <a:latin typeface="+mj-lt"/>
            </a:endParaRPr>
          </a:p>
          <a:p>
            <a:pPr marL="342900" indent="-342900" algn="just">
              <a:buClr>
                <a:srgbClr val="0BD0D9"/>
              </a:buClr>
              <a:buFontTx/>
              <a:buChar char="-"/>
            </a:pPr>
            <a:endParaRPr lang="hr-HR" sz="2400" dirty="0">
              <a:solidFill>
                <a:prstClr val="white"/>
              </a:solidFill>
              <a:latin typeface="+mj-lt"/>
            </a:endParaRPr>
          </a:p>
          <a:p>
            <a:pPr algn="just">
              <a:buClr>
                <a:srgbClr val="0BD0D9"/>
              </a:buClr>
            </a:pPr>
            <a:endParaRPr lang="hr-HR" sz="2400" dirty="0" smtClean="0">
              <a:solidFill>
                <a:prstClr val="white"/>
              </a:solidFill>
              <a:latin typeface="Calibri"/>
            </a:endParaRPr>
          </a:p>
          <a:p>
            <a:pPr algn="ctr">
              <a:buClr>
                <a:srgbClr val="0BD0D9"/>
              </a:buClr>
            </a:pPr>
            <a:endParaRPr lang="hr-HR" sz="2400" dirty="0" smtClean="0">
              <a:solidFill>
                <a:prstClr val="white"/>
              </a:solidFill>
              <a:latin typeface="Calibri"/>
            </a:endParaRPr>
          </a:p>
          <a:p>
            <a:pPr algn="ctr">
              <a:buClr>
                <a:srgbClr val="0BD0D9"/>
              </a:buClr>
            </a:pPr>
            <a:endParaRPr lang="hr-HR" sz="2400" dirty="0">
              <a:solidFill>
                <a:prstClr val="white"/>
              </a:solidFill>
              <a:latin typeface="Calibri"/>
            </a:endParaRPr>
          </a:p>
          <a:p>
            <a:pPr algn="ctr">
              <a:buClr>
                <a:srgbClr val="0BD0D9"/>
              </a:buClr>
            </a:pPr>
            <a:endParaRPr lang="hr-HR" sz="2400" dirty="0" smtClean="0">
              <a:solidFill>
                <a:prstClr val="white"/>
              </a:solidFill>
              <a:latin typeface="Calibri"/>
            </a:endParaRPr>
          </a:p>
          <a:p>
            <a:pPr algn="ctr">
              <a:buClr>
                <a:srgbClr val="0BD0D9"/>
              </a:buClr>
            </a:pPr>
            <a:endParaRPr lang="hr-HR" sz="2400" dirty="0" smtClean="0">
              <a:solidFill>
                <a:prstClr val="white"/>
              </a:solidFill>
              <a:latin typeface="Calibri"/>
            </a:endParaRPr>
          </a:p>
          <a:p>
            <a:pPr algn="ctr">
              <a:buClr>
                <a:srgbClr val="0BD0D9"/>
              </a:buClr>
            </a:pPr>
            <a:endParaRPr lang="hr-HR" sz="2400" dirty="0">
              <a:solidFill>
                <a:prstClr val="white"/>
              </a:solidFill>
              <a:latin typeface="Calibri"/>
            </a:endParaRPr>
          </a:p>
          <a:p>
            <a:pPr algn="just">
              <a:buClr>
                <a:srgbClr val="0BD0D9"/>
              </a:buClr>
            </a:pPr>
            <a:endParaRPr lang="hr-HR" sz="2400" dirty="0">
              <a:solidFill>
                <a:prstClr val="white"/>
              </a:solidFill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1268760"/>
            <a:ext cx="3168352" cy="1994573"/>
          </a:xfrm>
          <a:prstGeom prst="rect">
            <a:avLst/>
          </a:prstGeom>
        </p:spPr>
      </p:pic>
      <p:pic>
        <p:nvPicPr>
          <p:cNvPr id="11266" name="Picture 2" descr="Slikovni rezultat za mojstrovk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348880"/>
            <a:ext cx="4699701" cy="35283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5491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 txBox="1">
            <a:spLocks/>
          </p:cNvSpPr>
          <p:nvPr/>
        </p:nvSpPr>
        <p:spPr>
          <a:xfrm>
            <a:off x="517079" y="764704"/>
            <a:ext cx="7854696" cy="5904656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hr-HR" sz="2000" dirty="0"/>
          </a:p>
        </p:txBody>
      </p:sp>
      <p:sp>
        <p:nvSpPr>
          <p:cNvPr id="8" name="Subtitle 6"/>
          <p:cNvSpPr txBox="1">
            <a:spLocks/>
          </p:cNvSpPr>
          <p:nvPr/>
        </p:nvSpPr>
        <p:spPr>
          <a:xfrm>
            <a:off x="517079" y="457228"/>
            <a:ext cx="7854696" cy="792088"/>
          </a:xfrm>
          <a:prstGeom prst="rect">
            <a:avLst/>
          </a:prstGeom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0BD0D9"/>
              </a:buClr>
            </a:pPr>
            <a:r>
              <a:rPr lang="hr-HR" sz="3200" u="sng" dirty="0" smtClean="0">
                <a:solidFill>
                  <a:prstClr val="white"/>
                </a:solidFill>
                <a:latin typeface="+mj-lt"/>
              </a:rPr>
              <a:t>GLAVNI </a:t>
            </a:r>
            <a:r>
              <a:rPr lang="hr-HR" sz="3200" u="sng" dirty="0" smtClean="0">
                <a:solidFill>
                  <a:prstClr val="white"/>
                </a:solidFill>
                <a:latin typeface="+mj-lt"/>
              </a:rPr>
              <a:t>LIK:</a:t>
            </a:r>
          </a:p>
          <a:p>
            <a:pPr algn="just">
              <a:buClr>
                <a:srgbClr val="0BD0D9"/>
              </a:buClr>
            </a:pPr>
            <a:r>
              <a:rPr lang="hr-HR" sz="3200" dirty="0" smtClean="0">
                <a:solidFill>
                  <a:prstClr val="white"/>
                </a:solidFill>
                <a:latin typeface="+mj-lt"/>
              </a:rPr>
              <a:t>KEKEC - hrabar i neustrašiv dječak, veseo, zaigran, hvalisav, voli se šaliti, želi pomoći svima kojima je potrebna pomoć,  snalažljiv i spretan</a:t>
            </a:r>
            <a:endParaRPr lang="hr-HR" sz="3200" dirty="0"/>
          </a:p>
          <a:p>
            <a:pPr marL="342900" indent="-342900" algn="just">
              <a:buClr>
                <a:srgbClr val="0BD0D9"/>
              </a:buClr>
              <a:buFontTx/>
              <a:buChar char="-"/>
            </a:pPr>
            <a:endParaRPr lang="hr-HR" sz="2400" dirty="0">
              <a:solidFill>
                <a:prstClr val="white"/>
              </a:solidFill>
              <a:latin typeface="+mj-lt"/>
            </a:endParaRPr>
          </a:p>
          <a:p>
            <a:pPr algn="just">
              <a:buClr>
                <a:srgbClr val="0BD0D9"/>
              </a:buClr>
            </a:pPr>
            <a:endParaRPr lang="hr-HR" sz="2400" dirty="0" smtClean="0">
              <a:solidFill>
                <a:prstClr val="white"/>
              </a:solidFill>
              <a:latin typeface="Calibri"/>
            </a:endParaRPr>
          </a:p>
          <a:p>
            <a:pPr algn="ctr">
              <a:buClr>
                <a:srgbClr val="0BD0D9"/>
              </a:buClr>
            </a:pPr>
            <a:endParaRPr lang="hr-HR" sz="2400" dirty="0" smtClean="0">
              <a:solidFill>
                <a:prstClr val="white"/>
              </a:solidFill>
              <a:latin typeface="Calibri"/>
            </a:endParaRPr>
          </a:p>
          <a:p>
            <a:pPr algn="ctr">
              <a:buClr>
                <a:srgbClr val="0BD0D9"/>
              </a:buClr>
            </a:pPr>
            <a:endParaRPr lang="hr-HR" sz="2400" dirty="0">
              <a:solidFill>
                <a:prstClr val="white"/>
              </a:solidFill>
              <a:latin typeface="Calibri"/>
            </a:endParaRPr>
          </a:p>
          <a:p>
            <a:pPr algn="ctr">
              <a:buClr>
                <a:srgbClr val="0BD0D9"/>
              </a:buClr>
            </a:pPr>
            <a:endParaRPr lang="hr-HR" sz="2400" dirty="0" smtClean="0">
              <a:solidFill>
                <a:prstClr val="white"/>
              </a:solidFill>
              <a:latin typeface="Calibri"/>
            </a:endParaRPr>
          </a:p>
          <a:p>
            <a:pPr algn="ctr">
              <a:buClr>
                <a:srgbClr val="0BD0D9"/>
              </a:buClr>
            </a:pPr>
            <a:endParaRPr lang="hr-HR" sz="2400" dirty="0" smtClean="0">
              <a:solidFill>
                <a:prstClr val="white"/>
              </a:solidFill>
              <a:latin typeface="Calibri"/>
            </a:endParaRPr>
          </a:p>
          <a:p>
            <a:pPr algn="ctr">
              <a:buClr>
                <a:srgbClr val="0BD0D9"/>
              </a:buClr>
            </a:pPr>
            <a:endParaRPr lang="hr-HR" sz="2400" dirty="0">
              <a:solidFill>
                <a:prstClr val="white"/>
              </a:solidFill>
              <a:latin typeface="Calibri"/>
            </a:endParaRPr>
          </a:p>
          <a:p>
            <a:pPr algn="just">
              <a:buClr>
                <a:srgbClr val="0BD0D9"/>
              </a:buClr>
            </a:pPr>
            <a:endParaRPr lang="hr-HR" sz="2400" dirty="0">
              <a:solidFill>
                <a:prstClr val="white"/>
              </a:solidFill>
            </a:endParaRPr>
          </a:p>
        </p:txBody>
      </p:sp>
      <p:pic>
        <p:nvPicPr>
          <p:cNvPr id="5" name="Slika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3429000"/>
            <a:ext cx="2267744" cy="2615816"/>
          </a:xfrm>
          <a:prstGeom prst="rect">
            <a:avLst/>
          </a:prstGeom>
        </p:spPr>
      </p:pic>
      <p:pic>
        <p:nvPicPr>
          <p:cNvPr id="30722" name="Picture 2" descr="Povezana slika"/>
          <p:cNvPicPr>
            <a:picLocks noChangeAspect="1" noChangeArrowheads="1"/>
          </p:cNvPicPr>
          <p:nvPr/>
        </p:nvPicPr>
        <p:blipFill>
          <a:blip r:embed="rId4" cstate="print"/>
          <a:srcRect l="10356" t="29700" r="8522"/>
          <a:stretch>
            <a:fillRect/>
          </a:stretch>
        </p:blipFill>
        <p:spPr bwMode="auto">
          <a:xfrm>
            <a:off x="4572000" y="2780928"/>
            <a:ext cx="3384376" cy="37498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5491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 txBox="1">
            <a:spLocks/>
          </p:cNvSpPr>
          <p:nvPr/>
        </p:nvSpPr>
        <p:spPr>
          <a:xfrm>
            <a:off x="517079" y="764704"/>
            <a:ext cx="7854696" cy="5904656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hr-HR" sz="2000" dirty="0"/>
          </a:p>
        </p:txBody>
      </p:sp>
      <p:sp>
        <p:nvSpPr>
          <p:cNvPr id="8" name="Subtitle 6"/>
          <p:cNvSpPr txBox="1">
            <a:spLocks/>
          </p:cNvSpPr>
          <p:nvPr/>
        </p:nvSpPr>
        <p:spPr>
          <a:xfrm>
            <a:off x="517079" y="457228"/>
            <a:ext cx="7854696" cy="792088"/>
          </a:xfrm>
          <a:prstGeom prst="rect">
            <a:avLst/>
          </a:prstGeom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0BD0D9"/>
              </a:buClr>
            </a:pPr>
            <a:r>
              <a:rPr lang="hr-HR" sz="2800" b="1" u="sng" dirty="0" smtClean="0">
                <a:solidFill>
                  <a:prstClr val="white"/>
                </a:solidFill>
                <a:latin typeface="+mj-lt"/>
              </a:rPr>
              <a:t>OSTALI LIKOVI:</a:t>
            </a:r>
          </a:p>
          <a:p>
            <a:pPr algn="just">
              <a:buClr>
                <a:srgbClr val="0BD0D9"/>
              </a:buClr>
            </a:pPr>
            <a:r>
              <a:rPr lang="hr-HR" sz="2800" b="1" dirty="0" smtClean="0">
                <a:solidFill>
                  <a:prstClr val="white"/>
                </a:solidFill>
                <a:latin typeface="+mj-lt"/>
              </a:rPr>
              <a:t>PASTIR MIŠNJEK</a:t>
            </a:r>
            <a:r>
              <a:rPr lang="hr-HR" sz="2800" dirty="0" smtClean="0">
                <a:solidFill>
                  <a:prstClr val="white"/>
                </a:solidFill>
                <a:latin typeface="+mj-lt"/>
              </a:rPr>
              <a:t> - želi zastrašiti kekeca pričama o zastrašujućim bićima u planinama</a:t>
            </a:r>
            <a:endParaRPr lang="hr-HR" sz="2800" dirty="0" smtClean="0">
              <a:solidFill>
                <a:prstClr val="white"/>
              </a:solidFill>
              <a:latin typeface="+mj-lt"/>
            </a:endParaRPr>
          </a:p>
          <a:p>
            <a:pPr algn="just">
              <a:buClr>
                <a:srgbClr val="0BD0D9"/>
              </a:buClr>
            </a:pPr>
            <a:r>
              <a:rPr lang="hr-HR" sz="2800" b="1" dirty="0" smtClean="0">
                <a:solidFill>
                  <a:prstClr val="white"/>
                </a:solidFill>
                <a:latin typeface="+mj-lt"/>
              </a:rPr>
              <a:t>KOSOBRIN</a:t>
            </a:r>
            <a:r>
              <a:rPr lang="hr-HR" sz="2800" dirty="0" smtClean="0">
                <a:solidFill>
                  <a:prstClr val="white"/>
                </a:solidFill>
                <a:latin typeface="+mj-lt"/>
              </a:rPr>
              <a:t> </a:t>
            </a:r>
            <a:r>
              <a:rPr lang="hr-HR" sz="2800" dirty="0" smtClean="0">
                <a:solidFill>
                  <a:prstClr val="white"/>
                </a:solidFill>
                <a:latin typeface="+mj-lt"/>
              </a:rPr>
              <a:t>- sitan, malen, plašljiv čovječuljak u planini</a:t>
            </a:r>
            <a:endParaRPr lang="hr-HR" sz="2800" dirty="0" smtClean="0">
              <a:solidFill>
                <a:prstClr val="white"/>
              </a:solidFill>
              <a:latin typeface="+mj-lt"/>
            </a:endParaRPr>
          </a:p>
          <a:p>
            <a:pPr algn="just">
              <a:buClr>
                <a:srgbClr val="0BD0D9"/>
              </a:buClr>
            </a:pPr>
            <a:endParaRPr lang="hr-HR" sz="2400" dirty="0"/>
          </a:p>
          <a:p>
            <a:pPr marL="1714500" lvl="3" indent="-342900" algn="just">
              <a:buClr>
                <a:srgbClr val="0BD0D9"/>
              </a:buClr>
              <a:buFontTx/>
              <a:buChar char="-"/>
            </a:pPr>
            <a:endParaRPr lang="hr-HR" sz="1800" dirty="0">
              <a:solidFill>
                <a:prstClr val="white"/>
              </a:solidFill>
              <a:latin typeface="+mj-lt"/>
            </a:endParaRPr>
          </a:p>
          <a:p>
            <a:pPr algn="just">
              <a:buClr>
                <a:srgbClr val="0BD0D9"/>
              </a:buClr>
            </a:pPr>
            <a:endParaRPr lang="hr-HR" sz="2400" dirty="0" smtClean="0">
              <a:solidFill>
                <a:prstClr val="white"/>
              </a:solidFill>
              <a:latin typeface="Calibri"/>
            </a:endParaRPr>
          </a:p>
          <a:p>
            <a:pPr algn="ctr">
              <a:buClr>
                <a:srgbClr val="0BD0D9"/>
              </a:buClr>
            </a:pPr>
            <a:endParaRPr lang="hr-HR" sz="2400" dirty="0" smtClean="0">
              <a:solidFill>
                <a:prstClr val="white"/>
              </a:solidFill>
              <a:latin typeface="Calibri"/>
            </a:endParaRPr>
          </a:p>
          <a:p>
            <a:pPr algn="ctr">
              <a:buClr>
                <a:srgbClr val="0BD0D9"/>
              </a:buClr>
            </a:pPr>
            <a:endParaRPr lang="hr-HR" sz="2400" dirty="0">
              <a:solidFill>
                <a:prstClr val="white"/>
              </a:solidFill>
              <a:latin typeface="Calibri"/>
            </a:endParaRPr>
          </a:p>
          <a:p>
            <a:pPr algn="ctr">
              <a:buClr>
                <a:srgbClr val="0BD0D9"/>
              </a:buClr>
            </a:pPr>
            <a:endParaRPr lang="hr-HR" sz="2400" dirty="0" smtClean="0">
              <a:solidFill>
                <a:prstClr val="white"/>
              </a:solidFill>
              <a:latin typeface="Calibri"/>
            </a:endParaRPr>
          </a:p>
          <a:p>
            <a:pPr algn="ctr">
              <a:buClr>
                <a:srgbClr val="0BD0D9"/>
              </a:buClr>
            </a:pPr>
            <a:endParaRPr lang="hr-HR" sz="2400" dirty="0" smtClean="0">
              <a:solidFill>
                <a:prstClr val="white"/>
              </a:solidFill>
              <a:latin typeface="Calibri"/>
            </a:endParaRPr>
          </a:p>
          <a:p>
            <a:pPr algn="ctr">
              <a:buClr>
                <a:srgbClr val="0BD0D9"/>
              </a:buClr>
            </a:pPr>
            <a:endParaRPr lang="hr-HR" sz="2400" dirty="0">
              <a:solidFill>
                <a:prstClr val="white"/>
              </a:solidFill>
              <a:latin typeface="Calibri"/>
            </a:endParaRPr>
          </a:p>
          <a:p>
            <a:pPr algn="just">
              <a:buClr>
                <a:srgbClr val="0BD0D9"/>
              </a:buClr>
            </a:pPr>
            <a:endParaRPr lang="hr-HR" sz="2400" dirty="0">
              <a:solidFill>
                <a:prstClr val="white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2636912"/>
            <a:ext cx="2952328" cy="385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898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 txBox="1">
            <a:spLocks/>
          </p:cNvSpPr>
          <p:nvPr/>
        </p:nvSpPr>
        <p:spPr>
          <a:xfrm>
            <a:off x="517079" y="764704"/>
            <a:ext cx="7854696" cy="5904656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hr-HR" sz="2000" dirty="0"/>
          </a:p>
        </p:txBody>
      </p:sp>
      <p:sp>
        <p:nvSpPr>
          <p:cNvPr id="8" name="Subtitle 6"/>
          <p:cNvSpPr txBox="1">
            <a:spLocks/>
          </p:cNvSpPr>
          <p:nvPr/>
        </p:nvSpPr>
        <p:spPr>
          <a:xfrm>
            <a:off x="517079" y="457228"/>
            <a:ext cx="7854696" cy="792088"/>
          </a:xfrm>
          <a:prstGeom prst="rect">
            <a:avLst/>
          </a:prstGeom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0BD0D9"/>
              </a:buClr>
            </a:pPr>
            <a:r>
              <a:rPr lang="hr-HR" sz="2800" b="1" u="sng" dirty="0" smtClean="0">
                <a:solidFill>
                  <a:prstClr val="white"/>
                </a:solidFill>
                <a:latin typeface="+mj-lt"/>
              </a:rPr>
              <a:t>OSTALI LIKOVI:</a:t>
            </a:r>
          </a:p>
          <a:p>
            <a:pPr algn="just">
              <a:buClr>
                <a:srgbClr val="0BD0D9"/>
              </a:buClr>
            </a:pPr>
            <a:r>
              <a:rPr lang="hr-HR" sz="2800" b="1" dirty="0" smtClean="0">
                <a:solidFill>
                  <a:prstClr val="white"/>
                </a:solidFill>
                <a:latin typeface="+mj-lt"/>
              </a:rPr>
              <a:t>BEDANEC</a:t>
            </a:r>
            <a:r>
              <a:rPr lang="hr-HR" sz="2800" dirty="0" smtClean="0">
                <a:solidFill>
                  <a:prstClr val="white"/>
                </a:solidFill>
                <a:latin typeface="+mj-lt"/>
              </a:rPr>
              <a:t> - strašan zao gorostas koji živi na planini</a:t>
            </a:r>
            <a:endParaRPr lang="hr-HR" sz="2800" dirty="0" smtClean="0">
              <a:solidFill>
                <a:prstClr val="white"/>
              </a:solidFill>
              <a:latin typeface="+mj-lt"/>
            </a:endParaRPr>
          </a:p>
          <a:p>
            <a:pPr algn="just">
              <a:buClr>
                <a:srgbClr val="0BD0D9"/>
              </a:buClr>
            </a:pPr>
            <a:r>
              <a:rPr lang="hr-HR" sz="2800" b="1" dirty="0" smtClean="0">
                <a:solidFill>
                  <a:prstClr val="white"/>
                </a:solidFill>
                <a:latin typeface="+mj-lt"/>
              </a:rPr>
              <a:t>TINKARA </a:t>
            </a:r>
            <a:r>
              <a:rPr lang="hr-HR" sz="2800" dirty="0" smtClean="0">
                <a:solidFill>
                  <a:prstClr val="white"/>
                </a:solidFill>
                <a:latin typeface="+mj-lt"/>
              </a:rPr>
              <a:t>- </a:t>
            </a:r>
            <a:r>
              <a:rPr lang="hr-HR" sz="2800" dirty="0" smtClean="0">
                <a:solidFill>
                  <a:prstClr val="white"/>
                </a:solidFill>
                <a:latin typeface="+mj-lt"/>
              </a:rPr>
              <a:t>K</a:t>
            </a:r>
            <a:r>
              <a:rPr lang="hr-HR" sz="2800" dirty="0" smtClean="0">
                <a:solidFill>
                  <a:prstClr val="white"/>
                </a:solidFill>
                <a:latin typeface="+mj-lt"/>
              </a:rPr>
              <a:t>ekečeva sestrica</a:t>
            </a:r>
          </a:p>
          <a:p>
            <a:pPr algn="just">
              <a:buClr>
                <a:srgbClr val="0BD0D9"/>
              </a:buClr>
            </a:pPr>
            <a:r>
              <a:rPr lang="hr-HR" sz="2800" b="1" dirty="0" smtClean="0">
                <a:solidFill>
                  <a:prstClr val="white"/>
                </a:solidFill>
                <a:latin typeface="+mj-lt"/>
              </a:rPr>
              <a:t>MAMA</a:t>
            </a:r>
            <a:r>
              <a:rPr lang="hr-HR" sz="2800" b="1" dirty="0" smtClean="0">
                <a:solidFill>
                  <a:prstClr val="white"/>
                </a:solidFill>
                <a:latin typeface="+mj-lt"/>
              </a:rPr>
              <a:t>, TATA</a:t>
            </a:r>
            <a:r>
              <a:rPr lang="hr-HR" sz="2800" dirty="0" smtClean="0">
                <a:solidFill>
                  <a:prstClr val="white"/>
                </a:solidFill>
                <a:latin typeface="+mj-lt"/>
              </a:rPr>
              <a:t> </a:t>
            </a:r>
            <a:r>
              <a:rPr lang="hr-HR" sz="2800" dirty="0" smtClean="0">
                <a:solidFill>
                  <a:prstClr val="white"/>
                </a:solidFill>
                <a:latin typeface="+mj-lt"/>
              </a:rPr>
              <a:t>(otišao na sajam)</a:t>
            </a:r>
            <a:endParaRPr lang="hr-HR" sz="2800" dirty="0" smtClean="0">
              <a:solidFill>
                <a:prstClr val="white"/>
              </a:solidFill>
              <a:latin typeface="+mj-lt"/>
            </a:endParaRPr>
          </a:p>
          <a:p>
            <a:pPr algn="just">
              <a:buClr>
                <a:srgbClr val="0BD0D9"/>
              </a:buClr>
            </a:pPr>
            <a:r>
              <a:rPr lang="hr-HR" sz="2800" b="1" dirty="0" smtClean="0">
                <a:solidFill>
                  <a:prstClr val="white"/>
                </a:solidFill>
                <a:latin typeface="+mj-lt"/>
              </a:rPr>
              <a:t>MENA (MOJCA)</a:t>
            </a:r>
            <a:r>
              <a:rPr lang="hr-HR" sz="2800" dirty="0" smtClean="0">
                <a:solidFill>
                  <a:prstClr val="white"/>
                </a:solidFill>
                <a:latin typeface="+mj-lt"/>
              </a:rPr>
              <a:t> - sirota djevojčica koju su Kosobrin i Kekec spasili od Bedanca</a:t>
            </a:r>
            <a:endParaRPr lang="hr-HR" sz="2800" dirty="0" smtClean="0">
              <a:solidFill>
                <a:prstClr val="white"/>
              </a:solidFill>
              <a:latin typeface="+mj-lt"/>
            </a:endParaRPr>
          </a:p>
          <a:p>
            <a:pPr algn="just">
              <a:buClr>
                <a:srgbClr val="0BD0D9"/>
              </a:buClr>
            </a:pPr>
            <a:endParaRPr lang="hr-HR" sz="2400" dirty="0" smtClean="0">
              <a:solidFill>
                <a:prstClr val="white"/>
              </a:solidFill>
              <a:latin typeface="+mj-lt"/>
            </a:endParaRPr>
          </a:p>
          <a:p>
            <a:pPr algn="just">
              <a:buClr>
                <a:srgbClr val="0BD0D9"/>
              </a:buClr>
            </a:pPr>
            <a:endParaRPr lang="hr-HR" sz="2400" dirty="0">
              <a:solidFill>
                <a:prstClr val="white"/>
              </a:solidFill>
              <a:latin typeface="+mj-lt"/>
            </a:endParaRPr>
          </a:p>
          <a:p>
            <a:pPr algn="just">
              <a:buClr>
                <a:srgbClr val="0BD0D9"/>
              </a:buClr>
            </a:pPr>
            <a:endParaRPr lang="hr-HR" sz="2400" dirty="0" smtClean="0">
              <a:solidFill>
                <a:prstClr val="white"/>
              </a:solidFill>
              <a:latin typeface="+mj-lt"/>
            </a:endParaRPr>
          </a:p>
          <a:p>
            <a:pPr algn="just">
              <a:buClr>
                <a:srgbClr val="0BD0D9"/>
              </a:buClr>
            </a:pPr>
            <a:endParaRPr lang="hr-HR" sz="2400" dirty="0">
              <a:solidFill>
                <a:prstClr val="white"/>
              </a:solidFill>
              <a:latin typeface="+mj-lt"/>
            </a:endParaRPr>
          </a:p>
          <a:p>
            <a:pPr algn="just">
              <a:buClr>
                <a:srgbClr val="0BD0D9"/>
              </a:buClr>
            </a:pPr>
            <a:endParaRPr lang="hr-HR" sz="2400" dirty="0"/>
          </a:p>
          <a:p>
            <a:pPr marL="1714500" lvl="3" indent="-342900" algn="just">
              <a:buClr>
                <a:srgbClr val="0BD0D9"/>
              </a:buClr>
              <a:buFontTx/>
              <a:buChar char="-"/>
            </a:pPr>
            <a:endParaRPr lang="hr-HR" sz="1800" dirty="0">
              <a:solidFill>
                <a:prstClr val="white"/>
              </a:solidFill>
              <a:latin typeface="+mj-lt"/>
            </a:endParaRPr>
          </a:p>
          <a:p>
            <a:pPr algn="just">
              <a:buClr>
                <a:srgbClr val="0BD0D9"/>
              </a:buClr>
            </a:pPr>
            <a:endParaRPr lang="hr-HR" sz="2400" dirty="0" smtClean="0">
              <a:solidFill>
                <a:prstClr val="white"/>
              </a:solidFill>
              <a:latin typeface="Calibri"/>
            </a:endParaRPr>
          </a:p>
          <a:p>
            <a:pPr algn="ctr">
              <a:buClr>
                <a:srgbClr val="0BD0D9"/>
              </a:buClr>
            </a:pPr>
            <a:endParaRPr lang="hr-HR" sz="2400" dirty="0" smtClean="0">
              <a:solidFill>
                <a:prstClr val="white"/>
              </a:solidFill>
              <a:latin typeface="Calibri"/>
            </a:endParaRPr>
          </a:p>
          <a:p>
            <a:pPr algn="ctr">
              <a:buClr>
                <a:srgbClr val="0BD0D9"/>
              </a:buClr>
            </a:pPr>
            <a:endParaRPr lang="hr-HR" sz="2400" dirty="0">
              <a:solidFill>
                <a:prstClr val="white"/>
              </a:solidFill>
              <a:latin typeface="Calibri"/>
            </a:endParaRPr>
          </a:p>
          <a:p>
            <a:pPr algn="ctr">
              <a:buClr>
                <a:srgbClr val="0BD0D9"/>
              </a:buClr>
            </a:pPr>
            <a:endParaRPr lang="hr-HR" sz="2400" dirty="0" smtClean="0">
              <a:solidFill>
                <a:prstClr val="white"/>
              </a:solidFill>
              <a:latin typeface="Calibri"/>
            </a:endParaRPr>
          </a:p>
          <a:p>
            <a:pPr algn="ctr">
              <a:buClr>
                <a:srgbClr val="0BD0D9"/>
              </a:buClr>
            </a:pPr>
            <a:endParaRPr lang="hr-HR" sz="2400" dirty="0" smtClean="0">
              <a:solidFill>
                <a:prstClr val="white"/>
              </a:solidFill>
              <a:latin typeface="Calibri"/>
            </a:endParaRPr>
          </a:p>
          <a:p>
            <a:pPr algn="ctr">
              <a:buClr>
                <a:srgbClr val="0BD0D9"/>
              </a:buClr>
            </a:pPr>
            <a:endParaRPr lang="hr-HR" sz="2400" dirty="0">
              <a:solidFill>
                <a:prstClr val="white"/>
              </a:solidFill>
              <a:latin typeface="Calibri"/>
            </a:endParaRPr>
          </a:p>
          <a:p>
            <a:pPr algn="just">
              <a:buClr>
                <a:srgbClr val="0BD0D9"/>
              </a:buClr>
            </a:pPr>
            <a:endParaRPr lang="hr-HR" sz="2400" dirty="0">
              <a:solidFill>
                <a:prstClr val="white"/>
              </a:solidFill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3645024"/>
            <a:ext cx="3274345" cy="2664296"/>
          </a:xfrm>
          <a:prstGeom prst="rect">
            <a:avLst/>
          </a:prstGeom>
        </p:spPr>
      </p:pic>
      <p:pic>
        <p:nvPicPr>
          <p:cNvPr id="7170" name="Picture 2" descr="Slikovni rezultat za KEKEC"/>
          <p:cNvPicPr>
            <a:picLocks noChangeAspect="1" noChangeArrowheads="1"/>
          </p:cNvPicPr>
          <p:nvPr/>
        </p:nvPicPr>
        <p:blipFill>
          <a:blip r:embed="rId4" cstate="print"/>
          <a:srcRect l="13608" r="10793"/>
          <a:stretch>
            <a:fillRect/>
          </a:stretch>
        </p:blipFill>
        <p:spPr bwMode="auto">
          <a:xfrm>
            <a:off x="4932040" y="3284984"/>
            <a:ext cx="3392905" cy="32403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1215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 txBox="1">
            <a:spLocks/>
          </p:cNvSpPr>
          <p:nvPr/>
        </p:nvSpPr>
        <p:spPr>
          <a:xfrm>
            <a:off x="517079" y="764704"/>
            <a:ext cx="7854696" cy="5904656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hr-HR" sz="2000" dirty="0"/>
          </a:p>
        </p:txBody>
      </p:sp>
      <p:sp>
        <p:nvSpPr>
          <p:cNvPr id="8" name="Subtitle 6"/>
          <p:cNvSpPr txBox="1">
            <a:spLocks/>
          </p:cNvSpPr>
          <p:nvPr/>
        </p:nvSpPr>
        <p:spPr>
          <a:xfrm>
            <a:off x="517079" y="457228"/>
            <a:ext cx="7854696" cy="379484"/>
          </a:xfrm>
          <a:prstGeom prst="rect">
            <a:avLst/>
          </a:prstGeom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0BD0D9"/>
              </a:buClr>
            </a:pPr>
            <a:endParaRPr lang="hr-HR" sz="2400" dirty="0" smtClean="0">
              <a:solidFill>
                <a:prstClr val="white"/>
              </a:solidFill>
              <a:latin typeface="+mj-lt"/>
            </a:endParaRPr>
          </a:p>
          <a:p>
            <a:pPr algn="just">
              <a:buClr>
                <a:srgbClr val="0BD0D9"/>
              </a:buClr>
            </a:pPr>
            <a:r>
              <a:rPr lang="hr-HR" sz="2800" dirty="0" smtClean="0">
                <a:solidFill>
                  <a:prstClr val="white"/>
                </a:solidFill>
                <a:latin typeface="+mj-lt"/>
              </a:rPr>
              <a:t>ROMAN </a:t>
            </a:r>
            <a:r>
              <a:rPr lang="hr-HR" sz="2800" dirty="0" smtClean="0">
                <a:solidFill>
                  <a:prstClr val="white"/>
                </a:solidFill>
                <a:latin typeface="+mj-lt"/>
              </a:rPr>
              <a:t>JE ZANIMLJIV I </a:t>
            </a:r>
            <a:r>
              <a:rPr lang="hr-HR" sz="2800" dirty="0" smtClean="0">
                <a:solidFill>
                  <a:prstClr val="white"/>
                </a:solidFill>
                <a:latin typeface="+mj-lt"/>
              </a:rPr>
              <a:t>NAPET, </a:t>
            </a:r>
            <a:r>
              <a:rPr lang="hr-HR" sz="2800" dirty="0" smtClean="0">
                <a:solidFill>
                  <a:prstClr val="white"/>
                </a:solidFill>
                <a:latin typeface="+mj-lt"/>
              </a:rPr>
              <a:t>IMA MNOGO OPISA PLANINSKOG KRAJOLIKA  I PO TOME  VIDIMO DA PISAC VOLI SVOJ </a:t>
            </a:r>
            <a:r>
              <a:rPr lang="hr-HR" sz="2800" dirty="0" smtClean="0">
                <a:solidFill>
                  <a:prstClr val="white"/>
                </a:solidFill>
                <a:latin typeface="+mj-lt"/>
              </a:rPr>
              <a:t>KRAJ U KOJEM JE ODRASTAO.</a:t>
            </a:r>
            <a:endParaRPr lang="hr-HR" sz="2800" dirty="0" smtClean="0">
              <a:solidFill>
                <a:prstClr val="white"/>
              </a:solidFill>
              <a:latin typeface="+mj-lt"/>
            </a:endParaRPr>
          </a:p>
          <a:p>
            <a:pPr algn="just">
              <a:buClr>
                <a:srgbClr val="0BD0D9"/>
              </a:buClr>
            </a:pPr>
            <a:endParaRPr lang="hr-HR" sz="2400" dirty="0"/>
          </a:p>
          <a:p>
            <a:pPr marL="1714500" lvl="3" indent="-342900" algn="just">
              <a:buClr>
                <a:srgbClr val="0BD0D9"/>
              </a:buClr>
              <a:buFontTx/>
              <a:buChar char="-"/>
            </a:pPr>
            <a:endParaRPr lang="hr-HR" sz="1800" dirty="0">
              <a:solidFill>
                <a:prstClr val="white"/>
              </a:solidFill>
              <a:latin typeface="+mj-lt"/>
            </a:endParaRPr>
          </a:p>
          <a:p>
            <a:pPr algn="just">
              <a:buClr>
                <a:srgbClr val="0BD0D9"/>
              </a:buClr>
            </a:pPr>
            <a:endParaRPr lang="hr-HR" sz="2400" dirty="0" smtClean="0">
              <a:solidFill>
                <a:prstClr val="white"/>
              </a:solidFill>
              <a:latin typeface="Calibri"/>
            </a:endParaRPr>
          </a:p>
          <a:p>
            <a:pPr algn="ctr">
              <a:buClr>
                <a:srgbClr val="0BD0D9"/>
              </a:buClr>
            </a:pPr>
            <a:endParaRPr lang="hr-HR" sz="2400" dirty="0" smtClean="0">
              <a:solidFill>
                <a:prstClr val="white"/>
              </a:solidFill>
              <a:latin typeface="Calibri"/>
            </a:endParaRPr>
          </a:p>
          <a:p>
            <a:pPr algn="ctr">
              <a:buClr>
                <a:srgbClr val="0BD0D9"/>
              </a:buClr>
            </a:pPr>
            <a:endParaRPr lang="hr-HR" sz="2400" dirty="0">
              <a:solidFill>
                <a:prstClr val="white"/>
              </a:solidFill>
              <a:latin typeface="Calibri"/>
            </a:endParaRPr>
          </a:p>
          <a:p>
            <a:pPr algn="ctr">
              <a:buClr>
                <a:srgbClr val="0BD0D9"/>
              </a:buClr>
            </a:pPr>
            <a:endParaRPr lang="hr-HR" sz="2400" dirty="0" smtClean="0">
              <a:solidFill>
                <a:prstClr val="white"/>
              </a:solidFill>
              <a:latin typeface="Calibri"/>
            </a:endParaRPr>
          </a:p>
          <a:p>
            <a:pPr algn="ctr">
              <a:buClr>
                <a:srgbClr val="0BD0D9"/>
              </a:buClr>
            </a:pPr>
            <a:endParaRPr lang="hr-HR" sz="2400" dirty="0" smtClean="0">
              <a:solidFill>
                <a:prstClr val="white"/>
              </a:solidFill>
              <a:latin typeface="Calibri"/>
            </a:endParaRPr>
          </a:p>
          <a:p>
            <a:pPr algn="ctr">
              <a:buClr>
                <a:srgbClr val="0BD0D9"/>
              </a:buClr>
            </a:pPr>
            <a:endParaRPr lang="hr-HR" sz="2400" dirty="0">
              <a:solidFill>
                <a:prstClr val="white"/>
              </a:solidFill>
              <a:latin typeface="Calibri"/>
            </a:endParaRPr>
          </a:p>
          <a:p>
            <a:pPr algn="just">
              <a:buClr>
                <a:srgbClr val="0BD0D9"/>
              </a:buClr>
            </a:pPr>
            <a:endParaRPr lang="hr-HR" sz="2400" dirty="0">
              <a:solidFill>
                <a:prstClr val="white"/>
              </a:solidFill>
            </a:endParaRPr>
          </a:p>
        </p:txBody>
      </p:sp>
      <p:pic>
        <p:nvPicPr>
          <p:cNvPr id="5122" name="Picture 2" descr="Slikovni rezultat za kekec iznad samotnog pono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564904"/>
            <a:ext cx="6048672" cy="40194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5537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6"/>
          <p:cNvSpPr>
            <a:spLocks noGrp="1"/>
          </p:cNvSpPr>
          <p:nvPr>
            <p:ph type="subTitle" idx="1"/>
          </p:nvPr>
        </p:nvSpPr>
        <p:spPr>
          <a:xfrm>
            <a:off x="517079" y="764704"/>
            <a:ext cx="7854696" cy="5904656"/>
          </a:xfrm>
        </p:spPr>
        <p:txBody>
          <a:bodyPr>
            <a:normAutofit/>
          </a:bodyPr>
          <a:lstStyle/>
          <a:p>
            <a:pPr algn="just"/>
            <a:endParaRPr lang="hr-HR" sz="2000" dirty="0" smtClean="0">
              <a:latin typeface="+mj-lt"/>
            </a:endParaRPr>
          </a:p>
          <a:p>
            <a:pPr algn="just"/>
            <a:endParaRPr lang="hr-HR" sz="2000" dirty="0">
              <a:latin typeface="+mj-lt"/>
            </a:endParaRPr>
          </a:p>
          <a:p>
            <a:pPr algn="just"/>
            <a:endParaRPr lang="hr-HR" sz="2000" dirty="0" smtClean="0">
              <a:latin typeface="+mj-lt"/>
            </a:endParaRPr>
          </a:p>
          <a:p>
            <a:pPr algn="just"/>
            <a:endParaRPr lang="hr-HR" sz="2000" dirty="0" smtClean="0">
              <a:latin typeface="+mj-lt"/>
            </a:endParaRPr>
          </a:p>
          <a:p>
            <a:pPr algn="just"/>
            <a:endParaRPr lang="hr-HR" sz="2000" dirty="0">
              <a:latin typeface="+mj-lt"/>
            </a:endParaRPr>
          </a:p>
          <a:p>
            <a:pPr algn="just"/>
            <a:endParaRPr lang="hr-HR" sz="2000" dirty="0" smtClean="0">
              <a:latin typeface="+mj-lt"/>
            </a:endParaRPr>
          </a:p>
          <a:p>
            <a:pPr algn="just"/>
            <a:endParaRPr lang="hr-HR" sz="2000" dirty="0">
              <a:latin typeface="+mj-lt"/>
            </a:endParaRPr>
          </a:p>
          <a:p>
            <a:pPr algn="just"/>
            <a:endParaRPr lang="hr-HR" sz="2000" dirty="0" smtClean="0">
              <a:latin typeface="+mj-lt"/>
            </a:endParaRPr>
          </a:p>
          <a:p>
            <a:pPr algn="just"/>
            <a:endParaRPr lang="hr-HR" sz="2000" dirty="0">
              <a:latin typeface="+mj-lt"/>
            </a:endParaRPr>
          </a:p>
          <a:p>
            <a:pPr algn="just"/>
            <a:r>
              <a:rPr lang="hr-HR" sz="2400" dirty="0" smtClean="0">
                <a:latin typeface="+mj-lt"/>
              </a:rPr>
              <a:t>Luka </a:t>
            </a:r>
            <a:r>
              <a:rPr lang="hr-HR" sz="2400" dirty="0" smtClean="0">
                <a:latin typeface="+mj-lt"/>
              </a:rPr>
              <a:t>Matica</a:t>
            </a:r>
          </a:p>
          <a:p>
            <a:pPr algn="just"/>
            <a:r>
              <a:rPr lang="hr-HR" sz="2400" dirty="0" smtClean="0">
                <a:latin typeface="+mj-lt"/>
              </a:rPr>
              <a:t>4.a</a:t>
            </a:r>
          </a:p>
          <a:p>
            <a:pPr algn="just"/>
            <a:r>
              <a:rPr lang="hr-HR" sz="2400" dirty="0" smtClean="0">
                <a:latin typeface="+mj-lt"/>
              </a:rPr>
              <a:t>Osnovna škola </a:t>
            </a:r>
            <a:r>
              <a:rPr lang="hr-HR" sz="2400" dirty="0" smtClean="0">
                <a:latin typeface="+mj-lt"/>
              </a:rPr>
              <a:t>“Đuro Ester”</a:t>
            </a:r>
            <a:endParaRPr lang="hr-HR" sz="2400" dirty="0" smtClean="0">
              <a:latin typeface="+mj-lt"/>
            </a:endParaRPr>
          </a:p>
          <a:p>
            <a:pPr algn="just"/>
            <a:r>
              <a:rPr lang="hr-HR" sz="2400" dirty="0" smtClean="0">
                <a:latin typeface="+mj-lt"/>
              </a:rPr>
              <a:t>Koprivnica</a:t>
            </a:r>
          </a:p>
        </p:txBody>
      </p:sp>
      <p:sp>
        <p:nvSpPr>
          <p:cNvPr id="8" name="Pravokutnik 7"/>
          <p:cNvSpPr/>
          <p:nvPr/>
        </p:nvSpPr>
        <p:spPr>
          <a:xfrm>
            <a:off x="323528" y="1124744"/>
            <a:ext cx="8496944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hr-HR" sz="3200" b="1" dirty="0" smtClean="0">
              <a:latin typeface="+mj-lt"/>
            </a:endParaRPr>
          </a:p>
          <a:p>
            <a:pPr algn="ctr"/>
            <a:endParaRPr lang="hr-HR" sz="3200" b="1" dirty="0" smtClean="0">
              <a:latin typeface="+mj-lt"/>
            </a:endParaRPr>
          </a:p>
          <a:p>
            <a:pPr algn="ctr"/>
            <a:r>
              <a:rPr lang="hr-HR" sz="3600" b="1" dirty="0" smtClean="0">
                <a:latin typeface="+mj-lt"/>
              </a:rPr>
              <a:t>HVALA </a:t>
            </a:r>
            <a:r>
              <a:rPr lang="hr-HR" sz="3600" b="1" dirty="0">
                <a:latin typeface="+mj-lt"/>
              </a:rPr>
              <a:t>NA </a:t>
            </a:r>
            <a:r>
              <a:rPr lang="hr-HR" sz="3600" b="1" dirty="0" smtClean="0">
                <a:latin typeface="+mj-lt"/>
              </a:rPr>
              <a:t>PAŽNJI!</a:t>
            </a:r>
          </a:p>
          <a:p>
            <a:pPr algn="ctr"/>
            <a:endParaRPr lang="hr-HR" sz="3200" b="1" dirty="0">
              <a:latin typeface="+mj-lt"/>
            </a:endParaRPr>
          </a:p>
          <a:p>
            <a:pPr algn="ctr"/>
            <a:endParaRPr lang="hr-HR" sz="3200" b="1" dirty="0" smtClean="0">
              <a:latin typeface="+mj-lt"/>
            </a:endParaRPr>
          </a:p>
          <a:p>
            <a:pPr algn="ctr"/>
            <a:endParaRPr lang="hr-HR" sz="3200" b="1" dirty="0">
              <a:latin typeface="+mj-lt"/>
            </a:endParaRPr>
          </a:p>
          <a:p>
            <a:pPr algn="ctr"/>
            <a:endParaRPr lang="hr-HR" sz="3200" b="1" dirty="0" smtClean="0">
              <a:latin typeface="+mj-lt"/>
            </a:endParaRPr>
          </a:p>
          <a:p>
            <a:pPr algn="ctr"/>
            <a:endParaRPr lang="hr-HR" sz="3200" b="1" dirty="0">
              <a:latin typeface="+mj-lt"/>
            </a:endParaRPr>
          </a:p>
          <a:p>
            <a:pPr algn="ctr"/>
            <a:endParaRPr lang="hr-HR" sz="3200" b="1" dirty="0">
              <a:latin typeface="+mj-lt"/>
            </a:endParaRPr>
          </a:p>
          <a:p>
            <a:pPr algn="ctr"/>
            <a:endParaRPr lang="hr-HR" sz="3200" b="1" dirty="0" smtClean="0">
              <a:latin typeface="+mj-lt"/>
            </a:endParaRPr>
          </a:p>
          <a:p>
            <a:pPr algn="ctr"/>
            <a:endParaRPr lang="hr-HR" sz="3200" b="1" dirty="0">
              <a:latin typeface="+mj-lt"/>
            </a:endParaRPr>
          </a:p>
          <a:p>
            <a:pPr algn="ctr"/>
            <a:endParaRPr lang="hr-HR" sz="3200" b="1" dirty="0">
              <a:latin typeface="+mj-lt"/>
            </a:endParaRPr>
          </a:p>
          <a:p>
            <a:pPr algn="ctr"/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xmlns="" val="173555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7346</TotalTime>
  <Words>181</Words>
  <Application>Microsoft Office PowerPoint</Application>
  <PresentationFormat>On-screen Show (4:3)</PresentationFormat>
  <Paragraphs>101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Jelena</dc:creator>
  <cp:lastModifiedBy>Boris</cp:lastModifiedBy>
  <cp:revision>525</cp:revision>
  <cp:lastPrinted>2015-06-01T08:15:56Z</cp:lastPrinted>
  <dcterms:created xsi:type="dcterms:W3CDTF">2013-05-06T09:03:41Z</dcterms:created>
  <dcterms:modified xsi:type="dcterms:W3CDTF">2018-03-14T16:22:01Z</dcterms:modified>
</cp:coreProperties>
</file>