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71" r:id="rId9"/>
    <p:sldId id="268" r:id="rId10"/>
    <p:sldId id="258" r:id="rId11"/>
    <p:sldId id="257" r:id="rId12"/>
    <p:sldId id="270" r:id="rId13"/>
    <p:sldId id="259" r:id="rId14"/>
    <p:sldId id="262" r:id="rId15"/>
    <p:sldId id="272" r:id="rId16"/>
    <p:sldId id="273" r:id="rId17"/>
    <p:sldId id="274" r:id="rId18"/>
    <p:sldId id="260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875148-3F43-4EF7-8033-CAE476B8124E}" type="datetimeFigureOut">
              <a:rPr lang="sr-Latn-CS" smtClean="0"/>
              <a:pPr/>
              <a:t>14.3.2018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178F44-931A-4229-A0FF-E1BDE1ECD07E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1187624" y="285728"/>
            <a:ext cx="7200472" cy="1643075"/>
          </a:xfrm>
        </p:spPr>
        <p:txBody>
          <a:bodyPr>
            <a:normAutofit fontScale="90000"/>
          </a:bodyPr>
          <a:lstStyle/>
          <a:p>
            <a:pPr algn="ctr"/>
            <a:r>
              <a:rPr lang="hr-HR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hr-HR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DJELA SLOVENSKOG PISCA</a:t>
            </a:r>
            <a:r>
              <a:rPr lang="hr-HR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hr-HR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hr-HR" dirty="0"/>
              <a:t> JOSIPA VANDOTA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Damir\Desktop\Nova mapa (2)\Josip_Vand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5082" y="2204864"/>
            <a:ext cx="2931025" cy="41434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642910" y="2000240"/>
            <a:ext cx="85010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/>
              <a:t>Knjiga izašla 1952. godine</a:t>
            </a:r>
          </a:p>
          <a:p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0" y="0"/>
            <a:ext cx="92590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KEKEC IZNAD SAMOTNOG</a:t>
            </a:r>
            <a:r>
              <a:rPr lang="hr-HR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hr-HR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hr-HR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PONORA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38648885-4E47-4342-AAB0-1AC899E809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862014"/>
            <a:ext cx="2880320" cy="3586814"/>
          </a:xfrm>
          <a:prstGeom prst="rect">
            <a:avLst/>
          </a:prstGeom>
        </p:spPr>
      </p:pic>
      <p:pic>
        <p:nvPicPr>
          <p:cNvPr id="9218" name="Picture 2" descr="Slikovni rezultat za KEKEC iznad samotnog pono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708920"/>
            <a:ext cx="2592288" cy="37032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mir\Desktop\Nova mapa (2)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9157" y="2327782"/>
            <a:ext cx="4319614" cy="4319614"/>
          </a:xfrm>
          <a:prstGeom prst="rect">
            <a:avLst/>
          </a:prstGeom>
          <a:noFill/>
        </p:spPr>
      </p:pic>
      <p:sp>
        <p:nvSpPr>
          <p:cNvPr id="3" name="TekstniOkvir 2"/>
          <p:cNvSpPr txBox="1"/>
          <p:nvPr/>
        </p:nvSpPr>
        <p:spPr>
          <a:xfrm>
            <a:off x="1500166" y="428604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B0F0"/>
                </a:solidFill>
              </a:rPr>
              <a:t>         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85720" y="1214422"/>
            <a:ext cx="7500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/>
              <a:t>Knjiga izašla 1957. godine.</a:t>
            </a:r>
          </a:p>
        </p:txBody>
      </p:sp>
      <p:sp>
        <p:nvSpPr>
          <p:cNvPr id="7" name="Pravokutnik 6"/>
          <p:cNvSpPr/>
          <p:nvPr/>
        </p:nvSpPr>
        <p:spPr>
          <a:xfrm>
            <a:off x="37307" y="285728"/>
            <a:ext cx="9076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KEKEC NA vučjem tragu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6B712C1F-CA8A-4C11-B035-832602086E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2347566"/>
            <a:ext cx="2996338" cy="369350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500166" y="428604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B0F0"/>
                </a:solidFill>
              </a:rPr>
              <a:t>         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85720" y="1214422"/>
            <a:ext cx="7500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/>
              <a:t>Knjiga izašla 1965. godine.</a:t>
            </a:r>
          </a:p>
        </p:txBody>
      </p:sp>
      <p:sp>
        <p:nvSpPr>
          <p:cNvPr id="7" name="Pravokutnik 6"/>
          <p:cNvSpPr/>
          <p:nvPr/>
        </p:nvSpPr>
        <p:spPr>
          <a:xfrm>
            <a:off x="245636" y="285728"/>
            <a:ext cx="86602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KEKEC NA strašnom putu</a:t>
            </a:r>
            <a:endParaRPr lang="hr-HR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55852D40-F720-40CF-AA3F-B17540C06B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66" t="4338" r="23622" b="1563"/>
          <a:stretch/>
        </p:blipFill>
        <p:spPr>
          <a:xfrm>
            <a:off x="3166989" y="2270048"/>
            <a:ext cx="3024336" cy="43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563651"/>
      </p:ext>
    </p:extLst>
  </p:cSld>
  <p:clrMapOvr>
    <a:masterClrMapping/>
  </p:clrMapOvr>
  <p:transition spd="slow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785918" y="71435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</a:p>
        </p:txBody>
      </p:sp>
      <p:pic>
        <p:nvPicPr>
          <p:cNvPr id="3075" name="Picture 3" descr="C:\Users\Damir\Desktop\97886111551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7447" y="2192626"/>
            <a:ext cx="3006752" cy="4124340"/>
          </a:xfrm>
          <a:prstGeom prst="rect">
            <a:avLst/>
          </a:prstGeom>
          <a:noFill/>
        </p:spPr>
      </p:pic>
      <p:sp>
        <p:nvSpPr>
          <p:cNvPr id="5" name="Pravokutnik 4"/>
          <p:cNvSpPr/>
          <p:nvPr/>
        </p:nvSpPr>
        <p:spPr>
          <a:xfrm>
            <a:off x="1285852" y="500042"/>
            <a:ext cx="6838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KEKEC IN BEDANEC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362" name="AutoShape 2" descr="Slikovni rezultat za kekec i bedan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5364" name="Picture 4" descr="Slikovni rezultat za kekec i beda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56818"/>
            <a:ext cx="3500462" cy="4182844"/>
          </a:xfrm>
          <a:prstGeom prst="rect">
            <a:avLst/>
          </a:prstGeom>
          <a:noFill/>
        </p:spPr>
      </p:pic>
      <p:sp>
        <p:nvSpPr>
          <p:cNvPr id="9" name="TekstniOkvir 8"/>
          <p:cNvSpPr txBox="1"/>
          <p:nvPr/>
        </p:nvSpPr>
        <p:spPr>
          <a:xfrm>
            <a:off x="3357554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  <p:transition spd="slow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928662" y="428604"/>
            <a:ext cx="6858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5400" b="1" cap="all" dirty="0">
                <a:ln/>
                <a:solidFill>
                  <a:srgbClr val="0F6FC6"/>
                </a:solidFill>
                <a:effectLst>
                  <a:outerShdw blurRad="19685" dist="12700" dir="5400000" algn="tl" rotWithShape="0">
                    <a:srgbClr val="0F6FC6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KEKEC i </a:t>
            </a:r>
            <a:r>
              <a:rPr lang="hr-HR" sz="5400" b="1" cap="all" dirty="0" err="1">
                <a:ln/>
                <a:solidFill>
                  <a:srgbClr val="0F6FC6"/>
                </a:solidFill>
                <a:effectLst>
                  <a:outerShdw blurRad="19685" dist="12700" dir="5400000" algn="tl" rotWithShape="0">
                    <a:srgbClr val="0F6FC6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pehta</a:t>
            </a:r>
            <a:endParaRPr lang="hr-HR" sz="5400" b="1" cap="all" dirty="0">
              <a:ln/>
              <a:solidFill>
                <a:srgbClr val="0F6FC6"/>
              </a:solidFill>
              <a:effectLst>
                <a:outerShdw blurRad="19685" dist="12700" dir="5400000" algn="tl" rotWithShape="0">
                  <a:srgbClr val="0F6FC6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2CC76FF0-8263-4EC9-AD2A-06514E57DB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6114" y="1844824"/>
            <a:ext cx="3431771" cy="445956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hr-HR" dirty="0"/>
              <a:t>Pripovijesti bez </a:t>
            </a:r>
            <a:r>
              <a:rPr lang="hr-HR" dirty="0" err="1"/>
              <a:t>Kekeca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5E16A8F8-5BE4-44B7-B107-5333ABC5F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Putovanje naše Jelice</a:t>
            </a:r>
          </a:p>
          <a:p>
            <a:r>
              <a:rPr lang="hr-HR" b="1" i="1" dirty="0" err="1">
                <a:solidFill>
                  <a:schemeClr val="accent2">
                    <a:lumMod val="50000"/>
                  </a:schemeClr>
                </a:solidFill>
              </a:rPr>
              <a:t>Koceljeva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osveta</a:t>
            </a:r>
          </a:p>
          <a:p>
            <a:endParaRPr lang="hr-HR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4F3FF4B9-EA1E-4E52-A42D-0D245FE489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44" r="25582"/>
          <a:stretch/>
        </p:blipFill>
        <p:spPr>
          <a:xfrm>
            <a:off x="4860032" y="2080244"/>
            <a:ext cx="2819046" cy="4067944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xmlns="" id="{E900CAAB-2CFC-40CE-B4A9-83903CCFCD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2915741"/>
            <a:ext cx="2520280" cy="363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4375266"/>
      </p:ext>
    </p:extLst>
  </p:cSld>
  <p:clrMapOvr>
    <a:masterClrMapping/>
  </p:clrMapOvr>
  <p:transition spd="slow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hr-HR" dirty="0"/>
              <a:t>Jedina zbirka poezije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5E16A8F8-5BE4-44B7-B107-5333ABC5F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Bele </a:t>
            </a:r>
            <a:r>
              <a:rPr lang="hr-HR" b="1" i="1" dirty="0" err="1">
                <a:solidFill>
                  <a:schemeClr val="accent2">
                    <a:lumMod val="50000"/>
                  </a:schemeClr>
                </a:solidFill>
              </a:rPr>
              <a:t>noči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: gorska romanca</a:t>
            </a:r>
          </a:p>
          <a:p>
            <a:r>
              <a:rPr lang="hr-HR" dirty="0"/>
              <a:t>Izašla 1991. g.</a:t>
            </a:r>
          </a:p>
          <a:p>
            <a:r>
              <a:rPr lang="hr-HR" dirty="0"/>
              <a:t>Odabrao i uredio </a:t>
            </a:r>
          </a:p>
          <a:p>
            <a:pPr marL="0" indent="0">
              <a:buNone/>
            </a:pPr>
            <a:r>
              <a:rPr lang="hr-HR" dirty="0"/>
              <a:t>Benjamin </a:t>
            </a:r>
            <a:r>
              <a:rPr lang="hr-HR" dirty="0" err="1"/>
              <a:t>Gracer</a:t>
            </a:r>
            <a:endParaRPr lang="hr-HR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5EBF1814-06F7-43EB-9A2C-C298C0C5F4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2100" y="1754476"/>
            <a:ext cx="29718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5559496"/>
      </p:ext>
    </p:extLst>
  </p:cSld>
  <p:clrMapOvr>
    <a:masterClrMapping/>
  </p:clrMapOvr>
  <p:transition spd="slow"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hr-HR" dirty="0" err="1"/>
              <a:t>Kekec</a:t>
            </a:r>
            <a:r>
              <a:rPr lang="hr-HR" dirty="0"/>
              <a:t> kao zaštitni znak</a:t>
            </a:r>
          </a:p>
        </p:txBody>
      </p:sp>
      <p:pic>
        <p:nvPicPr>
          <p:cNvPr id="3" name="Rezervirano mjesto sadržaja 2">
            <a:extLst>
              <a:ext uri="{FF2B5EF4-FFF2-40B4-BE49-F238E27FC236}">
                <a16:creationId xmlns:a16="http://schemas.microsoft.com/office/drawing/2014/main" xmlns="" id="{8CA9988B-A093-4C76-9994-ACB16CE3A6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650414"/>
            <a:ext cx="3187085" cy="2314575"/>
          </a:xfr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xmlns="" id="{688934DB-CAE2-4E4D-9E23-B4B9A202A2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2297" y="1650415"/>
            <a:ext cx="2676525" cy="231457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xmlns="" id="{6F9C2ECA-2BBF-4EB4-9B47-71E82FC51B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01" y="4016435"/>
            <a:ext cx="3427884" cy="2574722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xmlns="" id="{376F44AF-7082-41A9-9F4D-2C66E4F25E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8356" y="4458635"/>
            <a:ext cx="1944406" cy="217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7371129"/>
      </p:ext>
    </p:extLst>
  </p:cSld>
  <p:clrMapOvr>
    <a:masterClrMapping/>
  </p:clrMapOvr>
  <p:transition spd="slow"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518119" y="2967335"/>
            <a:ext cx="6110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Hvala na pažnji</a:t>
            </a:r>
          </a:p>
        </p:txBody>
      </p:sp>
      <p:sp>
        <p:nvSpPr>
          <p:cNvPr id="4" name="Nasmiješeno lice 3"/>
          <p:cNvSpPr/>
          <p:nvPr/>
        </p:nvSpPr>
        <p:spPr>
          <a:xfrm>
            <a:off x="3995936" y="4077072"/>
            <a:ext cx="1440160" cy="13681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6372200" y="501317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IZRADIO:</a:t>
            </a:r>
          </a:p>
          <a:p>
            <a:r>
              <a:rPr lang="hr-HR" sz="2400" dirty="0"/>
              <a:t>DAVID </a:t>
            </a:r>
          </a:p>
          <a:p>
            <a:r>
              <a:rPr lang="hr-HR" sz="2400" dirty="0" smtClean="0"/>
              <a:t>ŠAREC, </a:t>
            </a:r>
            <a:r>
              <a:rPr lang="hr-HR" sz="2400" dirty="0"/>
              <a:t>4.a</a:t>
            </a:r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hr-HR" dirty="0"/>
              <a:t>Djela Josipa </a:t>
            </a:r>
            <a:r>
              <a:rPr lang="hr-HR" dirty="0" err="1"/>
              <a:t>Vandota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42ACDEE5-EA88-4B1D-886E-1E0C506DA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Pisao je </a:t>
            </a:r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crtice </a:t>
            </a:r>
            <a:r>
              <a:rPr lang="hr-HR" dirty="0"/>
              <a:t>koje je objavljivao u časopisima:</a:t>
            </a:r>
          </a:p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Dom </a:t>
            </a:r>
            <a:r>
              <a:rPr lang="hr-HR" b="1" dirty="0" err="1">
                <a:solidFill>
                  <a:schemeClr val="accent2">
                    <a:lumMod val="50000"/>
                  </a:schemeClr>
                </a:solidFill>
              </a:rPr>
              <a:t>in</a:t>
            </a:r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 svet</a:t>
            </a:r>
          </a:p>
          <a:p>
            <a:r>
              <a:rPr lang="hr-HR" b="1" dirty="0" err="1">
                <a:solidFill>
                  <a:schemeClr val="accent2">
                    <a:lumMod val="50000"/>
                  </a:schemeClr>
                </a:solidFill>
              </a:rPr>
              <a:t>Zvonček</a:t>
            </a:r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hr-HR" b="1" dirty="0" err="1">
                <a:solidFill>
                  <a:schemeClr val="accent2">
                    <a:lumMod val="50000"/>
                  </a:schemeClr>
                </a:solidFill>
              </a:rPr>
              <a:t>Angelček</a:t>
            </a:r>
            <a:endParaRPr lang="hr-HR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hr-HR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r-HR" dirty="0"/>
              <a:t>Napisao je oko 250 crtica i pripovijesti te više od 200 pjesama</a:t>
            </a:r>
          </a:p>
          <a:p>
            <a:r>
              <a:rPr lang="hr-HR" dirty="0"/>
              <a:t>Poznat po dječjim planinskim pripovijestima s tematikom divljih lovaca i pastirskog života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8353194"/>
      </p:ext>
    </p:extLst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hr-HR" dirty="0"/>
              <a:t>Djela Josipa </a:t>
            </a:r>
            <a:r>
              <a:rPr lang="hr-HR" dirty="0" err="1"/>
              <a:t>Vandota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42ACDEE5-EA88-4B1D-886E-1E0C506DA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Najpoznatiji po pripovijestima </a:t>
            </a:r>
            <a:r>
              <a:rPr lang="hr-HR" dirty="0" err="1"/>
              <a:t>Kekecu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b="1" i="1" dirty="0" err="1">
                <a:solidFill>
                  <a:schemeClr val="accent2">
                    <a:lumMod val="50000"/>
                  </a:schemeClr>
                </a:solidFill>
              </a:rPr>
              <a:t>Kekec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na strašnom putu </a:t>
            </a:r>
            <a:r>
              <a:rPr lang="hr-HR" dirty="0"/>
              <a:t>– izašao 1918. u listu </a:t>
            </a:r>
            <a:r>
              <a:rPr lang="hr-HR" dirty="0" err="1"/>
              <a:t>Vrtec</a:t>
            </a:r>
            <a:endParaRPr lang="hr-HR" dirty="0"/>
          </a:p>
          <a:p>
            <a:r>
              <a:rPr lang="hr-HR" b="1" i="1" dirty="0" err="1">
                <a:solidFill>
                  <a:schemeClr val="accent2">
                    <a:lumMod val="50000"/>
                  </a:schemeClr>
                </a:solidFill>
              </a:rPr>
              <a:t>Kekec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na vučjem tragu </a:t>
            </a:r>
            <a:r>
              <a:rPr lang="hr-HR" dirty="0"/>
              <a:t>– izašao 1922. u listu </a:t>
            </a:r>
            <a:r>
              <a:rPr lang="hr-HR" dirty="0" err="1"/>
              <a:t>Zvonček</a:t>
            </a:r>
            <a:endParaRPr lang="hr-HR" dirty="0"/>
          </a:p>
          <a:p>
            <a:r>
              <a:rPr lang="hr-HR" b="1" i="1" dirty="0" err="1">
                <a:solidFill>
                  <a:schemeClr val="accent2">
                    <a:lumMod val="50000"/>
                  </a:schemeClr>
                </a:solidFill>
              </a:rPr>
              <a:t>Kekec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iznad samotnog ponora </a:t>
            </a:r>
            <a:r>
              <a:rPr lang="hr-HR" dirty="0"/>
              <a:t>– izašao 1924. u </a:t>
            </a:r>
            <a:r>
              <a:rPr lang="hr-HR" dirty="0" err="1"/>
              <a:t>Zvončeku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465272941"/>
      </p:ext>
    </p:extLst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hr-HR" dirty="0"/>
              <a:t>Planinske pripovijesti o </a:t>
            </a:r>
            <a:r>
              <a:rPr lang="hr-HR" dirty="0" err="1"/>
              <a:t>Kekecu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42ACDEE5-EA88-4B1D-886E-1E0C506DA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Najpoznatiji po pripovijestima </a:t>
            </a:r>
            <a:r>
              <a:rPr lang="hr-HR" dirty="0" err="1"/>
              <a:t>Kekecu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b="1" i="1" dirty="0" err="1">
                <a:solidFill>
                  <a:schemeClr val="accent2">
                    <a:lumMod val="50000"/>
                  </a:schemeClr>
                </a:solidFill>
              </a:rPr>
              <a:t>Kekec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na strašnom putu </a:t>
            </a:r>
            <a:r>
              <a:rPr lang="hr-HR" dirty="0"/>
              <a:t>– izašao 1918. u listu </a:t>
            </a:r>
            <a:r>
              <a:rPr lang="hr-HR" i="1" dirty="0" err="1"/>
              <a:t>Vrtec</a:t>
            </a:r>
            <a:endParaRPr lang="hr-HR" i="1" dirty="0"/>
          </a:p>
          <a:p>
            <a:r>
              <a:rPr lang="hr-HR" b="1" i="1" dirty="0" err="1">
                <a:solidFill>
                  <a:schemeClr val="accent2">
                    <a:lumMod val="50000"/>
                  </a:schemeClr>
                </a:solidFill>
              </a:rPr>
              <a:t>Kekec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na vučjem tragu </a:t>
            </a:r>
            <a:r>
              <a:rPr lang="hr-HR" dirty="0"/>
              <a:t>– izašao 1922. u listu </a:t>
            </a:r>
            <a:r>
              <a:rPr lang="hr-HR" i="1" dirty="0" err="1"/>
              <a:t>Zvonček</a:t>
            </a:r>
            <a:endParaRPr lang="hr-HR" i="1" dirty="0"/>
          </a:p>
          <a:p>
            <a:r>
              <a:rPr lang="hr-HR" b="1" i="1" dirty="0" err="1">
                <a:solidFill>
                  <a:schemeClr val="accent2">
                    <a:lumMod val="50000"/>
                  </a:schemeClr>
                </a:solidFill>
              </a:rPr>
              <a:t>Kekec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iznad samotnog ponora </a:t>
            </a:r>
            <a:r>
              <a:rPr lang="hr-HR" dirty="0"/>
              <a:t>– izašao 1924. u </a:t>
            </a:r>
            <a:r>
              <a:rPr lang="hr-HR" i="1" dirty="0" err="1"/>
              <a:t>Zvončeku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xmlns="" val="3679586480"/>
      </p:ext>
    </p:extLst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hr-HR" dirty="0"/>
              <a:t>Prva objavljena djela</a:t>
            </a:r>
          </a:p>
        </p:txBody>
      </p:sp>
      <p:pic>
        <p:nvPicPr>
          <p:cNvPr id="3" name="Rezervirano mjesto sadržaja 2">
            <a:extLst>
              <a:ext uri="{FF2B5EF4-FFF2-40B4-BE49-F238E27FC236}">
                <a16:creationId xmlns:a16="http://schemas.microsoft.com/office/drawing/2014/main" xmlns="" id="{77D1ECEB-EB1B-4F7E-88DA-5112FEAB93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0133" y="1542543"/>
            <a:ext cx="6643734" cy="4982801"/>
          </a:xfrm>
        </p:spPr>
      </p:pic>
    </p:spTree>
    <p:extLst>
      <p:ext uri="{BB962C8B-B14F-4D97-AF65-F5344CB8AC3E}">
        <p14:creationId xmlns:p14="http://schemas.microsoft.com/office/powerpoint/2010/main" xmlns="" val="235640669"/>
      </p:ext>
    </p:extLst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hr-HR" dirty="0"/>
              <a:t>Filmovi o </a:t>
            </a:r>
            <a:r>
              <a:rPr lang="hr-HR" dirty="0" err="1"/>
              <a:t>Kekecu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5E16A8F8-5BE4-44B7-B107-5333ABC5F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5388"/>
            <a:ext cx="8229600" cy="4859212"/>
          </a:xfrm>
        </p:spPr>
        <p:txBody>
          <a:bodyPr>
            <a:normAutofit/>
          </a:bodyPr>
          <a:lstStyle/>
          <a:p>
            <a:r>
              <a:rPr lang="hr-HR" dirty="0"/>
              <a:t>Film </a:t>
            </a:r>
            <a:r>
              <a:rPr lang="hr-HR" b="1" dirty="0" err="1">
                <a:solidFill>
                  <a:schemeClr val="accent2">
                    <a:lumMod val="50000"/>
                  </a:schemeClr>
                </a:solidFill>
              </a:rPr>
              <a:t>Kekec</a:t>
            </a:r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dirty="0"/>
              <a:t>– 1951. g.</a:t>
            </a:r>
          </a:p>
          <a:p>
            <a:r>
              <a:rPr lang="hr-HR" dirty="0"/>
              <a:t>prvi slovenski </a:t>
            </a:r>
            <a:r>
              <a:rPr lang="vi-VN" dirty="0"/>
              <a:t>dječji </a:t>
            </a:r>
            <a:r>
              <a:rPr lang="hr-HR" dirty="0"/>
              <a:t>dugometražni </a:t>
            </a:r>
            <a:r>
              <a:rPr lang="vi-VN" dirty="0"/>
              <a:t>film </a:t>
            </a:r>
            <a:endParaRPr lang="hr-HR" dirty="0"/>
          </a:p>
          <a:p>
            <a:r>
              <a:rPr lang="hr-HR" dirty="0"/>
              <a:t>s</a:t>
            </a:r>
            <a:r>
              <a:rPr lang="vi-VN" dirty="0"/>
              <a:t>nimljen prema </a:t>
            </a:r>
            <a:r>
              <a:rPr lang="hr-HR" dirty="0"/>
              <a:t>trilogiji</a:t>
            </a:r>
            <a:r>
              <a:rPr lang="vi-VN" dirty="0"/>
              <a:t> </a:t>
            </a:r>
            <a:r>
              <a:rPr lang="hr-HR" i="1" dirty="0" err="1"/>
              <a:t>Kekec</a:t>
            </a:r>
            <a:r>
              <a:rPr lang="hr-HR" i="1" dirty="0"/>
              <a:t> na strašnom putu, </a:t>
            </a:r>
            <a:r>
              <a:rPr lang="vi-VN" i="1" dirty="0"/>
              <a:t>Kekec na vučjem tragu </a:t>
            </a:r>
            <a:r>
              <a:rPr lang="hr-HR" i="1" dirty="0"/>
              <a:t>i </a:t>
            </a:r>
            <a:r>
              <a:rPr lang="hr-HR" i="1" dirty="0" err="1"/>
              <a:t>Kekec</a:t>
            </a:r>
            <a:r>
              <a:rPr lang="hr-HR" i="1" dirty="0"/>
              <a:t> iznad samotnog ponora</a:t>
            </a:r>
          </a:p>
          <a:p>
            <a:r>
              <a:rPr lang="vi-VN" dirty="0"/>
              <a:t>Prvi je slovenski film koji je dobio međunarodnu filmsku nagradu</a:t>
            </a:r>
            <a:r>
              <a:rPr lang="hr-HR" dirty="0"/>
              <a:t> </a:t>
            </a:r>
            <a:r>
              <a:rPr lang="vi-VN" b="1" dirty="0">
                <a:solidFill>
                  <a:schemeClr val="accent2">
                    <a:lumMod val="50000"/>
                  </a:schemeClr>
                </a:solidFill>
              </a:rPr>
              <a:t>Zlatni lav </a:t>
            </a:r>
            <a:r>
              <a:rPr lang="vi-VN" dirty="0"/>
              <a:t>u kategoriji filmova za mladež na 16. </a:t>
            </a:r>
            <a:r>
              <a:rPr lang="hr-HR" dirty="0"/>
              <a:t>Venecijanskom filmskom festivalu </a:t>
            </a:r>
          </a:p>
          <a:p>
            <a:r>
              <a:rPr lang="hr-HR" dirty="0"/>
              <a:t>I </a:t>
            </a:r>
            <a:r>
              <a:rPr lang="vi-VN" dirty="0"/>
              <a:t>danas je jedan od </a:t>
            </a:r>
            <a:endParaRPr lang="hr-HR" dirty="0"/>
          </a:p>
          <a:p>
            <a:pPr marL="0" indent="0">
              <a:buNone/>
            </a:pPr>
            <a:r>
              <a:rPr lang="vi-VN" dirty="0"/>
              <a:t>n</a:t>
            </a:r>
            <a:r>
              <a:rPr lang="hr-HR" dirty="0"/>
              <a:t>aj</a:t>
            </a:r>
            <a:r>
              <a:rPr lang="vi-VN" dirty="0"/>
              <a:t>omiljenijih slovenskih filmova </a:t>
            </a:r>
            <a:endParaRPr lang="hr-HR" baseline="30000" dirty="0"/>
          </a:p>
          <a:p>
            <a:endParaRPr lang="hr-H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xmlns="" id="{6E37DE80-E9D6-4B7B-86C8-E0D0AAC88A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4653136"/>
            <a:ext cx="2954702" cy="208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4409641"/>
      </p:ext>
    </p:extLst>
  </p:cSld>
  <p:clrMapOvr>
    <a:masterClrMapping/>
  </p:clrMapOvr>
  <p:transition spd="slow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hr-HR" dirty="0"/>
              <a:t>Filmovi o </a:t>
            </a:r>
            <a:r>
              <a:rPr lang="hr-HR" dirty="0" err="1"/>
              <a:t>Kekecu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5E16A8F8-5BE4-44B7-B107-5333ABC5F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5388"/>
            <a:ext cx="8229600" cy="4859212"/>
          </a:xfrm>
        </p:spPr>
        <p:txBody>
          <a:bodyPr>
            <a:normAutofit/>
          </a:bodyPr>
          <a:lstStyle/>
          <a:p>
            <a:r>
              <a:rPr lang="vi-VN" dirty="0"/>
              <a:t>Uslijedili su nastavci</a:t>
            </a:r>
            <a:r>
              <a:rPr lang="hr-HR" dirty="0"/>
              <a:t>:</a:t>
            </a:r>
          </a:p>
          <a:p>
            <a:r>
              <a:rPr lang="hr-HR" i="1" dirty="0"/>
              <a:t>Sretno, </a:t>
            </a:r>
            <a:r>
              <a:rPr lang="hr-HR" i="1" dirty="0" err="1"/>
              <a:t>Kekec</a:t>
            </a:r>
            <a:r>
              <a:rPr lang="hr-HR" i="1" dirty="0"/>
              <a:t> </a:t>
            </a:r>
            <a:r>
              <a:rPr lang="vi-VN" dirty="0"/>
              <a:t>(1963.) </a:t>
            </a:r>
            <a:r>
              <a:rPr lang="hr-HR" dirty="0"/>
              <a:t>– to je prvi slovenski film u boji </a:t>
            </a:r>
          </a:p>
          <a:p>
            <a:r>
              <a:rPr lang="hr-HR" i="1" dirty="0" err="1"/>
              <a:t>Kekečeve</a:t>
            </a:r>
            <a:r>
              <a:rPr lang="hr-HR" i="1" dirty="0"/>
              <a:t> smicalice</a:t>
            </a:r>
            <a:r>
              <a:rPr lang="vi-VN" dirty="0"/>
              <a:t> (1968.).</a:t>
            </a:r>
            <a:endParaRPr lang="hr-HR" dirty="0"/>
          </a:p>
          <a:p>
            <a:r>
              <a:rPr lang="hr-HR" dirty="0"/>
              <a:t>Sve je filmove režirao </a:t>
            </a:r>
            <a:r>
              <a:rPr lang="hr-HR" dirty="0" err="1"/>
              <a:t>Jože</a:t>
            </a:r>
            <a:r>
              <a:rPr lang="hr-HR" dirty="0"/>
              <a:t> Gale</a:t>
            </a:r>
          </a:p>
          <a:p>
            <a:endParaRPr lang="hr-HR" dirty="0"/>
          </a:p>
          <a:p>
            <a:endParaRPr lang="vi-VN" dirty="0"/>
          </a:p>
          <a:p>
            <a:endParaRPr lang="hr-H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" descr="Slikovni rezultat za kekec film">
            <a:extLst>
              <a:ext uri="{FF2B5EF4-FFF2-40B4-BE49-F238E27FC236}">
                <a16:creationId xmlns:a16="http://schemas.microsoft.com/office/drawing/2014/main" xmlns="" id="{26E2BAFC-3624-49AB-B1F8-D1D35A270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3524968"/>
            <a:ext cx="4762500" cy="3000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52964201"/>
      </p:ext>
    </p:extLst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hr-HR" dirty="0"/>
              <a:t>Filmovi o </a:t>
            </a:r>
            <a:r>
              <a:rPr lang="hr-HR" dirty="0" err="1"/>
              <a:t>Kekecu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5E16A8F8-5BE4-44B7-B107-5333ABC5F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5388"/>
            <a:ext cx="8229600" cy="4859212"/>
          </a:xfrm>
        </p:spPr>
        <p:txBody>
          <a:bodyPr>
            <a:normAutofit/>
          </a:bodyPr>
          <a:lstStyle/>
          <a:p>
            <a:r>
              <a:rPr lang="hr-HR" dirty="0"/>
              <a:t>Nakon filma postale su popularne dječje pjesme:</a:t>
            </a:r>
          </a:p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Dobra volja je najbolja </a:t>
            </a:r>
            <a:r>
              <a:rPr lang="hr-HR" dirty="0"/>
              <a:t>(</a:t>
            </a:r>
            <a:r>
              <a:rPr lang="hr-HR" dirty="0" err="1"/>
              <a:t>Franc</a:t>
            </a:r>
            <a:r>
              <a:rPr lang="hr-HR" dirty="0"/>
              <a:t> </a:t>
            </a:r>
            <a:r>
              <a:rPr lang="hr-HR" dirty="0" err="1"/>
              <a:t>Milčinski</a:t>
            </a:r>
            <a:r>
              <a:rPr lang="hr-HR" dirty="0"/>
              <a:t> i Marjan Kozina)</a:t>
            </a:r>
          </a:p>
          <a:p>
            <a:r>
              <a:rPr lang="hr-HR" b="1" dirty="0" err="1">
                <a:solidFill>
                  <a:schemeClr val="accent2">
                    <a:lumMod val="50000"/>
                  </a:schemeClr>
                </a:solidFill>
              </a:rPr>
              <a:t>Kekečeva</a:t>
            </a:r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b="1" dirty="0" err="1">
                <a:solidFill>
                  <a:schemeClr val="accent2">
                    <a:lumMod val="50000"/>
                  </a:schemeClr>
                </a:solidFill>
              </a:rPr>
              <a:t>pesem</a:t>
            </a:r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dirty="0"/>
              <a:t>(Marjan </a:t>
            </a:r>
            <a:r>
              <a:rPr lang="hr-HR" dirty="0" err="1"/>
              <a:t>Vodopivac</a:t>
            </a:r>
            <a:r>
              <a:rPr lang="hr-HR" dirty="0"/>
              <a:t> i </a:t>
            </a:r>
            <a:r>
              <a:rPr lang="hr-HR" dirty="0" err="1"/>
              <a:t>Kajetan</a:t>
            </a:r>
            <a:r>
              <a:rPr lang="hr-HR" dirty="0"/>
              <a:t> </a:t>
            </a:r>
            <a:r>
              <a:rPr lang="hr-HR" dirty="0" err="1"/>
              <a:t>Kovič</a:t>
            </a:r>
            <a:r>
              <a:rPr lang="hr-HR" dirty="0"/>
              <a:t>)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A9ADC3FB-3063-4A00-97CB-68E19E9A68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3785039"/>
            <a:ext cx="3312368" cy="2735721"/>
          </a:xfrm>
          <a:prstGeom prst="rect">
            <a:avLst/>
          </a:prstGeom>
        </p:spPr>
      </p:pic>
      <p:pic>
        <p:nvPicPr>
          <p:cNvPr id="10" name="Picture 4" descr="Slikovni rezultat za kekec film">
            <a:extLst>
              <a:ext uri="{FF2B5EF4-FFF2-40B4-BE49-F238E27FC236}">
                <a16:creationId xmlns:a16="http://schemas.microsoft.com/office/drawing/2014/main" xmlns="" id="{CA1DAFCD-2E48-4078-A65D-CB78800B6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3725" y="3894994"/>
            <a:ext cx="4193075" cy="23586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92596978"/>
      </p:ext>
    </p:extLst>
  </p:cSld>
  <p:clrMapOvr>
    <a:masterClrMapping/>
  </p:clrMapOvr>
  <p:transition spd="slow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500166" y="71435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        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xmlns="" id="{97943825-5362-427C-AAB2-1E98E245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hr-HR" dirty="0"/>
              <a:t>Brojna izdanja i prijevodi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5E16A8F8-5BE4-44B7-B107-5333ABC5F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4618856" cy="4695800"/>
          </a:xfrm>
        </p:spPr>
        <p:txBody>
          <a:bodyPr>
            <a:normAutofit/>
          </a:bodyPr>
          <a:lstStyle/>
          <a:p>
            <a:r>
              <a:rPr lang="hr-HR" dirty="0"/>
              <a:t>Poslije piščeve smrti pripovijesti o </a:t>
            </a:r>
            <a:r>
              <a:rPr lang="hr-HR" dirty="0" err="1"/>
              <a:t>Kekecu</a:t>
            </a:r>
            <a:r>
              <a:rPr lang="hr-HR" dirty="0"/>
              <a:t> doživljavaju brojna izdanja i prijevode na druge jezike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pic>
        <p:nvPicPr>
          <p:cNvPr id="10242" name="Picture 2" descr="Slikovni rezultat za KEKEC iznad samotnog pono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00808"/>
            <a:ext cx="2824609" cy="4176464"/>
          </a:xfrm>
          <a:prstGeom prst="rect">
            <a:avLst/>
          </a:prstGeom>
          <a:noFill/>
        </p:spPr>
      </p:pic>
      <p:pic>
        <p:nvPicPr>
          <p:cNvPr id="7" name="Picture 2" descr="Slikovni rezultat za kekec iznad samotnog ponora"/>
          <p:cNvPicPr>
            <a:picLocks noChangeAspect="1" noChangeArrowheads="1"/>
          </p:cNvPicPr>
          <p:nvPr/>
        </p:nvPicPr>
        <p:blipFill>
          <a:blip r:embed="rId3" cstate="print"/>
          <a:srcRect l="10909" r="10909"/>
          <a:stretch>
            <a:fillRect/>
          </a:stretch>
        </p:blipFill>
        <p:spPr bwMode="auto">
          <a:xfrm>
            <a:off x="1547664" y="3573016"/>
            <a:ext cx="2364481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11191390"/>
      </p:ext>
    </p:extLst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</TotalTime>
  <Words>303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Tijek</vt:lpstr>
      <vt:lpstr>   DJELA SLOVENSKOG PISCA  JOSIPA VANDOTA</vt:lpstr>
      <vt:lpstr>Djela Josipa Vandota</vt:lpstr>
      <vt:lpstr>Djela Josipa Vandota</vt:lpstr>
      <vt:lpstr>Planinske pripovijesti o Kekecu</vt:lpstr>
      <vt:lpstr>Prva objavljena djela</vt:lpstr>
      <vt:lpstr>Filmovi o Kekecu</vt:lpstr>
      <vt:lpstr>Filmovi o Kekecu</vt:lpstr>
      <vt:lpstr>Filmovi o Kekecu</vt:lpstr>
      <vt:lpstr>Brojna izdanja i prijevodi</vt:lpstr>
      <vt:lpstr>Slide 10</vt:lpstr>
      <vt:lpstr>Slide 11</vt:lpstr>
      <vt:lpstr>Slide 12</vt:lpstr>
      <vt:lpstr>Slide 13</vt:lpstr>
      <vt:lpstr>Slide 14</vt:lpstr>
      <vt:lpstr>Pripovijesti bez Kekeca</vt:lpstr>
      <vt:lpstr>Jedina zbirka poezije</vt:lpstr>
      <vt:lpstr>Kekec kao zaštitni znak</vt:lpstr>
      <vt:lpstr>Slide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SLOVENSKI KNJIŽEVNIK JOSIP VANDOT</dc:title>
  <dc:creator>Damir</dc:creator>
  <cp:lastModifiedBy>Boris</cp:lastModifiedBy>
  <cp:revision>37</cp:revision>
  <dcterms:created xsi:type="dcterms:W3CDTF">2018-03-07T18:41:06Z</dcterms:created>
  <dcterms:modified xsi:type="dcterms:W3CDTF">2018-03-14T16:18:28Z</dcterms:modified>
</cp:coreProperties>
</file>