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01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1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5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7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6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1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2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7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68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Povjestice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August </a:t>
            </a:r>
            <a:r>
              <a:rPr lang="hr-HR" dirty="0" err="1" smtClean="0"/>
              <a:t>šenoa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886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872" y="1955409"/>
            <a:ext cx="9718624" cy="4290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1. </a:t>
            </a:r>
            <a:r>
              <a:rPr lang="hr-HR" sz="2800" dirty="0">
                <a:solidFill>
                  <a:schemeClr val="tx1"/>
                </a:solidFill>
              </a:rPr>
              <a:t>D</a:t>
            </a:r>
            <a:r>
              <a:rPr lang="hr-HR" sz="2800" dirty="0" smtClean="0">
                <a:solidFill>
                  <a:schemeClr val="tx1"/>
                </a:solidFill>
              </a:rPr>
              <a:t>opuni </a:t>
            </a:r>
            <a:r>
              <a:rPr lang="hr-HR" sz="2800" dirty="0" smtClean="0">
                <a:solidFill>
                  <a:schemeClr val="tx1"/>
                </a:solidFill>
              </a:rPr>
              <a:t>rečenicu.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Postolar traži pomoć jer su mu _______ _________.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2. Zaokruži točan odgovor.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Djeca viču: a) kruha  b) mlijeka  c) krumpira.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3. Postolaru je prvi u pomoć pohitao ____.</a:t>
            </a:r>
          </a:p>
          <a:p>
            <a:pPr marL="0" indent="0">
              <a:buNone/>
            </a:pPr>
            <a:r>
              <a:rPr lang="hr-HR" sz="2800" dirty="0">
                <a:solidFill>
                  <a:schemeClr val="tx1"/>
                </a:solidFill>
              </a:rPr>
              <a:t>4. Što je postolaru ponudio </a:t>
            </a:r>
            <a:r>
              <a:rPr lang="hr-HR" sz="2800" dirty="0" smtClean="0">
                <a:solidFill>
                  <a:schemeClr val="tx1"/>
                </a:solidFill>
              </a:rPr>
              <a:t>vrag?</a:t>
            </a:r>
            <a:endParaRPr lang="hr-H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800" dirty="0">
                <a:solidFill>
                  <a:srgbClr val="FF0000"/>
                </a:solidFill>
              </a:rPr>
              <a:t> </a:t>
            </a:r>
            <a:r>
              <a:rPr lang="hr-HR" sz="2800" dirty="0">
                <a:solidFill>
                  <a:schemeClr val="tx1"/>
                </a:solidFill>
              </a:rPr>
              <a:t>a) hranu  b) silno bogatstvo  c) skroman život.</a:t>
            </a:r>
          </a:p>
          <a:p>
            <a:pPr marL="0" indent="0">
              <a:buNone/>
            </a:pPr>
            <a:endParaRPr lang="hr-H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2800" dirty="0">
              <a:solidFill>
                <a:schemeClr val="accent1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2771335" y="3607072"/>
            <a:ext cx="422031" cy="4642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Postolar i vrag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871003" y="7132321"/>
            <a:ext cx="6836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Postolar traži pomoć jer su mu </a:t>
            </a:r>
            <a:r>
              <a:rPr lang="hr-HR" sz="2800" u="sng" dirty="0" smtClean="0">
                <a:solidFill>
                  <a:srgbClr val="FF0000"/>
                </a:solidFill>
              </a:rPr>
              <a:t>djeca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u="sng" dirty="0" smtClean="0">
                <a:solidFill>
                  <a:srgbClr val="FF0000"/>
                </a:solidFill>
              </a:rPr>
              <a:t>gladna.</a:t>
            </a:r>
            <a:endParaRPr lang="hr-HR" sz="2800" u="sng" dirty="0">
              <a:solidFill>
                <a:srgbClr val="FF0000"/>
              </a:solidFill>
            </a:endParaRPr>
          </a:p>
        </p:txBody>
      </p:sp>
      <p:sp>
        <p:nvSpPr>
          <p:cNvPr id="7" name="Elipsa 3"/>
          <p:cNvSpPr/>
          <p:nvPr/>
        </p:nvSpPr>
        <p:spPr>
          <a:xfrm>
            <a:off x="2540700" y="5331854"/>
            <a:ext cx="472956" cy="4818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6476391" y="4179235"/>
            <a:ext cx="804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vrag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66 -0.03866 L -0.39466 -0.03796 C -0.39166 -0.04074 -0.38802 -0.04282 -0.38476 -0.04491 C -0.38333 -0.04607 -0.38242 -0.04838 -0.38086 -0.04954 C -0.37929 -0.0507 -0.37734 -0.0507 -0.37591 -0.05139 C -0.37369 -0.05255 -0.37148 -0.0544 -0.3694 -0.05556 C -0.36809 -0.05648 -0.36666 -0.05695 -0.36562 -0.05741 C -0.35612 -0.06412 -0.36458 -0.06019 -0.3552 -0.06389 C -0.35013 -0.07245 -0.35559 -0.06458 -0.34492 -0.07222 C -0.34362 -0.07338 -0.34257 -0.07546 -0.34101 -0.07639 C -0.33333 -0.08287 -0.34153 -0.07176 -0.33099 -0.08472 C -0.32955 -0.08681 -0.32851 -0.08958 -0.32708 -0.0912 C -0.32539 -0.09306 -0.32356 -0.09375 -0.32187 -0.09514 C -0.31888 -0.09815 -0.31575 -0.10232 -0.31302 -0.10579 C -0.31171 -0.10741 -0.31041 -0.10857 -0.30898 -0.11019 C -0.30755 -0.11204 -0.30572 -0.11435 -0.30403 -0.1162 C -0.30273 -0.11806 -0.30143 -0.11921 -0.30013 -0.12037 C -0.2983 -0.12269 -0.29674 -0.12477 -0.29505 -0.12708 C -0.29362 -0.12894 -0.29257 -0.13125 -0.29114 -0.1331 C -0.2888 -0.13565 -0.2858 -0.13657 -0.28359 -0.13935 C -0.28151 -0.14144 -0.28046 -0.14583 -0.27825 -0.14769 L -0.27187 -0.15417 C -0.26497 -0.17153 -0.2763 -0.14491 -0.25911 -0.17292 C -0.25742 -0.1757 -0.25586 -0.17894 -0.25403 -0.18148 C -0.25221 -0.18357 -0.25026 -0.18495 -0.24882 -0.18773 C -0.24739 -0.19005 -0.24635 -0.19352 -0.24505 -0.19607 C -0.24336 -0.19907 -0.24153 -0.20139 -0.23984 -0.20463 C -0.23893 -0.20625 -0.23828 -0.2088 -0.23737 -0.21065 C -0.23489 -0.21528 -0.22955 -0.22315 -0.22955 -0.22292 C -0.22382 -0.24699 -0.23112 -0.22107 -0.222 -0.2419 C -0.22109 -0.24398 -0.22148 -0.24676 -0.2207 -0.24838 C -0.21966 -0.25093 -0.21796 -0.25255 -0.21666 -0.25463 C -0.21588 -0.25648 -0.21523 -0.25903 -0.21406 -0.26111 C -0.21302 -0.26389 -0.21171 -0.26644 -0.21028 -0.26945 C -0.20677 -0.28727 -0.21184 -0.26574 -0.20651 -0.27986 C -0.20586 -0.28171 -0.20586 -0.28426 -0.2052 -0.28611 C -0.19882 -0.30718 -0.20703 -0.275 -0.20026 -0.30093 C -0.19961 -0.30301 -0.19921 -0.30509 -0.19882 -0.30718 C -0.19843 -0.31019 -0.19843 -0.31273 -0.19739 -0.31551 C -0.19687 -0.31759 -0.19596 -0.31968 -0.19505 -0.32199 C -0.19453 -0.32454 -0.19427 -0.32755 -0.19375 -0.33009 C -0.19296 -0.33333 -0.19179 -0.33565 -0.19101 -0.33866 C -0.19036 -0.34329 -0.18984 -0.35278 -0.18854 -0.35718 C -0.18789 -0.35972 -0.18697 -0.36157 -0.18606 -0.36366 C -0.18294 -0.37894 -0.18658 -0.35995 -0.18346 -0.37847 C -0.18307 -0.38056 -0.18294 -0.38287 -0.18216 -0.38472 C -0.18072 -0.38889 -0.17708 -0.39745 -0.17708 -0.39722 C -0.17487 -0.41111 -0.17708 -0.4007 -0.17317 -0.41204 C -0.17226 -0.41458 -0.172 -0.41806 -0.17057 -0.42014 C -0.16862 -0.42477 -0.16445 -0.42755 -0.16302 -0.4331 C -0.15599 -0.45602 -0.16523 -0.42778 -0.15651 -0.44792 C -0.15546 -0.45 -0.15507 -0.45347 -0.1539 -0.45602 C -0.15299 -0.45833 -0.1513 -0.45995 -0.15013 -0.4625 C -0.14882 -0.46505 -0.14752 -0.46782 -0.14635 -0.4706 C -0.14531 -0.47292 -0.14453 -0.47477 -0.14362 -0.47708 C -0.14283 -0.47986 -0.14231 -0.48264 -0.14114 -0.48542 C -0.13554 -0.49769 -0.13151 -0.49398 -0.12708 -0.51273 C -0.11992 -0.54167 -0.12942 -0.50602 -0.1207 -0.53148 C -0.11497 -0.54815 -0.12109 -0.53704 -0.11536 -0.54607 C -0.11341 -0.55278 -0.11093 -0.56227 -0.10781 -0.56713 C -0.10416 -0.57315 -0.10586 -0.56968 -0.1026 -0.57755 C -0.10039 -0.58912 -0.10273 -0.5787 -0.09869 -0.59005 C -0.09791 -0.59306 -0.09752 -0.59607 -0.09635 -0.59884 C -0.09557 -0.60023 -0.0944 -0.60139 -0.09375 -0.60255 C -0.0927 -0.60486 -0.09205 -0.60718 -0.09114 -0.60903 C -0.08997 -0.61134 -0.08854 -0.6132 -0.08737 -0.61505 C -0.08645 -0.61736 -0.08554 -0.61991 -0.08476 -0.62153 C -0.08411 -0.62338 -0.08281 -0.62431 -0.08216 -0.62593 C -0.07565 -0.63912 -0.0832 -0.62616 -0.07708 -0.63634 C -0.07669 -0.63912 -0.07604 -0.6419 -0.07578 -0.64491 C -0.07539 -0.64815 -0.075 -0.65185 -0.07447 -0.65532 C -0.07421 -0.65741 -0.07395 -0.65949 -0.07317 -0.66134 C -0.07252 -0.66343 -0.07148 -0.66435 -0.07057 -0.66574 C -0.06744 -0.68148 -0.07213 -0.66273 -0.06549 -0.67593 C -0.06471 -0.67778 -0.06497 -0.68056 -0.06419 -0.68241 C -0.06367 -0.68403 -0.06224 -0.68495 -0.06158 -0.68657 C -0.06106 -0.68796 -0.0608 -0.68958 -0.06002 -0.69028 L -0.06002 -0.69028 " pathEditMode="relative" rAng="0" ptsTypes="AAAAAAAAAAAAAAAAAAAA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2" y="-3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  <p:bldP spid="7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315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5. Što je vrag zauzvrat tražio od postolara?</a:t>
            </a:r>
          </a:p>
          <a:p>
            <a:pPr marL="0" indent="0"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Vrag je tražio da postolar nakon sedam ljeta pođe s njim u pakao.</a:t>
            </a:r>
          </a:p>
          <a:p>
            <a:pPr marL="0" indent="0">
              <a:buNone/>
            </a:pPr>
            <a:r>
              <a:rPr lang="hr-HR" sz="3000" dirty="0" smtClean="0">
                <a:solidFill>
                  <a:schemeClr val="tx1"/>
                </a:solidFill>
              </a:rPr>
              <a:t>6. Kome je majstor ponudio gostoprimstvo?</a:t>
            </a:r>
          </a:p>
          <a:p>
            <a:pPr marL="0" indent="0">
              <a:buNone/>
            </a:pPr>
            <a:r>
              <a:rPr lang="hr-HR" sz="3000" dirty="0" smtClean="0">
                <a:solidFill>
                  <a:srgbClr val="FF0000"/>
                </a:solidFill>
              </a:rPr>
              <a:t>Majstor je ponudio gostoprimstvo Božjem Sinu.</a:t>
            </a:r>
          </a:p>
          <a:p>
            <a:pPr marL="0" indent="0">
              <a:buNone/>
            </a:pPr>
            <a:r>
              <a:rPr lang="hr-HR" sz="3000" dirty="0" smtClean="0">
                <a:solidFill>
                  <a:schemeClr val="tx1"/>
                </a:solidFill>
              </a:rPr>
              <a:t>7. </a:t>
            </a:r>
            <a:r>
              <a:rPr lang="hr-HR" sz="2800" dirty="0" smtClean="0">
                <a:solidFill>
                  <a:schemeClr val="tx1"/>
                </a:solidFill>
              </a:rPr>
              <a:t>Kakav dar daje Božji Sin majstoru?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Božji Sin ispunjava tri majstorove želje: 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1. želja: ,,Tko na tronožac sjedne nek bez mene ne ustane.’’</a:t>
            </a:r>
            <a:endParaRPr lang="hr-HR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2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2. želja: ,,Tko proviri glavom kroz prozor nek bez mene glavu više ne može izvući.’’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3. </a:t>
            </a:r>
            <a:r>
              <a:rPr lang="hr-HR" sz="2800" smtClean="0">
                <a:solidFill>
                  <a:srgbClr val="FF0000"/>
                </a:solidFill>
              </a:rPr>
              <a:t>želja</a:t>
            </a:r>
            <a:r>
              <a:rPr lang="hr-HR" sz="2800" dirty="0" smtClean="0">
                <a:solidFill>
                  <a:srgbClr val="FF0000"/>
                </a:solidFill>
              </a:rPr>
              <a:t>: ,,Tko u vrtu krušku takne, bez mene se ne odmakne!’’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8. Objasni zašto je postolar domišljat.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Postolar je domišljat jer je tri puta prevario vraga pomoću svojih triju želja.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9. Objasni zašto je vrag lakomislen.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Svaki puta kada je došao po postolara, nasjeo je na postolarevu domišljatost pa je bio prisiljen odgoditi postolarev put u pakao.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4389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</a:rPr>
              <a:t>10. Kako se majstor zauvijek oslobodio svoje nagodbe s vragom te nije otišao s njim u pakao?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Treća želja oslobodila je majstora: vrag se priljepio za krušku te su ga ukućani stali žestoko tući. Kako bi ga ukućani prestali tući, zauzvrat je obećao da neće uzeti majstora sa sobom u pakao.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Kugina kuća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chemeClr val="tx1"/>
                </a:solidFill>
              </a:rPr>
              <a:t>1. Jelin sin jedinac zove se _____.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2. Jelin sin je otišao: a) u dućan  b) u grad  c) kod strine.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3. Tko ne da čudnoj ženi krenuti u selo: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 a) drveni križ s Isusovim kipom  b) Jela.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4. Bijela čudna žena je: a) kuga  b) Jela  c) strina.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5. Zašto je Jela pristala odnijeti kugu u selo?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Jela je pristala odnijeti kugu u selo kako bi spasila život svom sinu, jer ju je kuga ucijenila da će joj u protivnom ubiti sina.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8" name="Elipsa 3"/>
          <p:cNvSpPr/>
          <p:nvPr/>
        </p:nvSpPr>
        <p:spPr>
          <a:xfrm>
            <a:off x="7173519" y="2314432"/>
            <a:ext cx="422031" cy="4642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3"/>
          <p:cNvSpPr/>
          <p:nvPr/>
        </p:nvSpPr>
        <p:spPr>
          <a:xfrm>
            <a:off x="4479702" y="3857414"/>
            <a:ext cx="414270" cy="4378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3"/>
          <p:cNvSpPr/>
          <p:nvPr/>
        </p:nvSpPr>
        <p:spPr>
          <a:xfrm>
            <a:off x="1195756" y="3404382"/>
            <a:ext cx="432750" cy="453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4893972" y="173736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 Rade 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3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1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</a:rPr>
              <a:t>6. Je li kuga održala obećanje i poštedjela Jelinu kuću?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 a) da  b) ne.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7. Je li Jelin sin ostao živ?          a) da     b) ne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8. Jela je klela _____.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9. Jela je </a:t>
            </a:r>
            <a:r>
              <a:rPr lang="hr-HR" sz="2800" dirty="0" err="1" smtClean="0">
                <a:solidFill>
                  <a:schemeClr val="tx1"/>
                </a:solidFill>
              </a:rPr>
              <a:t>naposlijetku</a:t>
            </a:r>
            <a:r>
              <a:rPr lang="hr-HR" sz="2800" dirty="0" smtClean="0">
                <a:solidFill>
                  <a:schemeClr val="tx1"/>
                </a:solidFill>
              </a:rPr>
              <a:t>: a) oslijepila  b) umrla.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10. Kako se nakon svega zove Jelina kuća?</a:t>
            </a:r>
            <a:endParaRPr lang="hr-HR" sz="2800" dirty="0">
              <a:solidFill>
                <a:schemeClr val="tx1"/>
              </a:solidFill>
            </a:endParaRPr>
          </a:p>
          <a:p>
            <a:r>
              <a:rPr lang="hr-HR" sz="2800" dirty="0" smtClean="0">
                <a:solidFill>
                  <a:srgbClr val="FF0000"/>
                </a:solidFill>
              </a:rPr>
              <a:t>Nakon svega Jelina se kuća zove ,,Kugina kuća.’’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7" name="Elipsa 3"/>
          <p:cNvSpPr/>
          <p:nvPr/>
        </p:nvSpPr>
        <p:spPr>
          <a:xfrm>
            <a:off x="1197737" y="2386649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3"/>
          <p:cNvSpPr/>
          <p:nvPr/>
        </p:nvSpPr>
        <p:spPr>
          <a:xfrm>
            <a:off x="6573178" y="2954215"/>
            <a:ext cx="476505" cy="4892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3"/>
          <p:cNvSpPr/>
          <p:nvPr/>
        </p:nvSpPr>
        <p:spPr>
          <a:xfrm>
            <a:off x="4340181" y="4110533"/>
            <a:ext cx="437882" cy="4357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xtBox 3"/>
          <p:cNvSpPr txBox="1"/>
          <p:nvPr/>
        </p:nvSpPr>
        <p:spPr>
          <a:xfrm>
            <a:off x="3213766" y="3443473"/>
            <a:ext cx="890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kugu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Kameni svatovi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86923"/>
            <a:ext cx="10058400" cy="402336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</a:rPr>
              <a:t>1. Kako se zove naselje u kojem žive mlinar, mlinarica, i njihov sin?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Naselje u kojem oni žive zove se Susjedgrad.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2. Mlinar i mlinarica od sina očekuju: 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a) da postane slavna osoba   b) da više radi u mlinu   c) da se oženi.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3. Mlinar i mlinarica su siromašni.       T              N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4. Sin želi da ga majka prestane: a) koriti  b) voljeti c) psovati.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5. Majka je govorila da joj je sin kamen.    T         N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8" name="Elipsa 3"/>
          <p:cNvSpPr/>
          <p:nvPr/>
        </p:nvSpPr>
        <p:spPr>
          <a:xfrm>
            <a:off x="8665337" y="3567749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3"/>
          <p:cNvSpPr/>
          <p:nvPr/>
        </p:nvSpPr>
        <p:spPr>
          <a:xfrm>
            <a:off x="7789037" y="4139249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3"/>
          <p:cNvSpPr/>
          <p:nvPr/>
        </p:nvSpPr>
        <p:spPr>
          <a:xfrm>
            <a:off x="5788787" y="4701224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3"/>
          <p:cNvSpPr/>
          <p:nvPr/>
        </p:nvSpPr>
        <p:spPr>
          <a:xfrm>
            <a:off x="7055612" y="5263199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556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26" y="286603"/>
            <a:ext cx="10058400" cy="1450757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426" y="18539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6. Sin priznaje majci: a) da je potajno zaljubljen 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smtClean="0">
                <a:solidFill>
                  <a:schemeClr val="tx1"/>
                </a:solidFill>
              </a:rPr>
              <a:t>b) da je ukrao zlato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c) da se nikada neće oženiti.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7. Sin se zaljubio u djevu _____.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8. Buduća žena od sina je: a) bogata     b) siromašna.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9. Mlinarica voli svoju snahu.     T           N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10. Mlinarica je izrekla kletvu te su svatovi: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 a) okamenjeni   b) nestali   c) dulje trajali. </a:t>
            </a:r>
          </a:p>
        </p:txBody>
      </p:sp>
      <p:sp>
        <p:nvSpPr>
          <p:cNvPr id="8" name="Elipsa 3"/>
          <p:cNvSpPr/>
          <p:nvPr/>
        </p:nvSpPr>
        <p:spPr>
          <a:xfrm>
            <a:off x="3959987" y="1853972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3"/>
          <p:cNvSpPr/>
          <p:nvPr/>
        </p:nvSpPr>
        <p:spPr>
          <a:xfrm>
            <a:off x="6460946" y="3522651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3"/>
          <p:cNvSpPr/>
          <p:nvPr/>
        </p:nvSpPr>
        <p:spPr>
          <a:xfrm>
            <a:off x="6549081" y="4085968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3"/>
          <p:cNvSpPr/>
          <p:nvPr/>
        </p:nvSpPr>
        <p:spPr>
          <a:xfrm>
            <a:off x="998426" y="5234624"/>
            <a:ext cx="412124" cy="4467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4556498" y="2919203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Janju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2" grpId="0" animBg="1"/>
      <p:bldP spid="13" grpId="0" animBg="1"/>
      <p:bldP spid="7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</TotalTime>
  <Words>658</Words>
  <Application>Microsoft Office PowerPoint</Application>
  <PresentationFormat>Prilagođeno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Retrospect</vt:lpstr>
      <vt:lpstr>Povjestice</vt:lpstr>
      <vt:lpstr>Postolar i vrag</vt:lpstr>
      <vt:lpstr>PowerPointova prezentacija</vt:lpstr>
      <vt:lpstr>PowerPointova prezentacija</vt:lpstr>
      <vt:lpstr>PowerPointova prezentacija</vt:lpstr>
      <vt:lpstr>Kugina kuća</vt:lpstr>
      <vt:lpstr>PowerPointova prezentacija</vt:lpstr>
      <vt:lpstr>Kameni svatovi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 Šenoa   povjestice</dc:title>
  <dc:creator>Matija Šimek</dc:creator>
  <cp:lastModifiedBy>user</cp:lastModifiedBy>
  <cp:revision>55</cp:revision>
  <dcterms:created xsi:type="dcterms:W3CDTF">2017-10-18T05:49:13Z</dcterms:created>
  <dcterms:modified xsi:type="dcterms:W3CDTF">2017-10-25T08:55:09Z</dcterms:modified>
</cp:coreProperties>
</file>