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FADA-4920-443A-9CC3-B69DE79E7D62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B3EB-000A-4072-B230-35E1EF89B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FADA-4920-443A-9CC3-B69DE79E7D62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B3EB-000A-4072-B230-35E1EF89B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FADA-4920-443A-9CC3-B69DE79E7D62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B3EB-000A-4072-B230-35E1EF89B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FADA-4920-443A-9CC3-B69DE79E7D62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B3EB-000A-4072-B230-35E1EF89B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FADA-4920-443A-9CC3-B69DE79E7D62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B3EB-000A-4072-B230-35E1EF89B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FADA-4920-443A-9CC3-B69DE79E7D62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B3EB-000A-4072-B230-35E1EF89B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FADA-4920-443A-9CC3-B69DE79E7D62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B3EB-000A-4072-B230-35E1EF89B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FADA-4920-443A-9CC3-B69DE79E7D62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B3EB-000A-4072-B230-35E1EF89B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FADA-4920-443A-9CC3-B69DE79E7D62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B3EB-000A-4072-B230-35E1EF89B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FADA-4920-443A-9CC3-B69DE79E7D62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B3EB-000A-4072-B230-35E1EF89B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FADA-4920-443A-9CC3-B69DE79E7D62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92B3EB-000A-4072-B230-35E1EF89BF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8BFADA-4920-443A-9CC3-B69DE79E7D62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92B3EB-000A-4072-B230-35E1EF89BF1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Jugoslavija" TargetMode="External"/><Relationship Id="rId2" Type="http://schemas.openxmlformats.org/officeDocument/2006/relationships/hyperlink" Target="https://hr.wikipedia.org/wiki/AVNOJ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NJEMAČKA NACIONALNA </a:t>
            </a:r>
            <a:br>
              <a:rPr lang="hr-HR" dirty="0" smtClean="0"/>
            </a:br>
            <a:r>
              <a:rPr lang="hr-HR" dirty="0" smtClean="0"/>
              <a:t>MANJINA U HRVATSKOJ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dministrator\Downloads\HGK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717032"/>
            <a:ext cx="3847703" cy="2271514"/>
          </a:xfrm>
          <a:prstGeom prst="rect">
            <a:avLst/>
          </a:prstGeom>
          <a:noFill/>
        </p:spPr>
      </p:pic>
      <p:pic>
        <p:nvPicPr>
          <p:cNvPr id="1027" name="Picture 3" descr="C:\Users\Administrator\Downloads\HD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56776" y="6858000"/>
            <a:ext cx="144016" cy="541039"/>
          </a:xfrm>
          <a:prstGeom prst="rect">
            <a:avLst/>
          </a:prstGeom>
          <a:noFill/>
        </p:spPr>
      </p:pic>
      <p:pic>
        <p:nvPicPr>
          <p:cNvPr id="1028" name="Picture 4" descr="C:\Users\Administrator\Downloads\PŠ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4149080"/>
            <a:ext cx="1656184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-jedna od </a:t>
            </a:r>
            <a:r>
              <a:rPr lang="en-US" dirty="0" smtClean="0"/>
              <a:t>22 </a:t>
            </a:r>
            <a:r>
              <a:rPr lang="en-US" dirty="0" err="1" smtClean="0"/>
              <a:t>priznate</a:t>
            </a:r>
            <a:r>
              <a:rPr lang="en-US" dirty="0" smtClean="0"/>
              <a:t> </a:t>
            </a:r>
            <a:r>
              <a:rPr lang="en-US" dirty="0" err="1" smtClean="0"/>
              <a:t>nacionalne</a:t>
            </a:r>
            <a:r>
              <a:rPr lang="en-US" dirty="0" smtClean="0"/>
              <a:t> </a:t>
            </a:r>
            <a:r>
              <a:rPr lang="en-US" dirty="0" err="1" smtClean="0"/>
              <a:t>manjine</a:t>
            </a:r>
            <a:r>
              <a:rPr lang="hr-HR" dirty="0" smtClean="0"/>
              <a:t> Hrvatske</a:t>
            </a:r>
          </a:p>
          <a:p>
            <a:pPr>
              <a:buNone/>
            </a:pPr>
            <a:r>
              <a:rPr lang="hr-HR" dirty="0" smtClean="0"/>
              <a:t>-</a:t>
            </a:r>
            <a:r>
              <a:rPr lang="en-US" dirty="0" smtClean="0"/>
              <a:t>u </a:t>
            </a:r>
            <a:r>
              <a:rPr lang="en-US" dirty="0" err="1" smtClean="0"/>
              <a:t>Hrvatskoj</a:t>
            </a:r>
            <a:r>
              <a:rPr lang="en-US" dirty="0" smtClean="0"/>
              <a:t> </a:t>
            </a:r>
            <a:r>
              <a:rPr lang="en-US" dirty="0" err="1" smtClean="0"/>
              <a:t>živi</a:t>
            </a:r>
            <a:r>
              <a:rPr lang="en-US" dirty="0" smtClean="0"/>
              <a:t> 2.965 </a:t>
            </a:r>
            <a:r>
              <a:rPr lang="hr-HR" dirty="0" smtClean="0"/>
              <a:t>Nijemaca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čega</a:t>
            </a:r>
            <a:r>
              <a:rPr lang="en-US" dirty="0" smtClean="0"/>
              <a:t> </a:t>
            </a:r>
            <a:r>
              <a:rPr lang="en-US" dirty="0" err="1" smtClean="0"/>
              <a:t>najviše</a:t>
            </a:r>
            <a:r>
              <a:rPr lang="hr-HR" dirty="0" smtClean="0"/>
              <a:t> u </a:t>
            </a:r>
          </a:p>
          <a:p>
            <a:pPr>
              <a:buNone/>
            </a:pPr>
            <a:r>
              <a:rPr lang="hr-HR" dirty="0" smtClean="0"/>
              <a:t>Osječko-baranjskoj županiji</a:t>
            </a:r>
            <a:endParaRPr lang="en-US" dirty="0"/>
          </a:p>
        </p:txBody>
      </p:sp>
      <p:pic>
        <p:nvPicPr>
          <p:cNvPr id="1026" name="Picture 2" descr="C:\Users\Administrator\Downloads\kozne_bermude_i_karirane_kosulje_nikad_nece_otici_iz_bayer_153402_139367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501008"/>
            <a:ext cx="4929768" cy="3014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Godine</a:t>
            </a:r>
            <a:r>
              <a:rPr lang="en-US" dirty="0" smtClean="0"/>
              <a:t> 1944. je </a:t>
            </a:r>
            <a:r>
              <a:rPr lang="en-US" dirty="0" smtClean="0">
                <a:hlinkClick r:id="rId2" tooltip="AVNOJ"/>
              </a:rPr>
              <a:t>AVNOJ</a:t>
            </a:r>
            <a:r>
              <a:rPr lang="en-US" dirty="0" smtClean="0"/>
              <a:t> </a:t>
            </a:r>
            <a:r>
              <a:rPr lang="en-US" dirty="0" err="1" smtClean="0"/>
              <a:t>zaključio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njemačku</a:t>
            </a:r>
            <a:r>
              <a:rPr lang="en-US" dirty="0" smtClean="0"/>
              <a:t> </a:t>
            </a:r>
            <a:r>
              <a:rPr lang="en-US" dirty="0" err="1" smtClean="0"/>
              <a:t>manjinu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izvlastiti</a:t>
            </a:r>
            <a:r>
              <a:rPr lang="en-US" dirty="0" smtClean="0"/>
              <a:t>.</a:t>
            </a:r>
            <a:endParaRPr lang="hr-HR" dirty="0" smtClean="0"/>
          </a:p>
          <a:p>
            <a:r>
              <a:rPr lang="pl-PL" dirty="0" smtClean="0"/>
              <a:t>U </a:t>
            </a:r>
            <a:r>
              <a:rPr lang="pl-PL" dirty="0" smtClean="0">
                <a:hlinkClick r:id="rId3" tooltip="Jugoslavija"/>
              </a:rPr>
              <a:t>jugoslavenskim</a:t>
            </a:r>
            <a:r>
              <a:rPr lang="pl-PL" dirty="0" smtClean="0"/>
              <a:t> je logorima umrlo </a:t>
            </a:r>
            <a:r>
              <a:rPr lang="en-US" dirty="0" smtClean="0"/>
              <a:t>64.000 </a:t>
            </a:r>
            <a:r>
              <a:rPr lang="en-US" dirty="0" err="1" smtClean="0"/>
              <a:t>njemačkih</a:t>
            </a:r>
            <a:r>
              <a:rPr lang="en-US" dirty="0" smtClean="0"/>
              <a:t> </a:t>
            </a:r>
            <a:r>
              <a:rPr lang="en-US" dirty="0" err="1" smtClean="0"/>
              <a:t>civilnih</a:t>
            </a:r>
            <a:r>
              <a:rPr lang="en-US" dirty="0" smtClean="0"/>
              <a:t> </a:t>
            </a:r>
            <a:r>
              <a:rPr lang="en-US" dirty="0" err="1" smtClean="0"/>
              <a:t>žrtava</a:t>
            </a:r>
            <a:endParaRPr lang="hr-HR" dirty="0" smtClean="0"/>
          </a:p>
          <a:p>
            <a:endParaRPr lang="en-US" dirty="0"/>
          </a:p>
        </p:txBody>
      </p:sp>
      <p:pic>
        <p:nvPicPr>
          <p:cNvPr id="2050" name="Picture 2" descr="C:\Users\Administrator\Downloads\preuzmi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4149080"/>
            <a:ext cx="3672408" cy="18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Danas je to  malobrojna manjina, pretežno urbana, čiji su  članovi uz  tzv. Podunavske Nijemce (Švabe) i Nijemci i Austrijanci koji su se kao radnici i obrtnici tijekom stoljeća nastanili u hrvatskim gradovima.</a:t>
            </a:r>
            <a:br>
              <a:rPr lang="vi-VN" dirty="0" smtClean="0"/>
            </a:br>
            <a:r>
              <a:rPr lang="vi-VN" dirty="0" smtClean="0"/>
              <a:t>  </a:t>
            </a:r>
            <a:r>
              <a:rPr lang="hr-HR" dirty="0" smtClean="0"/>
              <a:t>Z</a:t>
            </a:r>
            <a:r>
              <a:rPr lang="vi-VN" dirty="0" smtClean="0"/>
              <a:t>nanje njemačkog </a:t>
            </a:r>
            <a:r>
              <a:rPr lang="hr-HR" dirty="0" smtClean="0"/>
              <a:t>jezika </a:t>
            </a:r>
            <a:r>
              <a:rPr lang="vi-VN" dirty="0" smtClean="0"/>
              <a:t>gotovo </a:t>
            </a:r>
            <a:r>
              <a:rPr lang="hr-HR" dirty="0" smtClean="0"/>
              <a:t>se </a:t>
            </a:r>
            <a:r>
              <a:rPr lang="vi-VN" dirty="0" smtClean="0"/>
              <a:t>sasvim izgubilo </a:t>
            </a:r>
            <a:endParaRPr lang="hr-HR" dirty="0" smtClean="0"/>
          </a:p>
          <a:p>
            <a:r>
              <a:rPr lang="vi-VN" dirty="0" smtClean="0"/>
              <a:t>Njihov broj od početnih 2000. u Republici Hrvatskoj svake godine raste. Opstanak i oporavak ove manjine bio je težak  i dugotrajan.. 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dirty="0" smtClean="0"/>
              <a:t>Zajednica Nijemaca u Hrvatskoj – Zagreb (</a:t>
            </a:r>
            <a:r>
              <a:rPr lang="hr-HR" dirty="0" err="1" smtClean="0"/>
              <a:t>Gemeinschaft</a:t>
            </a:r>
            <a:r>
              <a:rPr lang="hr-HR" dirty="0" smtClean="0"/>
              <a:t> der </a:t>
            </a:r>
            <a:r>
              <a:rPr lang="hr-HR" dirty="0" err="1" smtClean="0"/>
              <a:t>Deutschen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Kroatien</a:t>
            </a:r>
            <a:r>
              <a:rPr lang="hr-HR" dirty="0" smtClean="0"/>
              <a:t> - Zagreb) ima 360 članova,  a predsjednik je</a:t>
            </a:r>
          </a:p>
          <a:p>
            <a:pPr algn="ctr">
              <a:buNone/>
            </a:pPr>
            <a:r>
              <a:rPr lang="hr-HR" b="1" dirty="0" err="1" smtClean="0"/>
              <a:t>dr</a:t>
            </a:r>
            <a:r>
              <a:rPr lang="hr-HR" b="1" dirty="0" smtClean="0"/>
              <a:t>. Ivan </a:t>
            </a:r>
            <a:r>
              <a:rPr lang="hr-HR" b="1" dirty="0" err="1" smtClean="0"/>
              <a:t>Rittig</a:t>
            </a:r>
            <a:r>
              <a:rPr lang="hr-HR" dirty="0" smtClean="0"/>
              <a:t>, 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632798"/>
          </a:xfrm>
        </p:spPr>
        <p:txBody>
          <a:bodyPr>
            <a:normAutofit/>
          </a:bodyPr>
          <a:lstStyle/>
          <a:p>
            <a:pPr algn="ctr"/>
            <a:r>
              <a:rPr lang="vi-VN" sz="3100" b="1" dirty="0" smtClean="0"/>
              <a:t>Udruge njemačke manjine u Hrvatskoj</a:t>
            </a:r>
            <a:r>
              <a:rPr lang="vi-VN" b="1" dirty="0" smtClean="0"/>
              <a:t/>
            </a:r>
            <a:br>
              <a:rPr lang="vi-VN" b="1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fontScale="40000" lnSpcReduction="20000"/>
          </a:bodyPr>
          <a:lstStyle/>
          <a:p>
            <a:r>
              <a:rPr lang="vi-VN" sz="4300" b="1" dirty="0" smtClean="0"/>
              <a:t>Zajednica </a:t>
            </a:r>
            <a:r>
              <a:rPr lang="vi-VN" sz="4300" b="1" dirty="0" smtClean="0"/>
              <a:t>Nijemaca u Hrvatskoj - Zagreb</a:t>
            </a:r>
            <a:r>
              <a:rPr lang="vi-VN" sz="4300" dirty="0" smtClean="0"/>
              <a:t/>
            </a:r>
            <a:br>
              <a:rPr lang="vi-VN" sz="4300" dirty="0" smtClean="0"/>
            </a:br>
            <a:r>
              <a:rPr lang="vi-VN" sz="4300" dirty="0" smtClean="0"/>
              <a:t>Palmotićeva 20, 10000 Zagreb</a:t>
            </a:r>
            <a:br>
              <a:rPr lang="vi-VN" sz="4300" dirty="0" smtClean="0"/>
            </a:br>
            <a:r>
              <a:rPr lang="vi-VN" sz="4300" dirty="0" smtClean="0"/>
              <a:t/>
            </a:r>
            <a:br>
              <a:rPr lang="vi-VN" sz="4300" dirty="0" smtClean="0"/>
            </a:br>
            <a:r>
              <a:rPr lang="vi-VN" sz="4300" b="1" dirty="0" smtClean="0"/>
              <a:t>Njemačka zajednica</a:t>
            </a:r>
            <a:r>
              <a:rPr lang="vi-VN" sz="4300" dirty="0" smtClean="0"/>
              <a:t/>
            </a:r>
            <a:br>
              <a:rPr lang="vi-VN" sz="4300" dirty="0" smtClean="0"/>
            </a:br>
            <a:r>
              <a:rPr lang="vi-VN" sz="4300" dirty="0" smtClean="0"/>
              <a:t>Ribarska ulica 1, p.p.110, 31000 Osijek</a:t>
            </a:r>
            <a:br>
              <a:rPr lang="vi-VN" sz="4300" dirty="0" smtClean="0"/>
            </a:br>
            <a:r>
              <a:rPr lang="vi-VN" sz="4300" dirty="0" smtClean="0"/>
              <a:t/>
            </a:r>
            <a:br>
              <a:rPr lang="vi-VN" sz="4300" dirty="0" smtClean="0"/>
            </a:br>
            <a:r>
              <a:rPr lang="vi-VN" sz="4300" dirty="0" smtClean="0"/>
              <a:t/>
            </a:r>
            <a:br>
              <a:rPr lang="vi-VN" sz="4300" dirty="0" smtClean="0"/>
            </a:br>
            <a:r>
              <a:rPr lang="vi-VN" sz="4300" b="1" dirty="0" smtClean="0"/>
              <a:t>Zajednica Nijemaca i Austrijanaca</a:t>
            </a:r>
            <a:r>
              <a:rPr lang="vi-VN" sz="4300" dirty="0" smtClean="0"/>
              <a:t/>
            </a:r>
            <a:br>
              <a:rPr lang="vi-VN" sz="4300" dirty="0" smtClean="0"/>
            </a:br>
            <a:r>
              <a:rPr lang="vi-VN" sz="4300" dirty="0" smtClean="0"/>
              <a:t>Europske avenije 8, 31000 Osijek</a:t>
            </a:r>
            <a:br>
              <a:rPr lang="vi-VN" sz="4300" dirty="0" smtClean="0"/>
            </a:br>
            <a:endParaRPr lang="vi-VN" sz="4300" dirty="0" smtClean="0"/>
          </a:p>
          <a:p>
            <a:r>
              <a:rPr lang="vi-VN" sz="4300" b="1" dirty="0" smtClean="0"/>
              <a:t>Udruga Nijemaca i Austrijanaca - Vukovar</a:t>
            </a:r>
            <a:r>
              <a:rPr lang="vi-VN" sz="4300" dirty="0" smtClean="0"/>
              <a:t/>
            </a:r>
            <a:br>
              <a:rPr lang="vi-VN" sz="4300" dirty="0" smtClean="0"/>
            </a:br>
            <a:r>
              <a:rPr lang="vi-VN" sz="4300" dirty="0" smtClean="0"/>
              <a:t>Županijska 61, 32000 Vukovar</a:t>
            </a:r>
            <a:br>
              <a:rPr lang="vi-VN" sz="4300" dirty="0" smtClean="0"/>
            </a:br>
            <a:endParaRPr lang="vi-VN" sz="4300" dirty="0" smtClean="0"/>
          </a:p>
          <a:p>
            <a:r>
              <a:rPr lang="vi-VN" sz="4300" b="1" dirty="0" smtClean="0"/>
              <a:t>Udruga Nijemaca i Austrijanaca Sirač</a:t>
            </a:r>
            <a:r>
              <a:rPr lang="vi-VN" sz="4300" dirty="0" smtClean="0"/>
              <a:t/>
            </a:r>
            <a:br>
              <a:rPr lang="vi-VN" sz="4300" dirty="0" smtClean="0"/>
            </a:br>
            <a:r>
              <a:rPr lang="vi-VN" sz="4300" dirty="0" smtClean="0"/>
              <a:t>Stjepana Radića 120, 43541 Sirač</a:t>
            </a:r>
            <a:br>
              <a:rPr lang="vi-VN" sz="4300" dirty="0" smtClean="0"/>
            </a:br>
            <a:r>
              <a:rPr lang="vi-VN" sz="4300" dirty="0" smtClean="0"/>
              <a:t/>
            </a:r>
            <a:br>
              <a:rPr lang="vi-VN" sz="4300" dirty="0" smtClean="0"/>
            </a:br>
            <a:r>
              <a:rPr lang="vi-VN" sz="4300" b="1" dirty="0" smtClean="0"/>
              <a:t>Narodni savez Nijemaca u Hrvatskoj</a:t>
            </a:r>
            <a:r>
              <a:rPr lang="vi-VN" sz="4300" dirty="0" smtClean="0"/>
              <a:t/>
            </a:r>
            <a:br>
              <a:rPr lang="vi-VN" sz="4300" dirty="0" smtClean="0"/>
            </a:br>
            <a:r>
              <a:rPr lang="vi-VN" sz="4300" dirty="0" smtClean="0"/>
              <a:t>Medveščak 41, 10000 Zagreb</a:t>
            </a:r>
            <a:br>
              <a:rPr lang="vi-VN" sz="4300" dirty="0" smtClean="0"/>
            </a:br>
            <a:endParaRPr lang="vi-VN" sz="4300" dirty="0" smtClean="0"/>
          </a:p>
          <a:p>
            <a:r>
              <a:rPr lang="vi-VN" sz="4300" b="1" dirty="0" smtClean="0"/>
              <a:t>Podunavski </a:t>
            </a:r>
            <a:r>
              <a:rPr lang="vi-VN" sz="4300" b="1" dirty="0" smtClean="0"/>
              <a:t>trokut</a:t>
            </a:r>
          </a:p>
          <a:p>
            <a:pPr>
              <a:buNone/>
            </a:pPr>
            <a:r>
              <a:rPr lang="vi-VN" sz="4300" dirty="0" smtClean="0"/>
              <a:t>Podunavski trokut ("Donaudreieck") mreža je njemačkih manjina i njima bliskih organizacija i institucija u Hrvatskoj, Srbiji i Mađarskoj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Izradio:Valentin </a:t>
            </a:r>
            <a:r>
              <a:rPr lang="hr-HR" smtClean="0"/>
              <a:t>Muqaj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427</TotalTime>
  <Words>62</Words>
  <Application>Microsoft Office PowerPoint</Application>
  <PresentationFormat>Prikaz na zaslonu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Tijek</vt:lpstr>
      <vt:lpstr>NJEMAČKA NACIONALNA  MANJINA U HRVATSKOJ</vt:lpstr>
      <vt:lpstr>Slajd 2</vt:lpstr>
      <vt:lpstr>Slajd 3</vt:lpstr>
      <vt:lpstr>Slajd 4</vt:lpstr>
      <vt:lpstr>Slajd 5</vt:lpstr>
      <vt:lpstr>Udruge njemačke manjine u Hrvatskoj </vt:lpstr>
      <vt:lpstr>Izradio:Valentin Muqaj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NJEMAČKA NACIONALNA  MANJINA U HRVATSKOJ</dc:title>
  <dc:creator>Administrator</dc:creator>
  <cp:lastModifiedBy>UserXP</cp:lastModifiedBy>
  <cp:revision>23</cp:revision>
  <dcterms:created xsi:type="dcterms:W3CDTF">2016-05-03T06:49:49Z</dcterms:created>
  <dcterms:modified xsi:type="dcterms:W3CDTF">2016-05-24T05:25:15Z</dcterms:modified>
</cp:coreProperties>
</file>