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B1B"/>
    <a:srgbClr val="FF66CC"/>
    <a:srgbClr val="3C2789"/>
    <a:srgbClr val="FDDDE6"/>
    <a:srgbClr val="DFF6FB"/>
    <a:srgbClr val="FFCCCC"/>
    <a:srgbClr val="DDEAFD"/>
    <a:srgbClr val="4A4868"/>
    <a:srgbClr val="0099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559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769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67610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1858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14106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30958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42450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19869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4421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546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781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220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9810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6922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9929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0208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9185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17EBEB-D9F6-4E12-A148-7052A8FD9FDF}" type="datetimeFigureOut">
              <a:rPr lang="hr-HR" smtClean="0"/>
              <a:pPr/>
              <a:t>8.4.2015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0768AA-BD45-4ADA-A4E7-32B8CA5264E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069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r.wikipedia.org/wiki/Austro-Ugarsk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11381" y="2044700"/>
            <a:ext cx="9058319" cy="3213100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rgbClr val="FF0000"/>
                </a:solidFill>
              </a:rPr>
              <a:t/>
            </a:r>
            <a:br>
              <a:rPr lang="hr-HR" sz="9600" dirty="0" smtClean="0">
                <a:solidFill>
                  <a:srgbClr val="FF0000"/>
                </a:solidFill>
              </a:rPr>
            </a:br>
            <a:r>
              <a:rPr lang="hr-HR" sz="9600" dirty="0">
                <a:solidFill>
                  <a:srgbClr val="FF0000"/>
                </a:solidFill>
              </a:rPr>
              <a:t/>
            </a:r>
            <a:br>
              <a:rPr lang="hr-HR" sz="9600" dirty="0">
                <a:solidFill>
                  <a:srgbClr val="FF0000"/>
                </a:solidFill>
              </a:rPr>
            </a:br>
            <a:r>
              <a:rPr lang="hr-HR" sz="9600" dirty="0" smtClean="0">
                <a:solidFill>
                  <a:srgbClr val="FF0000"/>
                </a:solidFill>
              </a:rPr>
              <a:t/>
            </a:r>
            <a:br>
              <a:rPr lang="hr-HR" sz="9600" dirty="0" smtClean="0">
                <a:solidFill>
                  <a:srgbClr val="FF0000"/>
                </a:solidFill>
              </a:rPr>
            </a:br>
            <a:r>
              <a:rPr lang="hr-HR" sz="9600" dirty="0">
                <a:solidFill>
                  <a:srgbClr val="FF0000"/>
                </a:solidFill>
              </a:rPr>
              <a:t/>
            </a:r>
            <a:br>
              <a:rPr lang="hr-HR" sz="9600" dirty="0">
                <a:solidFill>
                  <a:srgbClr val="FF0000"/>
                </a:solidFill>
              </a:rPr>
            </a:br>
            <a:r>
              <a:rPr lang="hr-HR" sz="9600" dirty="0" smtClean="0">
                <a:solidFill>
                  <a:srgbClr val="FF0000"/>
                </a:solidFill>
              </a:rPr>
              <a:t/>
            </a:r>
            <a:br>
              <a:rPr lang="hr-HR" sz="9600" dirty="0" smtClean="0">
                <a:solidFill>
                  <a:srgbClr val="FF0000"/>
                </a:solidFill>
              </a:rPr>
            </a:br>
            <a:r>
              <a:rPr lang="hr-HR" sz="9600" dirty="0">
                <a:solidFill>
                  <a:srgbClr val="FF0000"/>
                </a:solidFill>
              </a:rPr>
              <a:t/>
            </a:r>
            <a:br>
              <a:rPr lang="hr-HR" sz="9600" dirty="0">
                <a:solidFill>
                  <a:srgbClr val="FF0000"/>
                </a:solidFill>
              </a:rPr>
            </a:br>
            <a:r>
              <a:rPr lang="hr-HR" sz="9600" dirty="0" smtClean="0">
                <a:solidFill>
                  <a:srgbClr val="FF0000"/>
                </a:solidFill>
              </a:rPr>
              <a:t/>
            </a:r>
            <a:br>
              <a:rPr lang="hr-HR" sz="9600" dirty="0" smtClean="0">
                <a:solidFill>
                  <a:srgbClr val="FF0000"/>
                </a:solidFill>
              </a:rPr>
            </a:br>
            <a:r>
              <a:rPr lang="hr-HR" sz="9600" dirty="0">
                <a:solidFill>
                  <a:srgbClr val="FF0000"/>
                </a:solidFill>
              </a:rPr>
              <a:t/>
            </a:r>
            <a:br>
              <a:rPr lang="hr-HR" sz="9600" dirty="0">
                <a:solidFill>
                  <a:srgbClr val="FF0000"/>
                </a:solidFill>
              </a:rPr>
            </a:br>
            <a:r>
              <a:rPr lang="hr-HR" sz="5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Češka</a:t>
            </a:r>
            <a:br>
              <a:rPr lang="hr-HR" sz="5400" dirty="0" smtClean="0">
                <a:solidFill>
                  <a:srgbClr val="FF0000"/>
                </a:solidFill>
                <a:latin typeface="Impact" panose="020B0806030902050204" pitchFamily="34" charset="0"/>
              </a:rPr>
            </a:br>
            <a:r>
              <a:rPr lang="hr-HR" sz="5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nacionalna </a:t>
            </a:r>
            <a:r>
              <a:rPr lang="hr-HR" sz="5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manjina u RH</a:t>
            </a:r>
            <a:br>
              <a:rPr lang="hr-HR" sz="5400" dirty="0" smtClean="0">
                <a:solidFill>
                  <a:srgbClr val="FF0000"/>
                </a:solidFill>
                <a:latin typeface="Impact" panose="020B0806030902050204" pitchFamily="34" charset="0"/>
              </a:rPr>
            </a:br>
            <a:r>
              <a:rPr lang="hr-HR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Građanski odgoj i obrazovanje</a:t>
            </a:r>
            <a:br>
              <a:rPr lang="hr-HR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</a:br>
            <a:r>
              <a:rPr lang="hr-HR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9.4.2015.</a:t>
            </a:r>
            <a:endParaRPr lang="hr-HR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pic>
        <p:nvPicPr>
          <p:cNvPr id="16386" name="Picture 2" descr="http://www.ceska-beseda-zg.hr/dokumenti/image/zahrebske_slunicko/slunicko_prah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2075" y="438848"/>
            <a:ext cx="4619625" cy="3066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6834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4099"/>
          </a:xfrm>
        </p:spPr>
      </p:pic>
    </p:spTree>
    <p:extLst>
      <p:ext uri="{BB962C8B-B14F-4D97-AF65-F5344CB8AC3E}">
        <p14:creationId xmlns:p14="http://schemas.microsoft.com/office/powerpoint/2010/main" xmlns="" val="29317720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00FFFF"/>
                </a:solidFill>
                <a:latin typeface="Comic Sans MS" panose="030F0702030302020204" pitchFamily="66" charset="0"/>
              </a:rPr>
              <a:t>Obrazovanje</a:t>
            </a:r>
            <a:endParaRPr lang="hr-HR" sz="7200" dirty="0">
              <a:solidFill>
                <a:srgbClr val="00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58900" y="1854201"/>
            <a:ext cx="10833100" cy="5003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U Hrvatskoj se nalaze 2 Češke Osnovne škole :Jana Amosa </a:t>
            </a:r>
            <a:r>
              <a:rPr lang="hr-HR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Komenskog</a:t>
            </a:r>
            <a:r>
              <a:rPr lang="hr-HR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 u Daruvaru i Josipa Ružičke u Končanici. U školskoj godini 2007./2008. Česi su mogli pohađati škole u:Lipovljanima,Kaptolu,Pakracu,Zagrebu,Virovitici,Grubišnom polju i u mnogim drugim mjestima.</a:t>
            </a:r>
            <a:endParaRPr lang="hr-HR" sz="3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7763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899" y="596900"/>
            <a:ext cx="10323785" cy="582497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665250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2"/>
            <a:ext cx="12334533" cy="68580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577657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0099FF"/>
                </a:solidFill>
                <a:latin typeface="Lucida Handwriting" pitchFamily="66" charset="0"/>
                <a:cs typeface="MV Boli" panose="02000500030200090000" pitchFamily="2" charset="0"/>
              </a:rPr>
              <a:t>Vladimir </a:t>
            </a:r>
            <a:r>
              <a:rPr lang="hr-HR" sz="7200" dirty="0" err="1" smtClean="0">
                <a:solidFill>
                  <a:srgbClr val="0099FF"/>
                </a:solidFill>
                <a:latin typeface="Lucida Handwriting" pitchFamily="66" charset="0"/>
                <a:cs typeface="MV Boli" panose="02000500030200090000" pitchFamily="2" charset="0"/>
              </a:rPr>
              <a:t>Bilek</a:t>
            </a:r>
            <a:endParaRPr lang="hr-HR" sz="7200" dirty="0">
              <a:solidFill>
                <a:srgbClr val="0099FF"/>
              </a:solidFill>
              <a:latin typeface="Lucida Handwriting" pitchFamily="66" charset="0"/>
              <a:cs typeface="MV Boli" panose="02000500030200090000" pitchFamily="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82700" y="1828800"/>
            <a:ext cx="109093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3200" b="1" dirty="0" smtClean="0">
                <a:solidFill>
                  <a:srgbClr val="00B050"/>
                </a:solidFill>
                <a:latin typeface="Bradley Hand ITC" panose="03070402050302030203" pitchFamily="66" charset="0"/>
                <a:cs typeface="Mongolian Baiti" panose="03000500000000000000" pitchFamily="66" charset="0"/>
              </a:rPr>
              <a:t>Vladimir </a:t>
            </a:r>
            <a:r>
              <a:rPr lang="hr-HR" sz="3200" b="1" dirty="0" err="1" smtClean="0">
                <a:solidFill>
                  <a:srgbClr val="00B050"/>
                </a:solidFill>
                <a:latin typeface="Bradley Hand ITC" panose="03070402050302030203" pitchFamily="66" charset="0"/>
                <a:cs typeface="Mongolian Baiti" panose="03000500000000000000" pitchFamily="66" charset="0"/>
              </a:rPr>
              <a:t>Bilek</a:t>
            </a:r>
            <a:r>
              <a:rPr lang="hr-HR" sz="3200" b="1" dirty="0" smtClean="0">
                <a:solidFill>
                  <a:srgbClr val="00B050"/>
                </a:solidFill>
                <a:latin typeface="Bradley Hand ITC" panose="03070402050302030203" pitchFamily="66" charset="0"/>
                <a:cs typeface="Mongolian Baiti" panose="03000500000000000000" pitchFamily="66" charset="0"/>
              </a:rPr>
              <a:t>  je zastupnik u Hrvatskom saboru koji predstavlja interese češke i slovačke nacionalne manjine. Član je Savjeta za nacionalne manjine i donosi odluke o financiranju programa udruga i ustanova nacionalnih manjina u RH.</a:t>
            </a:r>
            <a:endParaRPr lang="hr-HR" sz="3200" b="1" dirty="0">
              <a:solidFill>
                <a:srgbClr val="00B050"/>
              </a:solidFill>
              <a:latin typeface="Bradley Hand ITC" panose="03070402050302030203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97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54217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dirty="0" smtClean="0">
                <a:solidFill>
                  <a:srgbClr val="FF66CC"/>
                </a:solidFill>
              </a:rPr>
              <a:t>Prezentaciju napravila Iva </a:t>
            </a:r>
            <a:r>
              <a:rPr lang="hr-HR" sz="3600" dirty="0" err="1" smtClean="0">
                <a:solidFill>
                  <a:srgbClr val="FF66CC"/>
                </a:solidFill>
              </a:rPr>
              <a:t>Čiković</a:t>
            </a:r>
            <a:r>
              <a:rPr lang="hr-HR" sz="3600" dirty="0">
                <a:solidFill>
                  <a:srgbClr val="FF66CC"/>
                </a:solidFill>
              </a:rPr>
              <a:t>,</a:t>
            </a:r>
            <a:r>
              <a:rPr lang="hr-HR" sz="3600" dirty="0" smtClean="0">
                <a:solidFill>
                  <a:srgbClr val="FF66CC"/>
                </a:solidFill>
              </a:rPr>
              <a:t> 8.a za GOO.</a:t>
            </a:r>
          </a:p>
          <a:p>
            <a:pPr marL="0" indent="0" algn="ctr">
              <a:buNone/>
            </a:pPr>
            <a:r>
              <a:rPr lang="hr-HR" sz="3600" dirty="0" smtClean="0">
                <a:solidFill>
                  <a:srgbClr val="FF66CC"/>
                </a:solidFill>
              </a:rPr>
              <a:t>Hvala na pažnji!</a:t>
            </a:r>
            <a:endParaRPr lang="hr-HR" sz="3600" dirty="0">
              <a:solidFill>
                <a:srgbClr val="FF66CC"/>
              </a:solidFill>
            </a:endParaRPr>
          </a:p>
        </p:txBody>
      </p:sp>
      <p:sp>
        <p:nvSpPr>
          <p:cNvPr id="4" name="Nasmiješeno lice 3"/>
          <p:cNvSpPr/>
          <p:nvPr/>
        </p:nvSpPr>
        <p:spPr>
          <a:xfrm>
            <a:off x="5281232" y="4381500"/>
            <a:ext cx="1818068" cy="1644382"/>
          </a:xfrm>
          <a:prstGeom prst="smileyFace">
            <a:avLst/>
          </a:prstGeom>
          <a:solidFill>
            <a:srgbClr val="BBDB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2563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zervirano mjesto sadržaja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4800" y="1165224"/>
            <a:ext cx="6959600" cy="3914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615908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3000">
        <p15:prstTrans prst="crush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1565" y="-286946"/>
            <a:ext cx="5512158" cy="691634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820825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Tm="3000">
        <p14:honeycomb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36700" y="863600"/>
            <a:ext cx="10655300" cy="5994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3600" dirty="0" smtClean="0">
                <a:solidFill>
                  <a:srgbClr val="00B05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Česi su jedna od 22 nacionalnih manjina u 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rgbClr val="00B05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Hrvatskoj. 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rgbClr val="00B05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Prema posljednjem popisu stanovništva, 2011.g. u Hrvatskoj živi 9641 Čeha.</a:t>
            </a:r>
          </a:p>
          <a:p>
            <a:pPr marL="0" indent="0">
              <a:buNone/>
            </a:pPr>
            <a:endParaRPr lang="hr-HR" sz="4800" dirty="0" smtClean="0">
              <a:solidFill>
                <a:srgbClr val="00B05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hr-HR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527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25600" y="596900"/>
            <a:ext cx="10566400" cy="62610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3200" dirty="0" smtClean="0">
                <a:solidFill>
                  <a:srgbClr val="00B050"/>
                </a:solidFill>
                <a:latin typeface="Lucida Handwriting" pitchFamily="66" charset="0"/>
                <a:cs typeface="MV Boli" panose="02000500030200090000" pitchFamily="2" charset="0"/>
              </a:rPr>
              <a:t>Najviše ih živi u Bjelovarsko-bilogorskoj županiji. Administrativno i kulturno središte ove županije je grad Daruvar. Ima ih i u Požeško-slavonskoj,Sisačko-moslavačkoj i </a:t>
            </a:r>
            <a:r>
              <a:rPr lang="hr-HR" sz="3200" dirty="0" smtClean="0">
                <a:solidFill>
                  <a:srgbClr val="00B050"/>
                </a:solidFill>
                <a:latin typeface="Lucida Handwriting" pitchFamily="66" charset="0"/>
                <a:cs typeface="MV Boli" panose="02000500030200090000" pitchFamily="2" charset="0"/>
              </a:rPr>
              <a:t> Zagrebačkoj </a:t>
            </a:r>
            <a:r>
              <a:rPr lang="hr-HR" sz="3200" dirty="0" smtClean="0">
                <a:solidFill>
                  <a:srgbClr val="00B050"/>
                </a:solidFill>
                <a:latin typeface="Lucida Handwriting" pitchFamily="66" charset="0"/>
                <a:cs typeface="MV Boli" panose="02000500030200090000" pitchFamily="2" charset="0"/>
              </a:rPr>
              <a:t>županiji</a:t>
            </a:r>
            <a:r>
              <a:rPr lang="hr-HR" sz="3200" dirty="0" smtClean="0">
                <a:solidFill>
                  <a:srgbClr val="00B050"/>
                </a:solidFill>
                <a:latin typeface="Lucida Handwriting" pitchFamily="66" charset="0"/>
                <a:cs typeface="MV Boli" panose="02000500030200090000" pitchFamily="2" charset="0"/>
              </a:rPr>
              <a:t>, te </a:t>
            </a:r>
            <a:r>
              <a:rPr lang="hr-HR" sz="3200" dirty="0" smtClean="0">
                <a:solidFill>
                  <a:srgbClr val="00B050"/>
                </a:solidFill>
                <a:latin typeface="Lucida Handwriting" pitchFamily="66" charset="0"/>
                <a:cs typeface="MV Boli" panose="02000500030200090000" pitchFamily="2" charset="0"/>
              </a:rPr>
              <a:t>u gradu Zagrebu.</a:t>
            </a:r>
          </a:p>
        </p:txBody>
      </p:sp>
    </p:spTree>
    <p:extLst>
      <p:ext uri="{BB962C8B-B14F-4D97-AF65-F5344CB8AC3E}">
        <p14:creationId xmlns:p14="http://schemas.microsoft.com/office/powerpoint/2010/main" xmlns="" val="2191464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hr-HR" sz="2700" dirty="0" smtClean="0"/>
              <a:t>Doseljavanje Čeha u Hrvatsku trajalo je gotovo stoljeće i pol, a migracije su bile olakšane jer su obje zemlje pripadale </a:t>
            </a:r>
            <a:r>
              <a:rPr lang="hr-HR" sz="2700" dirty="0" err="1" smtClean="0">
                <a:hlinkClick r:id="rId2" action="ppaction://hlinkfile" tooltip="Austro-Ugarska"/>
              </a:rPr>
              <a:t>Austro</a:t>
            </a:r>
            <a:r>
              <a:rPr lang="hr-HR" sz="2700" dirty="0" smtClean="0">
                <a:hlinkClick r:id="rId2" action="ppaction://hlinkfile" tooltip="Austro-Ugarska"/>
              </a:rPr>
              <a:t>-Ugarskoj</a:t>
            </a:r>
            <a:r>
              <a:rPr lang="hr-HR" sz="2700" dirty="0" smtClean="0"/>
              <a:t> monarhiji. Od sredine 18. pa do kraja 19. stoljeća u hrvatske su gradove pojedinačno doseljavali službenici, obrtnici, učitelji, vojnici, glazbenici, šumari, vrtlari , a u manufakture u unutrašnjosti čitave radničke kolonije (primjerice staklari). No, pripadnici današnje razgranate češke nacionalne manjine u Hrvatskoj većinom su potomci sitnih poljodjelaca.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2000" y="3384440"/>
            <a:ext cx="5676900" cy="32035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491552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FF66FF"/>
                </a:solidFill>
                <a:latin typeface="Arial Black" panose="020B0A04020102020204" pitchFamily="34" charset="0"/>
              </a:rPr>
              <a:t>Udruge</a:t>
            </a:r>
            <a:endParaRPr lang="hr-HR" sz="720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981200"/>
            <a:ext cx="10820400" cy="48682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3200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Česi su udruženi u Savez Čeha u Republici Hrvatskoj sa sjedištem u </a:t>
            </a:r>
            <a:r>
              <a:rPr lang="hr-HR" sz="3200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Daruvaru</a:t>
            </a:r>
            <a:r>
              <a:rPr lang="hr-HR" sz="3200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. Ovaj savez je upisan u registar udruge Republike Hrvatske. Središnja je udruga Čeha</a:t>
            </a:r>
            <a:r>
              <a:rPr lang="hr-HR" sz="3200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3200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Udruge imaju naziv ČEŠKA BESEDA.</a:t>
            </a:r>
            <a:endParaRPr lang="hr-HR" sz="3200" dirty="0">
              <a:solidFill>
                <a:srgbClr val="00B05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80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0024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392251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D6009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Češka novinsko </a:t>
            </a:r>
            <a:r>
              <a:rPr lang="hr-HR" sz="4800" dirty="0" smtClean="0">
                <a:solidFill>
                  <a:srgbClr val="D6009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izdavačka djelatnost</a:t>
            </a:r>
            <a:endParaRPr lang="hr-HR" sz="4800" dirty="0">
              <a:solidFill>
                <a:srgbClr val="D6009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0" y="2832100"/>
            <a:ext cx="10668000" cy="40259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4800" dirty="0" smtClean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Upisana je u sudski Registar ustanova u Bjelovaru</a:t>
            </a:r>
            <a:r>
              <a:rPr lang="hr-HR" sz="4800" dirty="0" smtClean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 Ona </a:t>
            </a:r>
            <a:r>
              <a:rPr lang="hr-HR" sz="4800" dirty="0" smtClean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izdaje tjednik „</a:t>
            </a:r>
            <a:r>
              <a:rPr lang="hr-HR" sz="4800" dirty="0" err="1" smtClean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Jednota</a:t>
            </a:r>
            <a:r>
              <a:rPr lang="hr-HR" sz="4800" dirty="0" smtClean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”.</a:t>
            </a:r>
            <a:endParaRPr lang="hr-HR" sz="4800" dirty="0">
              <a:solidFill>
                <a:srgbClr val="00B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3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Topla plav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alaks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TM03457496[[fn=Privid]]</Template>
  <TotalTime>176</TotalTime>
  <Words>201</Words>
  <Application>Microsoft Office PowerPoint</Application>
  <PresentationFormat>Prilagođeno</PresentationFormat>
  <Paragraphs>17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Paralaksa</vt:lpstr>
      <vt:lpstr>        Češka  nacionalna manjina u RH Građanski odgoj i obrazovanje 9.4.2015.</vt:lpstr>
      <vt:lpstr>Slajd 2</vt:lpstr>
      <vt:lpstr>Slajd 3</vt:lpstr>
      <vt:lpstr>Slajd 4</vt:lpstr>
      <vt:lpstr>Slajd 5</vt:lpstr>
      <vt:lpstr>   Doseljavanje Čeha u Hrvatsku trajalo je gotovo stoljeće i pol, a migracije su bile olakšane jer su obje zemlje pripadale Austro-Ugarskoj monarhiji. Od sredine 18. pa do kraja 19. stoljeća u hrvatske su gradove pojedinačno doseljavali službenici, obrtnici, učitelji, vojnici, glazbenici, šumari, vrtlari , a u manufakture u unutrašnjosti čitave radničke kolonije (primjerice staklari). No, pripadnici današnje razgranate češke nacionalne manjine u Hrvatskoj većinom su potomci sitnih poljodjelaca.</vt:lpstr>
      <vt:lpstr>Udruge</vt:lpstr>
      <vt:lpstr>Slajd 8</vt:lpstr>
      <vt:lpstr>Češka novinsko izdavačka djelatnost</vt:lpstr>
      <vt:lpstr>Slajd 10</vt:lpstr>
      <vt:lpstr>Obrazovanje</vt:lpstr>
      <vt:lpstr>Slajd 12</vt:lpstr>
      <vt:lpstr>Slajd 13</vt:lpstr>
      <vt:lpstr>Vladimir Bilek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Češka nacionalna manjina</dc:title>
  <dc:creator>matej markic</dc:creator>
  <cp:lastModifiedBy>UserXP</cp:lastModifiedBy>
  <cp:revision>20</cp:revision>
  <dcterms:created xsi:type="dcterms:W3CDTF">2015-04-05T16:33:49Z</dcterms:created>
  <dcterms:modified xsi:type="dcterms:W3CDTF">2015-04-08T11:31:44Z</dcterms:modified>
</cp:coreProperties>
</file>