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PT Sans Narrow" panose="020B0604020202020204" charset="-18"/>
      <p:regular r:id="rId19"/>
      <p:bold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>
                <a:solidFill>
                  <a:schemeClr val="lt1"/>
                </a:solidFill>
              </a:rPr>
              <a:t>‹#›</a:t>
            </a:fld>
            <a:endParaRPr lang="h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>
                <a:solidFill>
                  <a:schemeClr val="lt1"/>
                </a:solidFill>
              </a:rPr>
              <a:t>‹#›</a:t>
            </a:fld>
            <a:endParaRPr lang="h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hr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hr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c-kc.hr/sanacija-klizista-u-ivan-ecu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zuc-kc.hr/sanacija-klizista-pus-a-u-krizevcima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c-kc.hr/sanacija-klizista-u-apatovcu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zuc-kc.hr/kliziste-u-gornjoj-velikoj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ckzz.hr/sanira-se-uspon-kamenik-i-kliziste-kod-hudovljan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oip.hr/doc/12022016_-_sanacijski_program_sanacije_klizista_vid_1_naselje_draganovec_grad_koprivnica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4sata.hr/news/megakliziste-pogledajte-kako-izgleda-rascjep-dug-cak-4-km-42078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KBJ3Ddn_5o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24sata.hr/news/megakliziste-pogledajte-kako-izgleda-rascjep-dug-cak-4-km-42078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Sanja_Bernat_Gazibara/publication/262934418_Upravljanje_kriznim_situacijama_uslijed_pokretanja_klizista/links/0046353a13be6bbb2e000000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3194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.geog.pmf.unizg.hr/e_skola/geo/mini/grmoscica_kliz/klizista_grmoscica_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3194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1622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nciklopedija.hr/natuknica.aspx?ID=16221" TargetMode="External"/><Relationship Id="rId4" Type="http://schemas.openxmlformats.org/officeDocument/2006/relationships/hyperlink" Target="http://www.enciklopedija.hr/natuknica.aspx?id=3194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gi-cgs.hr/pojava_klizista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3194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cl.iplhq.org/category/icl/members-and-supporter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klizista-hr.com/organizacija/o-nam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cl.iplhq.org/category/icl/home-ic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klizista-hr.com/organizacija/o-nam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214699"/>
            <a:ext cx="7136700" cy="1736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>
                <a:latin typeface="Times New Roman"/>
                <a:ea typeface="Times New Roman"/>
                <a:cs typeface="Times New Roman"/>
                <a:sym typeface="Times New Roman"/>
              </a:rPr>
              <a:t>Klizišta</a:t>
            </a:r>
          </a:p>
          <a:p>
            <a:pPr lvl="0" rtl="0">
              <a:spcBef>
                <a:spcPts val="0"/>
              </a:spcBef>
              <a:buNone/>
            </a:pPr>
            <a:r>
              <a:rPr lang="hr" sz="2400">
                <a:latin typeface="Times New Roman"/>
                <a:ea typeface="Times New Roman"/>
                <a:cs typeface="Times New Roman"/>
                <a:sym typeface="Times New Roman"/>
              </a:rPr>
              <a:t>na području</a:t>
            </a:r>
          </a:p>
          <a:p>
            <a:pPr lvl="0" rtl="0">
              <a:spcBef>
                <a:spcPts val="0"/>
              </a:spcBef>
              <a:buNone/>
            </a:pPr>
            <a:r>
              <a:rPr lang="hr" sz="2400">
                <a:latin typeface="Times New Roman"/>
                <a:ea typeface="Times New Roman"/>
                <a:cs typeface="Times New Roman"/>
                <a:sym typeface="Times New Roman"/>
              </a:rPr>
              <a:t>Koprivničko-križevačke županije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1755625" y="3274000"/>
            <a:ext cx="5707800" cy="111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1600">
                <a:latin typeface="Times New Roman"/>
                <a:ea typeface="Times New Roman"/>
                <a:cs typeface="Times New Roman"/>
                <a:sym typeface="Times New Roman"/>
              </a:rPr>
              <a:t>Učenici 8. a razreda Osnovne škole “Đuro Ester” Koprivnica</a:t>
            </a:r>
          </a:p>
          <a:p>
            <a:pPr lvl="0" rtl="0">
              <a:spcBef>
                <a:spcPts val="0"/>
              </a:spcBef>
              <a:buNone/>
            </a:pPr>
            <a:r>
              <a:rPr lang="hr" sz="1600">
                <a:latin typeface="Times New Roman"/>
                <a:ea typeface="Times New Roman"/>
                <a:cs typeface="Times New Roman"/>
                <a:sym typeface="Times New Roman"/>
              </a:rPr>
              <a:t>Siječanj, 2017.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"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hr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2400">
                <a:latin typeface="Times New Roman"/>
                <a:ea typeface="Times New Roman"/>
                <a:cs typeface="Times New Roman"/>
                <a:sym typeface="Times New Roman"/>
              </a:rPr>
              <a:t>Klizišta u Koprivničko-križevačkoj županiji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63875" y="1100825"/>
            <a:ext cx="8520600" cy="395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Klizište u Ivančecu i klizište Pušća u Križevcima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h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IzvorI: </a:t>
            </a:r>
            <a:r>
              <a:rPr lang="hr" sz="1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http://www.zuc-kc.hr/sanacija-klizista-u-ivan-ecu.html</a:t>
            </a:r>
            <a:r>
              <a:rPr lang="h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(30. 1. 2017.)</a:t>
            </a:r>
          </a:p>
          <a:p>
            <a:pPr lvl="0">
              <a:spcBef>
                <a:spcPts val="0"/>
              </a:spcBef>
              <a:buNone/>
            </a:pPr>
            <a:r>
              <a:rPr lang="h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hr" sz="1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http://www.zuc-kc.hr/sanacija-klizista-pus-a-u-krizevcima.html</a:t>
            </a:r>
            <a:r>
              <a:rPr lang="h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(30. 1. 2017.)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"/>
              <a:t>10</a:t>
            </a:fld>
            <a:endParaRPr lang="hr"/>
          </a:p>
        </p:txBody>
      </p:sp>
      <p:sp>
        <p:nvSpPr>
          <p:cNvPr id="139" name="Shape 139"/>
          <p:cNvSpPr txBox="1"/>
          <p:nvPr/>
        </p:nvSpPr>
        <p:spPr>
          <a:xfrm>
            <a:off x="4480925" y="-225775"/>
            <a:ext cx="5209800" cy="2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6000" y="1727150"/>
            <a:ext cx="3269900" cy="24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4550" y="1793600"/>
            <a:ext cx="3269900" cy="24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2400">
                <a:latin typeface="Times New Roman"/>
                <a:ea typeface="Times New Roman"/>
                <a:cs typeface="Times New Roman"/>
                <a:sym typeface="Times New Roman"/>
              </a:rPr>
              <a:t>Klizišta u Koprivničko-križevačkoj županiji 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225350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 sz="1400">
                <a:solidFill>
                  <a:srgbClr val="333333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333333"/>
              </a:solidFill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"/>
              <a:t>11</a:t>
            </a:fld>
            <a:endParaRPr lang="hr"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64100" y="1377750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1400">
                <a:solidFill>
                  <a:srgbClr val="333333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333333"/>
              </a:solidFill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45225" y="1111450"/>
            <a:ext cx="8520600" cy="360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 sz="1400" b="1">
                <a:solidFill>
                  <a:srgbClr val="333333"/>
                </a:solidFill>
              </a:rPr>
              <a:t>Klizište u naselju Apatovac i naselju Gornja Velika</a:t>
            </a: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333333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333333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333333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333333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333333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33333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hr" sz="1200">
                <a:solidFill>
                  <a:srgbClr val="000000"/>
                </a:solidFill>
              </a:rPr>
              <a:t>Izvori: </a:t>
            </a:r>
            <a:r>
              <a:rPr lang="hr" sz="1200" u="sng">
                <a:solidFill>
                  <a:srgbClr val="000000"/>
                </a:solidFill>
                <a:hlinkClick r:id="rId3"/>
              </a:rPr>
              <a:t>http://www.zuc-kc.hr/sanacija-klizista-u-apatovcu.html</a:t>
            </a:r>
            <a:r>
              <a:rPr lang="hr" sz="1200">
                <a:solidFill>
                  <a:srgbClr val="000000"/>
                </a:solidFill>
              </a:rPr>
              <a:t> (30. 1. 2017.)</a:t>
            </a:r>
          </a:p>
          <a:p>
            <a:pPr lvl="0" rtl="0">
              <a:spcBef>
                <a:spcPts val="0"/>
              </a:spcBef>
              <a:buNone/>
            </a:pPr>
            <a:r>
              <a:rPr lang="hr" sz="1200">
                <a:solidFill>
                  <a:srgbClr val="000000"/>
                </a:solidFill>
              </a:rPr>
              <a:t>           </a:t>
            </a:r>
            <a:r>
              <a:rPr lang="hr" sz="1200" u="sng">
                <a:solidFill>
                  <a:srgbClr val="000000"/>
                </a:solidFill>
                <a:hlinkClick r:id="rId4"/>
              </a:rPr>
              <a:t>http://www.zuc-kc.hr/kliziste-u-gornjoj-velikoj.html</a:t>
            </a:r>
            <a:r>
              <a:rPr lang="hr" sz="1200">
                <a:solidFill>
                  <a:srgbClr val="000000"/>
                </a:solidFill>
              </a:rPr>
              <a:t> (30. 1. 2017.) 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333333"/>
              </a:solidFill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103" y="1652837"/>
            <a:ext cx="3480975" cy="26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3850" y="1575687"/>
            <a:ext cx="3469374" cy="260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294175"/>
            <a:ext cx="8520600" cy="85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2400">
                <a:latin typeface="Times New Roman"/>
                <a:ea typeface="Times New Roman"/>
                <a:cs typeface="Times New Roman"/>
                <a:sym typeface="Times New Roman"/>
              </a:rPr>
              <a:t>Klizišta u Koprivničko-križevačkoj županiji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16075" y="1344325"/>
            <a:ext cx="40449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 b="1">
                <a:solidFill>
                  <a:srgbClr val="46464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KLIZIŠTE KOD HUDOVLJANA</a:t>
            </a:r>
          </a:p>
          <a:p>
            <a:pPr lvl="0">
              <a:spcBef>
                <a:spcPts val="0"/>
              </a:spcBef>
              <a:buNone/>
            </a:pPr>
            <a:r>
              <a:rPr lang="hr" sz="1200">
                <a:solidFill>
                  <a:srgbClr val="46464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Radi se o prometnici kod naselja Hudovljani na županijskoj cesti Koprivnica – Bjelovar, čije se klizište sanira izgradnjom potpornog zida u dužini od 46 metara. Ovdje je izvršeno polaganje drenažnih cijevi, a trenutno se vrši oblaganje pokosa betonskim elementima, nakon čega slijedi konačno uređenje cestovne grabe.</a:t>
            </a:r>
          </a:p>
          <a:p>
            <a:pPr lvl="0">
              <a:spcBef>
                <a:spcPts val="0"/>
              </a:spcBef>
              <a:buNone/>
            </a:pPr>
            <a:endParaRPr sz="1050">
              <a:solidFill>
                <a:srgbClr val="46464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1050">
              <a:solidFill>
                <a:srgbClr val="46464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hr" sz="1050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Izvor: </a:t>
            </a:r>
            <a:r>
              <a:rPr lang="hr" sz="1050" u="sng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http://kckzz.hr/sanira-se-uspon-kamenik-i-kliziste-kod-hudovljana/</a:t>
            </a:r>
            <a:r>
              <a:rPr lang="hr" sz="1050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(30. 1. 2017.)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"/>
              <a:t>12</a:t>
            </a:fld>
            <a:endParaRPr lang="hr"/>
          </a:p>
        </p:txBody>
      </p:sp>
      <p:pic>
        <p:nvPicPr>
          <p:cNvPr id="160" name="Shape 160" descr="img_6599am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2849" y="1382633"/>
            <a:ext cx="4513950" cy="3050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294175"/>
            <a:ext cx="8520600" cy="85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2400">
                <a:latin typeface="Times New Roman"/>
                <a:ea typeface="Times New Roman"/>
                <a:cs typeface="Times New Roman"/>
                <a:sym typeface="Times New Roman"/>
              </a:rPr>
              <a:t>Klizišta u Koprivničko-križevačkoj županiji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216075" y="1344325"/>
            <a:ext cx="40449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 b="1">
                <a:solidFill>
                  <a:srgbClr val="46464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KLIZIŠTA Vid 1 i Vid 2</a:t>
            </a:r>
          </a:p>
          <a:p>
            <a:pPr marL="457200" lvl="0" indent="-317500" rtl="0">
              <a:spcBef>
                <a:spcPts val="0"/>
              </a:spcBef>
              <a:buClr>
                <a:srgbClr val="464646"/>
              </a:buClr>
              <a:buSzPct val="100000"/>
              <a:buFont typeface="Arial"/>
              <a:buChar char="-"/>
            </a:pPr>
            <a:r>
              <a:rPr lang="hr" sz="1400">
                <a:solidFill>
                  <a:srgbClr val="46464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naselje Draganovec kod Koprivnice</a:t>
            </a:r>
          </a:p>
          <a:p>
            <a:pPr marL="457200" lvl="0" indent="-317500" rtl="0">
              <a:spcBef>
                <a:spcPts val="0"/>
              </a:spcBef>
              <a:buClr>
                <a:srgbClr val="464646"/>
              </a:buClr>
              <a:buSzPct val="100000"/>
              <a:buFont typeface="Arial"/>
              <a:buChar char="-"/>
            </a:pPr>
            <a:r>
              <a:rPr lang="hr" sz="1400">
                <a:solidFill>
                  <a:srgbClr val="46464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nastala su djelovanjem prirodnih pojava, odnosno aktivirana su nakon obilnih oborina uslijed dužeg kišnog perioda što je dovelo do šteta u okolišu i ugrozilo okolno stanovništvo 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46464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hr" sz="1200">
                <a:solidFill>
                  <a:srgbClr val="46464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Izvor: </a:t>
            </a:r>
            <a:r>
              <a:rPr lang="hr" sz="1200" u="sng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http://www.mzoip.hr/doc/12022016_-_sanacijski_program_sanacije_klizista_vid_1_naselje_draganovec_grad_koprivnica.pdf</a:t>
            </a:r>
            <a:r>
              <a:rPr lang="hr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(31. 1. 2017.)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46464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sz="1050">
              <a:solidFill>
                <a:srgbClr val="46464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sz="1050">
              <a:solidFill>
                <a:srgbClr val="46464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sz="1050">
              <a:solidFill>
                <a:srgbClr val="46464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"/>
              <a:t>13</a:t>
            </a:fld>
            <a:endParaRPr lang="hr"/>
          </a:p>
        </p:txBody>
      </p:sp>
      <p:pic>
        <p:nvPicPr>
          <p:cNvPr id="168" name="Shape 168" descr="151112_sveti-vid-2-696x46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8700" y="1398325"/>
            <a:ext cx="4147025" cy="275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239075"/>
            <a:ext cx="8520600" cy="59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2400">
                <a:latin typeface="Times New Roman"/>
                <a:ea typeface="Times New Roman"/>
                <a:cs typeface="Times New Roman"/>
                <a:sym typeface="Times New Roman"/>
              </a:rPr>
              <a:t>Klizišta u Koprivničko-križevačkoj županiji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787650"/>
            <a:ext cx="8520600" cy="411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dirty="0">
                <a:latin typeface="Times New Roman"/>
                <a:ea typeface="Times New Roman"/>
                <a:cs typeface="Times New Roman"/>
                <a:sym typeface="Times New Roman"/>
              </a:rPr>
              <a:t>Klizište u vinogradima kod Koprivnice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sz="12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2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2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hr" sz="1200" dirty="0">
                <a:solidFill>
                  <a:srgbClr val="000000"/>
                </a:solidFill>
              </a:rPr>
              <a:t>Izvor: </a:t>
            </a:r>
            <a:r>
              <a:rPr lang="hr" sz="1200" u="sng" dirty="0">
                <a:solidFill>
                  <a:srgbClr val="000000"/>
                </a:solidFill>
                <a:hlinkClick r:id="rId3"/>
              </a:rPr>
              <a:t>http://www.24sata.hr/news/megakliziste-pogledajte-kako-izgleda-rascjep-dug-cak-4-km-420781</a:t>
            </a:r>
            <a:r>
              <a:rPr lang="hr" sz="1200" dirty="0">
                <a:solidFill>
                  <a:srgbClr val="000000"/>
                </a:solidFill>
              </a:rPr>
              <a:t> (30. 1. 2017.)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"/>
              <a:t>14</a:t>
            </a:fld>
            <a:endParaRPr lang="hr"/>
          </a:p>
        </p:txBody>
      </p:sp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0100" y="1272775"/>
            <a:ext cx="5239623" cy="315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227750"/>
            <a:ext cx="8520600" cy="56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2400">
                <a:latin typeface="Times New Roman"/>
                <a:ea typeface="Times New Roman"/>
                <a:cs typeface="Times New Roman"/>
                <a:sym typeface="Times New Roman"/>
              </a:rPr>
              <a:t>Klizišta u Koprivničko-križevačkoj županiju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728401"/>
            <a:ext cx="8520600" cy="405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b="1" dirty="0">
                <a:latin typeface="Times New Roman"/>
                <a:ea typeface="Times New Roman"/>
                <a:cs typeface="Times New Roman"/>
                <a:sym typeface="Times New Roman"/>
              </a:rPr>
              <a:t>Megaklizište u vinogradima kod Koprivnice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sz="1200" dirty="0"/>
          </a:p>
          <a:p>
            <a:pPr lvl="0">
              <a:spcBef>
                <a:spcPts val="0"/>
              </a:spcBef>
              <a:buNone/>
            </a:pPr>
            <a:endParaRPr sz="1200" dirty="0"/>
          </a:p>
          <a:p>
            <a:pPr lvl="0">
              <a:spcBef>
                <a:spcPts val="0"/>
              </a:spcBef>
              <a:buNone/>
            </a:pPr>
            <a:endParaRPr sz="1200" dirty="0"/>
          </a:p>
          <a:p>
            <a:pPr lvl="0" rtl="0">
              <a:spcBef>
                <a:spcPts val="0"/>
              </a:spcBef>
              <a:buNone/>
            </a:pPr>
            <a:r>
              <a:rPr lang="hr" sz="1200" dirty="0"/>
              <a:t>Izvor videa : </a:t>
            </a:r>
            <a:r>
              <a:rPr lang="hr" sz="1200" u="sng" dirty="0">
                <a:solidFill>
                  <a:srgbClr val="000000"/>
                </a:solidFill>
                <a:hlinkClick r:id="rId4"/>
              </a:rPr>
              <a:t>http://www.24sata.hr/news/megakliziste-pogledajte-kako-izgleda-rascjep-dug-cak-4-km-420781</a:t>
            </a:r>
            <a:r>
              <a:rPr lang="hr" sz="1200" dirty="0">
                <a:solidFill>
                  <a:srgbClr val="000000"/>
                </a:solidFill>
              </a:rPr>
              <a:t> (preuzeto 30. 1. 2017.)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"/>
              <a:t>15</a:t>
            </a:fld>
            <a:endParaRPr lang="hr"/>
          </a:p>
        </p:txBody>
      </p:sp>
      <p:pic>
        <p:nvPicPr>
          <p:cNvPr id="2" name="iKBJ3Ddn_5o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69067" y="1226118"/>
            <a:ext cx="4453466" cy="334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245275" y="132850"/>
            <a:ext cx="8520600" cy="56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 sz="1800">
                <a:latin typeface="Times New Roman"/>
                <a:ea typeface="Times New Roman"/>
                <a:cs typeface="Times New Roman"/>
                <a:sym typeface="Times New Roman"/>
              </a:rPr>
              <a:t>Upravljanje u kriznim situacijama uslijed pokretanja klizišta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626325"/>
            <a:ext cx="8520600" cy="433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Upravljanje u kriznim situacijama vezanim za (re)aktiviranje klizišta iziskuje integrirano planiranje odgovora na krizne situacije pod čime se podrazumijeva definiranje interventnih mjera u odnosu na tipove ugroženosti (rizika) od klizišta. </a:t>
            </a:r>
          </a:p>
          <a:p>
            <a:pPr lvl="0">
              <a:spcBef>
                <a:spcPts val="0"/>
              </a:spcBef>
              <a:buNone/>
            </a:pPr>
            <a:r>
              <a:rPr lang="h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osnovi dojava građana potrebno je utvrditi elemente pod rizikom (kao što su obiteljska kuća, cesta, ljudi itd.) te stupanj njihove ranjivosti (engl. vulnerability). </a:t>
            </a:r>
          </a:p>
          <a:p>
            <a:pPr lvl="0">
              <a:spcBef>
                <a:spcPts val="0"/>
              </a:spcBef>
              <a:buNone/>
            </a:pPr>
            <a:r>
              <a:rPr lang="h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 utvrđivanje stupnja ranjivosti elemenata pod rizikom nužno je procijeniti veličinu klizišta i mogućnost daljnjih višemetarskih pomaka kliznog tijela, odnosno otvaranje velikih pukotina ili zatrpavanje pokrenutom masom tla. </a:t>
            </a:r>
          </a:p>
          <a:p>
            <a:pPr lvl="0">
              <a:spcBef>
                <a:spcPts val="0"/>
              </a:spcBef>
              <a:buNone/>
            </a:pPr>
            <a:r>
              <a:rPr lang="h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Veličinu klizišta i mogućnost napredovanja klizišta s razvojem pukotina i zatrpavanjem može procijeniti samo stručna osoba (inženjerski geolog, geotehničar) s odgovarajućim iskustvom na osnovi uvida u podatke o postojećim klizištima, kao i na osnovi izvida stanja na terenu. </a:t>
            </a:r>
          </a:p>
          <a:p>
            <a:pPr lvl="0">
              <a:spcBef>
                <a:spcPts val="0"/>
              </a:spcBef>
              <a:buNone/>
            </a:pPr>
            <a:r>
              <a:rPr lang="h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Interventne mjere (npr. uklanjanje pokrenute mase tla, izrada kanala za odvodnju površinske vode, prekrivanje klizišta zaštitnim folijama i sl.) također treba odrediti stručna osoba koja utvrđuje stupanj ranjivosti elementa pod rizikom, budući da neke interventne mjere mogu imati i štetne učinke, odnosno izazvati daljnje širenje klizanja.</a:t>
            </a:r>
          </a:p>
          <a:p>
            <a:pPr lvl="0">
              <a:spcBef>
                <a:spcPts val="0"/>
              </a:spcBef>
              <a:buNone/>
            </a:pPr>
            <a:r>
              <a:rPr lang="hr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Izvor: </a:t>
            </a:r>
            <a:r>
              <a:rPr lang="hr" sz="11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https://www.researchgate.net/profile/Sanja_Bernat_Gazibara/publication/262934418_Upravljanje_kriznim_situacijama_uslijed_pokretanja_klizista/links/0046353a13be6bbb2e000000.pdf</a:t>
            </a:r>
            <a:r>
              <a:rPr lang="hr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(30. 1. 2017.)</a:t>
            </a:r>
          </a:p>
          <a:p>
            <a:pPr lvl="0">
              <a:spcBef>
                <a:spcPts val="0"/>
              </a:spcBef>
              <a:buNone/>
            </a:pPr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16</a:t>
            </a:fld>
            <a:endParaRPr lang="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75100" y="22645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>
                <a:latin typeface="Times New Roman"/>
                <a:ea typeface="Times New Roman"/>
                <a:cs typeface="Times New Roman"/>
                <a:sym typeface="Times New Roman"/>
              </a:rPr>
              <a:t> KLIZIŠTE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41625" y="933850"/>
            <a:ext cx="8616900" cy="401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1350" b="1">
                <a:solidFill>
                  <a:schemeClr val="accent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KLIZIŠTE </a:t>
            </a:r>
            <a:r>
              <a:rPr lang="hr" sz="1350">
                <a:solidFill>
                  <a:srgbClr val="99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hr" sz="135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dio padine na kojem je zbog poremećaja stabilnosti došlo do </a:t>
            </a:r>
            <a:r>
              <a:rPr lang="hr" sz="1350" i="1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klizanja tla,</a:t>
            </a:r>
            <a:r>
              <a:rPr lang="hr" sz="135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tj. kretanja površinskoga sloja zemlje. Stabilnost tla ovisna je o strmini i obliku padine, geomehan. svojstvima tla, rasporedu slojeva tla i dr.</a:t>
            </a:r>
          </a:p>
          <a:p>
            <a:pPr lvl="0" rtl="0">
              <a:spcBef>
                <a:spcPts val="0"/>
              </a:spcBef>
              <a:buNone/>
            </a:pPr>
            <a:endParaRPr sz="135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35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hr" sz="13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  <a:p>
            <a:pPr lvl="0" rtl="0">
              <a:spcBef>
                <a:spcPts val="0"/>
              </a:spcBef>
              <a:buNone/>
            </a:pPr>
            <a:endParaRPr sz="135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35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35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hr" sz="13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  <a:p>
            <a:pPr lvl="0" rtl="0">
              <a:spcBef>
                <a:spcPts val="0"/>
              </a:spcBef>
              <a:buNone/>
            </a:pPr>
            <a:r>
              <a:rPr lang="hr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Izvor: Hrvatska enciklopedija. </a:t>
            </a:r>
            <a:r>
              <a:rPr lang="hr" sz="1200" u="sng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http://www.enciklopedija.hr/Natuknica.aspx?ID=31944</a:t>
            </a:r>
            <a:r>
              <a:rPr lang="hr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(pristupljeno 30. 1. 2017.)</a:t>
            </a:r>
          </a:p>
          <a:p>
            <a:pPr lvl="0" rtl="0">
              <a:spcBef>
                <a:spcPts val="0"/>
              </a:spcBef>
              <a:buNone/>
            </a:pPr>
            <a:r>
              <a:rPr lang="hr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hr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"/>
              <a:t>2</a:t>
            </a:fld>
            <a:endParaRPr lang="hr"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t="15473" b="9810"/>
          <a:stretch/>
        </p:blipFill>
        <p:spPr>
          <a:xfrm>
            <a:off x="2025575" y="1812549"/>
            <a:ext cx="4437025" cy="24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5100" y="22645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>
                <a:latin typeface="Times New Roman"/>
                <a:ea typeface="Times New Roman"/>
                <a:cs typeface="Times New Roman"/>
                <a:sym typeface="Times New Roman"/>
              </a:rPr>
              <a:t> Tipovi klizišta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41625" y="933850"/>
            <a:ext cx="8616900" cy="401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50">
              <a:solidFill>
                <a:srgbClr val="43434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35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35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hr" sz="13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  <a:p>
            <a:pPr lvl="0" rtl="0">
              <a:spcBef>
                <a:spcPts val="0"/>
              </a:spcBef>
              <a:buNone/>
            </a:pPr>
            <a:endParaRPr sz="135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35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35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hr" sz="13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  <a:p>
            <a:pPr lvl="0" rtl="0">
              <a:spcBef>
                <a:spcPts val="0"/>
              </a:spcBef>
              <a:buNone/>
            </a:pPr>
            <a:r>
              <a:rPr lang="hr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Izvor: E-škola mladih znanstvenika. </a:t>
            </a:r>
            <a:r>
              <a:rPr lang="hr" sz="1200" u="sng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http://atlas.geog.pmf.unizg.hr/e_skola/geo/mini/grmoscica_kliz/klizista_grmoscica_2.html</a:t>
            </a:r>
            <a:r>
              <a:rPr lang="hr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hr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"/>
              <a:t>3</a:t>
            </a:fld>
            <a:endParaRPr lang="hr"/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4725" y="933850"/>
            <a:ext cx="5984300" cy="357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220133"/>
            <a:ext cx="8520600" cy="6180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u="sng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UZROCI KLIZANJA TLA</a:t>
            </a:r>
          </a:p>
          <a:p>
            <a:pPr lvl="0" rtl="0">
              <a:spcBef>
                <a:spcPts val="0"/>
              </a:spcBef>
              <a:buNone/>
            </a:pPr>
            <a:endParaRPr u="sng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982133"/>
            <a:ext cx="8520600" cy="358689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Times New Roman"/>
              <a:buChar char="➔"/>
            </a:pPr>
            <a:r>
              <a:rPr lang="hr" dirty="0">
                <a:latin typeface="Times New Roman"/>
                <a:ea typeface="Times New Roman"/>
                <a:cs typeface="Times New Roman"/>
                <a:sym typeface="Times New Roman"/>
              </a:rPr>
              <a:t>najčešći uzrok klizanja tla je</a:t>
            </a:r>
            <a:r>
              <a:rPr lang="hr" b="1" dirty="0">
                <a:latin typeface="Times New Roman"/>
                <a:ea typeface="Times New Roman"/>
                <a:cs typeface="Times New Roman"/>
                <a:sym typeface="Times New Roman"/>
              </a:rPr>
              <a:t> promjena razine podzemnih voda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➔"/>
            </a:pPr>
            <a:r>
              <a:rPr lang="hr" dirty="0">
                <a:latin typeface="Times New Roman"/>
                <a:ea typeface="Times New Roman"/>
                <a:cs typeface="Times New Roman"/>
                <a:sym typeface="Times New Roman"/>
              </a:rPr>
              <a:t>promjena tokova površinskih voda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➔"/>
            </a:pPr>
            <a:r>
              <a:rPr lang="hr" dirty="0">
                <a:latin typeface="Times New Roman"/>
                <a:ea typeface="Times New Roman"/>
                <a:cs typeface="Times New Roman"/>
                <a:sym typeface="Times New Roman"/>
              </a:rPr>
              <a:t>sezonske promjene vlažnosti i temperature zraka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➔"/>
            </a:pPr>
            <a:r>
              <a:rPr lang="hr" dirty="0">
                <a:latin typeface="Times New Roman"/>
                <a:ea typeface="Times New Roman"/>
                <a:cs typeface="Times New Roman"/>
                <a:sym typeface="Times New Roman"/>
              </a:rPr>
              <a:t>tektonski poremećaji i potresi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➔"/>
            </a:pPr>
            <a:r>
              <a:rPr lang="hr" dirty="0">
                <a:latin typeface="Times New Roman"/>
                <a:ea typeface="Times New Roman"/>
                <a:cs typeface="Times New Roman"/>
                <a:sym typeface="Times New Roman"/>
              </a:rPr>
              <a:t>neprikladni zahvati na tlu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➔"/>
            </a:pPr>
            <a:r>
              <a:rPr lang="hr" dirty="0">
                <a:latin typeface="Times New Roman"/>
                <a:ea typeface="Times New Roman"/>
                <a:cs typeface="Times New Roman"/>
                <a:sym typeface="Times New Roman"/>
              </a:rPr>
              <a:t>može se javiti i na </a:t>
            </a:r>
            <a:r>
              <a:rPr lang="hr" b="1" dirty="0">
                <a:latin typeface="Times New Roman"/>
                <a:ea typeface="Times New Roman"/>
                <a:cs typeface="Times New Roman"/>
                <a:sym typeface="Times New Roman"/>
              </a:rPr>
              <a:t>prirodnim</a:t>
            </a:r>
            <a:r>
              <a:rPr lang="hr" dirty="0">
                <a:latin typeface="Times New Roman"/>
                <a:ea typeface="Times New Roman"/>
                <a:cs typeface="Times New Roman"/>
                <a:sym typeface="Times New Roman"/>
              </a:rPr>
              <a:t> i na </a:t>
            </a:r>
            <a:r>
              <a:rPr lang="hr" b="1" dirty="0">
                <a:latin typeface="Times New Roman"/>
                <a:ea typeface="Times New Roman"/>
                <a:cs typeface="Times New Roman"/>
                <a:sym typeface="Times New Roman"/>
              </a:rPr>
              <a:t>izgrađenim</a:t>
            </a:r>
            <a:r>
              <a:rPr lang="hr" dirty="0">
                <a:latin typeface="Times New Roman"/>
                <a:ea typeface="Times New Roman"/>
                <a:cs typeface="Times New Roman"/>
                <a:sym typeface="Times New Roman"/>
              </a:rPr>
              <a:t> padinama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➔"/>
            </a:pPr>
            <a:r>
              <a:rPr lang="hr" dirty="0">
                <a:latin typeface="Times New Roman"/>
                <a:ea typeface="Times New Roman"/>
                <a:cs typeface="Times New Roman"/>
                <a:sym typeface="Times New Roman"/>
              </a:rPr>
              <a:t>može biti polagano ili se dogoditi u kratkom vremenu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➔"/>
            </a:pPr>
            <a:r>
              <a:rPr lang="hr" dirty="0">
                <a:latin typeface="Times New Roman"/>
                <a:ea typeface="Times New Roman"/>
                <a:cs typeface="Times New Roman"/>
                <a:sym typeface="Times New Roman"/>
              </a:rPr>
              <a:t>plitka klizišta najčešće nastaju u glinama velike plastičnosti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hr" sz="1400" dirty="0">
                <a:latin typeface="Times New Roman"/>
                <a:ea typeface="Times New Roman"/>
                <a:cs typeface="Times New Roman"/>
                <a:sym typeface="Times New Roman"/>
              </a:rPr>
              <a:t>IZVOR: Hrvatska enciklopedija.</a:t>
            </a:r>
            <a:r>
              <a:rPr lang="hr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r" sz="1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http://www.enciklopedija.hr/Natuknica.aspx?ID=31944</a:t>
            </a:r>
            <a:r>
              <a:rPr lang="hr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hr" sz="1400" dirty="0">
                <a:latin typeface="Times New Roman"/>
                <a:ea typeface="Times New Roman"/>
                <a:cs typeface="Times New Roman"/>
                <a:sym typeface="Times New Roman"/>
              </a:rPr>
              <a:t>30. 1. 2017.)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"/>
              <a:t>4</a:t>
            </a:fld>
            <a:endParaRPr lang="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>
                <a:latin typeface="Times New Roman"/>
                <a:ea typeface="Times New Roman"/>
                <a:cs typeface="Times New Roman"/>
                <a:sym typeface="Times New Roman"/>
              </a:rPr>
              <a:t>Sanacija klizišta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277550" y="125647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13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Sanacija klizišta provodi se građevnim zahvatima, obično izvedbom drenažnoga sustava, kojim se snizuje razina podzemne vode (→ </a:t>
            </a:r>
            <a:r>
              <a:rPr lang="hr" sz="13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drenaža</a:t>
            </a:r>
            <a:r>
              <a:rPr lang="hr" sz="13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), promjenom oblika padine kako bi se smanjilo opterećenje gornjega dijela klizišta, uz povećanje opterećenja na donjem dijelu klizišta, izvedbom potpornih zidova, sadnjom raslinja i dr.</a:t>
            </a:r>
          </a:p>
          <a:p>
            <a:pPr lvl="0">
              <a:spcBef>
                <a:spcPts val="0"/>
              </a:spcBef>
              <a:buNone/>
            </a:pPr>
            <a:r>
              <a:rPr lang="hr" sz="13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DRENAŽA je graditeljski postupak za sakupljanje i odvođenje podzemnih voda iz zemljišta pomoću sustava kanala i drenažnih cijevi. Primjenjuje se kod melioracija za odvodnjavanje, kod nasipa i usjeka radi sprječavanja klizanja zemljišta, kod cesta radi sprječavanja posljedica smrzavanja, kod športskih terena radi smanjenja razina podzemnih voda, kod zgrada radi zaštite vanjskih zidova od vlage i dr. Izvodi se s pomoću drenažnih cijevi od pečene gline (s otvorima) dužine 30 do 33 cm, ∅ 0,3 cm, a u novije vrijeme od plastičnih cijevi.</a:t>
            </a:r>
          </a:p>
          <a:p>
            <a:pPr lvl="0" rtl="0">
              <a:spcBef>
                <a:spcPts val="0"/>
              </a:spcBef>
              <a:buNone/>
            </a:pPr>
            <a:endParaRPr sz="135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hr" sz="13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IZVOR: Hrvatska enciklopedija, </a:t>
            </a:r>
            <a:r>
              <a:rPr lang="hr" sz="1350" u="sng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http://www.enciklopedija.hr/natuknica.aspx?id=31944</a:t>
            </a:r>
            <a:r>
              <a:rPr lang="hr" sz="13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(30. 1. 2017.)</a:t>
            </a:r>
          </a:p>
          <a:p>
            <a:pPr lvl="0">
              <a:spcBef>
                <a:spcPts val="0"/>
              </a:spcBef>
              <a:buNone/>
            </a:pPr>
            <a:r>
              <a:rPr lang="hr" sz="13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Hrvatska encikoopedija. </a:t>
            </a:r>
            <a:r>
              <a:rPr lang="hr" sz="1350" u="sng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http://enciklopedija.hr/natuknica.aspx?ID=16221</a:t>
            </a:r>
            <a:r>
              <a:rPr lang="hr" sz="13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(30. 1. 2017.)</a:t>
            </a:r>
          </a:p>
          <a:p>
            <a:pPr lvl="0" rtl="0">
              <a:spcBef>
                <a:spcPts val="0"/>
              </a:spcBef>
              <a:buNone/>
            </a:pPr>
            <a:endParaRPr sz="135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"/>
              <a:t>5</a:t>
            </a:fld>
            <a:endParaRPr lang="h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>
                <a:latin typeface="Times New Roman"/>
                <a:ea typeface="Times New Roman"/>
                <a:cs typeface="Times New Roman"/>
                <a:sym typeface="Times New Roman"/>
              </a:rPr>
              <a:t>Pojava klizišta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neki teren postane nestabilan moraju biti zadovoljena </a:t>
            </a:r>
            <a:r>
              <a:rPr lang="hr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 osnovna faktora:</a:t>
            </a:r>
          </a:p>
          <a:p>
            <a:pPr lvl="0">
              <a:spcBef>
                <a:spcPts val="0"/>
              </a:spcBef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</a:t>
            </a:r>
            <a:r>
              <a:rPr lang="hr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geološka građa terena</a:t>
            </a:r>
          </a:p>
          <a:p>
            <a:pPr lvl="0">
              <a:spcBef>
                <a:spcPts val="0"/>
              </a:spcBef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</a:t>
            </a:r>
            <a:r>
              <a:rPr lang="hr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nagib terena</a:t>
            </a:r>
          </a:p>
          <a:p>
            <a:pPr lvl="0">
              <a:spcBef>
                <a:spcPts val="0"/>
              </a:spcBef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</a:t>
            </a:r>
            <a:r>
              <a:rPr lang="hr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iskoristivost terena</a:t>
            </a:r>
          </a:p>
          <a:p>
            <a:pPr lvl="0">
              <a:spcBef>
                <a:spcPts val="0"/>
              </a:spcBef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se klizište aktivira mora postojati okidač koji u trenutku prelazi stabilnost padine i posmične čvrstoće se svedu na 0 (nema posmične čvrstoće). Postoje </a:t>
            </a:r>
            <a:r>
              <a:rPr lang="hr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nekoliko faktora okidača:</a:t>
            </a:r>
          </a:p>
          <a:p>
            <a:pPr lvl="0">
              <a:spcBef>
                <a:spcPts val="0"/>
              </a:spcBef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hr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obilne padaline (slučaj koji je kod nas ovih dana)</a:t>
            </a:r>
          </a:p>
          <a:p>
            <a:pPr lvl="0">
              <a:spcBef>
                <a:spcPts val="0"/>
              </a:spcBef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hr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potresi</a:t>
            </a:r>
          </a:p>
          <a:p>
            <a:pPr lvl="0">
              <a:spcBef>
                <a:spcPts val="0"/>
              </a:spcBef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hr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zasijecanje padine (zbog izgradnje, cesta, vodovoda, plinovoda izgradnje drugih objekata) </a:t>
            </a:r>
          </a:p>
          <a:p>
            <a:pPr lvl="0">
              <a:spcBef>
                <a:spcPts val="0"/>
              </a:spcBef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Izvor: Hrvatski geološki institut. </a:t>
            </a:r>
            <a:r>
              <a:rPr lang="hr" sz="1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http://www.hgi-cgs.hr/pojava_klizista.html</a:t>
            </a: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(30. 1. 2017.)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6</a:t>
            </a:fld>
            <a:endParaRPr lang="h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225400"/>
            <a:ext cx="8520600" cy="89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>
                <a:latin typeface="Times New Roman"/>
                <a:ea typeface="Times New Roman"/>
                <a:cs typeface="Times New Roman"/>
                <a:sym typeface="Times New Roman"/>
              </a:rPr>
              <a:t>Utvrđivanje pojave klizišta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00500" y="920400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➔"/>
            </a:pPr>
            <a:r>
              <a:rPr lang="h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Opažanjem na terenu te mjerenjem pomaka tla tijekom duljeg razdoblja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hr"/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hr" sz="1200">
                <a:solidFill>
                  <a:srgbClr val="000000"/>
                </a:solidFill>
              </a:rPr>
              <a:t>Izvor: Hrvatska enciklopedija </a:t>
            </a:r>
            <a:r>
              <a:rPr lang="hr" sz="1200" u="sng">
                <a:solidFill>
                  <a:srgbClr val="000000"/>
                </a:solidFill>
                <a:hlinkClick r:id="rId3"/>
              </a:rPr>
              <a:t>http://www.enciklopedija.hr/natuknica.aspx?id=31944</a:t>
            </a:r>
            <a:r>
              <a:rPr lang="hr" sz="1200">
                <a:solidFill>
                  <a:srgbClr val="000000"/>
                </a:solidFill>
              </a:rPr>
              <a:t> (30. 1. 2017.)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"/>
              <a:t>7</a:t>
            </a:fld>
            <a:endParaRPr lang="hr"/>
          </a:p>
        </p:txBody>
      </p:sp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9925" y="1425500"/>
            <a:ext cx="5001749" cy="270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199275"/>
            <a:ext cx="8520600" cy="53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 sz="3000">
                <a:latin typeface="Times New Roman"/>
                <a:ea typeface="Times New Roman"/>
                <a:cs typeface="Times New Roman"/>
                <a:sym typeface="Times New Roman"/>
              </a:rPr>
              <a:t>Organizacije za istraživanje klizišta   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853826"/>
            <a:ext cx="8520600" cy="42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>
                <a:latin typeface="Times New Roman"/>
                <a:ea typeface="Times New Roman"/>
                <a:cs typeface="Times New Roman"/>
                <a:sym typeface="Times New Roman"/>
              </a:rPr>
              <a:t>HRVATSKA GRUPA ZA KLIZIŠTA</a:t>
            </a:r>
          </a:p>
          <a:p>
            <a:pPr lvl="0">
              <a:spcBef>
                <a:spcPts val="0"/>
              </a:spcBef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Hrvatsku grupa za klizišta sačinjavaju znanstvenici koji se bave istraživanjem klizišta sa sljedećih institucija: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Građevinski fakultet Sveučilišta u Rijeci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Rudarsko-geološko-naftni fakultet Sveučilišta u Zagrebu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Hrvatska grupa za klizišta je član</a:t>
            </a: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h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Međunarodnog konzorcija za klizišta (ICL-a)</a:t>
            </a: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od 2010. godine.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Izvor: Hrvatski portal o klizištima. </a:t>
            </a:r>
            <a:r>
              <a:rPr lang="h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http://www.klizista-hr.com/organizacija/o-nama/</a:t>
            </a: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(pristupljeno 30. 1. 2017.)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8</a:t>
            </a:fld>
            <a:endParaRPr lang="hr"/>
          </a:p>
        </p:txBody>
      </p:sp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1987" y="2539325"/>
            <a:ext cx="6372225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8273" y="199275"/>
            <a:ext cx="2482875" cy="53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199275"/>
            <a:ext cx="8520600" cy="53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3000">
                <a:latin typeface="Times New Roman"/>
                <a:ea typeface="Times New Roman"/>
                <a:cs typeface="Times New Roman"/>
                <a:sym typeface="Times New Roman"/>
              </a:rPr>
              <a:t>Organizacije za istraživanje klizišta     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853826"/>
            <a:ext cx="8520600" cy="42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42857"/>
              </a:lnSpc>
              <a:spcBef>
                <a:spcPts val="1800"/>
              </a:spcBef>
              <a:spcAft>
                <a:spcPts val="200"/>
              </a:spcAft>
              <a:buNone/>
            </a:pPr>
            <a:r>
              <a:rPr lang="h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International Consortium on Landslides (ICL) </a:t>
            </a:r>
          </a:p>
          <a:p>
            <a:pPr lvl="0">
              <a:spcBef>
                <a:spcPts val="0"/>
              </a:spcBef>
              <a:buNone/>
            </a:pPr>
            <a:r>
              <a:rPr lang="hr" sz="1600">
                <a:latin typeface="Times New Roman"/>
                <a:ea typeface="Times New Roman"/>
                <a:cs typeface="Times New Roman"/>
                <a:sym typeface="Times New Roman"/>
              </a:rPr>
              <a:t>MEĐUNARODNI KONZORCIJ ZA KLIZIŠTA je međunarodna nevladina  neprofitna znanstvena organizacija osnovana u Kyotu u siječnju 2002. godine.</a:t>
            </a:r>
          </a:p>
          <a:p>
            <a:pPr lvl="0">
              <a:spcBef>
                <a:spcPts val="0"/>
              </a:spcBef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hr" sz="1600">
                <a:latin typeface="Times New Roman"/>
                <a:ea typeface="Times New Roman"/>
                <a:cs typeface="Times New Roman"/>
                <a:sym typeface="Times New Roman"/>
              </a:rPr>
              <a:t>Izvor: </a:t>
            </a:r>
            <a:r>
              <a:rPr lang="hr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http://icl.iplhq.org/category/icl/home-icl/</a:t>
            </a:r>
            <a:r>
              <a:rPr lang="hr" sz="1600">
                <a:latin typeface="Times New Roman"/>
                <a:ea typeface="Times New Roman"/>
                <a:cs typeface="Times New Roman"/>
                <a:sym typeface="Times New Roman"/>
              </a:rPr>
              <a:t> (30. 1. 2017.)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Izvor: Hrvatski portal o klizištima. </a:t>
            </a:r>
            <a:r>
              <a:rPr lang="h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http://www.klizista-hr.com/organizacija/o-nama/</a:t>
            </a:r>
            <a:r>
              <a:rPr lang="h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(pristupljeno 30. 1. 2017.)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"/>
              <a:t>9</a:t>
            </a:fld>
            <a:endParaRPr lang="hr"/>
          </a:p>
        </p:txBody>
      </p:sp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5025" y="2114924"/>
            <a:ext cx="6045025" cy="23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4624" y="287249"/>
            <a:ext cx="1036875" cy="11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1220</Words>
  <Application>Microsoft Office PowerPoint</Application>
  <PresentationFormat>Prikaz na zaslonu (16:9)</PresentationFormat>
  <Paragraphs>208</Paragraphs>
  <Slides>16</Slides>
  <Notes>16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PT Sans Narrow</vt:lpstr>
      <vt:lpstr>Arial</vt:lpstr>
      <vt:lpstr>Times New Roman</vt:lpstr>
      <vt:lpstr>Open Sans</vt:lpstr>
      <vt:lpstr>tropic</vt:lpstr>
      <vt:lpstr>Klizišta na području Koprivničko-križevačke županije</vt:lpstr>
      <vt:lpstr> KLIZIŠTE</vt:lpstr>
      <vt:lpstr> Tipovi klizišta</vt:lpstr>
      <vt:lpstr>UZROCI KLIZANJA TLA </vt:lpstr>
      <vt:lpstr>Sanacija klizišta</vt:lpstr>
      <vt:lpstr>Pojava klizišta</vt:lpstr>
      <vt:lpstr>Utvrđivanje pojave klizišta</vt:lpstr>
      <vt:lpstr>Organizacije za istraživanje klizišta    </vt:lpstr>
      <vt:lpstr>Organizacije za istraživanje klizišta     </vt:lpstr>
      <vt:lpstr>Klizišta u Koprivničko-križevačkoj županiji</vt:lpstr>
      <vt:lpstr>Klizišta u Koprivničko-križevačkoj županiji </vt:lpstr>
      <vt:lpstr>Klizišta u Koprivničko-križevačkoj županiji</vt:lpstr>
      <vt:lpstr>Klizišta u Koprivničko-križevačkoj županiji</vt:lpstr>
      <vt:lpstr>Klizišta u Koprivničko-križevačkoj županiji</vt:lpstr>
      <vt:lpstr>Klizišta u Koprivničko-križevačkoj županiju</vt:lpstr>
      <vt:lpstr>Upravljanje u kriznim situacijama uslijed pokretanja klizišta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Klizišta na području Koprivničko-križevačke županije</dc:title>
  <dc:creator>Knjižnica</dc:creator>
  <cp:lastModifiedBy>Sabolić</cp:lastModifiedBy>
  <cp:revision>3</cp:revision>
  <dcterms:modified xsi:type="dcterms:W3CDTF">2017-01-30T13:56:30Z</dcterms:modified>
</cp:coreProperties>
</file>