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72" r:id="rId3"/>
    <p:sldId id="258" r:id="rId4"/>
    <p:sldId id="257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70" r:id="rId13"/>
    <p:sldId id="265" r:id="rId14"/>
    <p:sldId id="267" r:id="rId15"/>
    <p:sldId id="274" r:id="rId16"/>
    <p:sldId id="269" r:id="rId17"/>
    <p:sldId id="273" r:id="rId18"/>
  </p:sldIdLst>
  <p:sldSz cx="9144000" cy="6858000" type="screen4x3"/>
  <p:notesSz cx="7099300" cy="102346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ADE23D4-4CB3-4F25-8816-FF80F43284AE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B1FA85-2F89-4055-97CB-2EB8F05758E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62E8-EE0C-4D0A-9106-173F9D1EF138}" type="datetimeFigureOut">
              <a:rPr lang="sr-Latn-CS" smtClean="0"/>
              <a:pPr/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8691-2B6D-4519-99E2-AA6258421CB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lanetary.s3.amazonaws.com/assets/images/charts-diagrams/20150915_D-H-Ratios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hr.wikipedia.org/wiki/Datoteka:CometBiela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Kemija u svemiru</a:t>
            </a:r>
            <a:endParaRPr lang="hr-HR" sz="5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604" y="4462482"/>
            <a:ext cx="6400800" cy="17526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r-HR" sz="2800" i="1" dirty="0" smtClean="0">
                <a:solidFill>
                  <a:schemeClr val="bg1"/>
                </a:solidFill>
              </a:rPr>
              <a:t>Marta Lenac, dipl.ing.</a:t>
            </a:r>
          </a:p>
          <a:p>
            <a:pPr algn="r">
              <a:lnSpc>
                <a:spcPct val="150000"/>
              </a:lnSpc>
            </a:pPr>
            <a:r>
              <a:rPr lang="hr-HR" sz="2800" i="1" dirty="0" smtClean="0">
                <a:solidFill>
                  <a:schemeClr val="bg1"/>
                </a:solidFill>
              </a:rPr>
              <a:t>Koprivnica, rujan 2015.</a:t>
            </a:r>
            <a:endParaRPr lang="hr-H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Spektralna analiza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928670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u="sng" dirty="0" smtClean="0">
                <a:solidFill>
                  <a:schemeClr val="bg1"/>
                </a:solidFill>
              </a:rPr>
              <a:t>ZVIJEZDE I GALAKSIJE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Guste plinske tvorevine za koje je očekivati kontinuirani spektar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Zbog transparentnog plinskog omotača ipak daju apsorpcijske linije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Spektar zvijezda ovisi o njihovoj temperaturi i sastavu te su kategorizirane u 7 kategorija označene slovima (O,B,N,G, K i M) i 10 potkadegorija unutar kategorije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Naše Sunce je G2, T= </a:t>
            </a:r>
            <a:r>
              <a:rPr lang="hr-HR" sz="2400" dirty="0" smtClean="0">
                <a:solidFill>
                  <a:schemeClr val="bg1"/>
                </a:solidFill>
              </a:rPr>
              <a:t>5780 </a:t>
            </a:r>
            <a:r>
              <a:rPr lang="hr-HR" sz="2400" dirty="0">
                <a:solidFill>
                  <a:schemeClr val="bg1"/>
                </a:solidFill>
              </a:rPr>
              <a:t>K</a:t>
            </a:r>
            <a:endParaRPr lang="hr-HR" sz="2200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256"/>
            <a:ext cx="4214842" cy="221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39262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Spektralna analiza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928670"/>
            <a:ext cx="8643998" cy="6000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50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MEĐUZVJEZDANA TVAR (ISM)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nalazi između zvijezdanih sustava u galaktici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endParaRPr lang="hr-HR" sz="17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99 % je plinovitog sastava H, He te mali dio ioniziranih elemenata kao što je kisik, 1 % su čestice prašine, uglavnom ugljikovodici, silikati i led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endParaRPr lang="hr-HR" sz="17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Nejednako raspoređeni oblaci prašine i plina tvore NEBULE ili MAGLICE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njih se ubrajaju svjetleće i tamne difuzne maglice, planetarne maglice i ostatci </a:t>
            </a:r>
            <a:r>
              <a:rPr lang="hr-HR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supernova</a:t>
            </a:r>
            <a:endParaRPr lang="hr-HR" sz="2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9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Hladni oblaci </a:t>
            </a:r>
            <a:r>
              <a:rPr lang="hr-HR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veće gustoće mjesta su stvaranja zvijezda</a:t>
            </a:r>
            <a:r>
              <a:rPr lang="hr-H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hr-HR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hr-HR" sz="1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stalnim </a:t>
            </a:r>
            <a:r>
              <a:rPr lang="hr-H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promjenama: ugrađuje se u mlade zvijezde prilikom njihova nastanka, a istječe iz zvijezda tijekom njihova razvoja ili eksplozivnog </a:t>
            </a:r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raspada – nastanak </a:t>
            </a:r>
            <a:r>
              <a:rPr lang="hr-H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supernove</a:t>
            </a:r>
            <a:endParaRPr lang="hr-H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endParaRPr lang="hr-HR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oblaci vodika djelomično se </a:t>
            </a:r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ioniziraju u blizini toplijih zvijezda te su vidljivi u UV i RTG dijelu spektra kao oblaci visoke temperature s malom gustoćom iona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Pronađene brojne organske molekule,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policiklični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aromatski ugljikovodici koji se mogu zbog djelovanja ISM-a transformirati u komplekse organske spojeve (korak prema nastanku </a:t>
            </a:r>
            <a:r>
              <a:rPr lang="hr-HR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nukleotida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protein i DNA), anorganske molekule (</a:t>
            </a:r>
            <a:r>
              <a:rPr lang="hr-HR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npr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r-HR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AlCl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KCN, </a:t>
            </a:r>
            <a:r>
              <a:rPr lang="hr-HR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SiNC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itd</a:t>
            </a:r>
            <a:r>
              <a:rPr lang="hr-HR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kumimoji="0" lang="hr-HR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 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42844" y="1052736"/>
            <a:ext cx="9001156" cy="5429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Nisu postojali u ranom svemiru (prije početka Velikog praska) stvoreni su kasnije u zvijezdama procesom zvanim </a:t>
            </a:r>
            <a:r>
              <a:rPr lang="hr-HR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nukleosinteza</a:t>
            </a:r>
            <a:r>
              <a:rPr lang="hr-HR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Dvije </a:t>
            </a:r>
            <a:r>
              <a:rPr lang="hr-HR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nukleosinteze</a:t>
            </a:r>
            <a:r>
              <a:rPr lang="hr-HR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Prvobitna - početak nastanka Svemira,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Zvjezdana – procesi koji se događaju u zvijezdama poput Sunca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početku je Svemir bio gusta juha </a:t>
            </a:r>
            <a:r>
              <a:rPr lang="hr-HR" sz="2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kvarkova</a:t>
            </a: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tj</a:t>
            </a: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subatomskih čestica koji su se hlađenjem nakupljali i formirali protone i neutrone te je H nastao prvi u Svemiru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Nuklearnim reakcijama miješanjem protona i neutrona kasnije je nastao He, Li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Pijući današnju vodu gutamo vodikove atome stare kao i sam Svemir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Četvrta stvorena jezgra je bio </a:t>
            </a:r>
            <a:r>
              <a:rPr lang="hr-HR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deuterij</a:t>
            </a: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H s dodatnim </a:t>
            </a:r>
            <a:r>
              <a:rPr lang="hr-HR" sz="2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neutronnom</a:t>
            </a:r>
            <a:endParaRPr lang="hr-HR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Zvijezde ne stvaraju deuterij već sagorijevajući H stvaraju He deuterij i vodik su elementi stari koliko i sam Svemir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Kemijski elementi u svemiru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ŽIVOT  SVEMIRU?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908720"/>
            <a:ext cx="864399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Pronalazak </a:t>
            </a:r>
            <a:r>
              <a:rPr lang="hr-HR" sz="2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egzoplaneta</a:t>
            </a:r>
            <a:endParaRPr lang="hr-HR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Pronalazak vode ključan za pronalazak života u svemiru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 spektroskopija dala je vrijedne informacije i sastavu planeta, njihovoj atmosferi, mjesecima i asteroidima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Voda je promađena na nekim planetima, Titanu Saturnovu mjesecu, ugljikovodici su pronađeni na Jupiteru i Saturnu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Uran i Neptun imaju ledene kore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hr-HR" sz="2800" i="1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32441"/>
            <a:ext cx="5200634" cy="23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699792" y="6381328"/>
            <a:ext cx="338437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1300" i="1" dirty="0" smtClean="0">
                <a:solidFill>
                  <a:schemeClr val="bg1"/>
                </a:solidFill>
              </a:rPr>
              <a:t>Emisijska linija vode na 39,4 mikrona</a:t>
            </a:r>
            <a:endParaRPr lang="hr-HR" sz="1300" i="1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Odakle voda na Zemlji?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7504" y="1196752"/>
            <a:ext cx="864399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bi odgovorili na to pitanje potrebno je analizirati kemiju nebeskih tijela koja bi mogla biti potencijalan izvor vode u našem solarnom sustavu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Jedna od mogućnosti je da je Zemlja apsorbirala dio vode iz vodene pare koja ju je okruživala, ili da je voda nastala na Zemlji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Odgovor na pitanje leži u kemiji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Voda varira u svom izotopnom sastavu između obične vode i teške vode (H zamijenjen s D), a omjer tih dviju vrsta voda varira na drugim nebeskim tijelima našeg sunčevog sustava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Zemlja, Mars i nekoliko kometa kao i Titan (Saturnov mjesec imaju sičan omjer D/H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51520" y="429008"/>
            <a:ext cx="8643998" cy="2567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Pronalazak tijela koje ima D/H omjer sličan Zemljinom sugerira da bi on nastao u sličnim uvjetima kao i Zemlja jer deuterij ostaje zarobljen u molekuli pod određenim temperaturnim uvjetima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Cilj je pronaći planet ne samo kemijski sličan Zemlji već i potražiti znakove gdje su ta tijela nastala prije nego su se raštrkala u Svemiru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hr-HR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Tragove za to dati će opet kemija i to u omjerima izotopa </a:t>
            </a:r>
            <a:r>
              <a:rPr lang="hr-HR" sz="22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17,18</a:t>
            </a: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O/</a:t>
            </a:r>
            <a:r>
              <a:rPr lang="hr-HR" sz="22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 i  </a:t>
            </a:r>
            <a:r>
              <a:rPr lang="hr-HR" sz="22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N/</a:t>
            </a:r>
            <a:r>
              <a:rPr lang="hr-HR" sz="22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hr-H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kao i u količini plemenitih plinova Kr i Ar koji daju okvirni temperaturni omjer u kojem su ta tijela nastajala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r-HR" sz="20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0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i="1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 descr="Examples of D/H ratios in water for a number of solar system bodie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4176464" cy="29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686800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hr-H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Pokus: Ispitivanje kationa bojenjem plamena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857232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Pribor i kemikalije: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plinski plamenik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Bočica s raspršivačem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0,1 M otopine CaCl</a:t>
            </a:r>
            <a:r>
              <a:rPr lang="hr-HR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Sr(NO</a:t>
            </a:r>
            <a:r>
              <a:rPr lang="hr-HR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r-HR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Ba(NO</a:t>
            </a:r>
            <a:r>
              <a:rPr lang="hr-HR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r-HR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CuSO</a:t>
            </a:r>
            <a:r>
              <a:rPr lang="hr-HR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LiCl, KCl i NaCl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Napomena: 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otopinu NaCl rspršiti zadnju se boja plamena dugo zadržava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Postupak: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Upaliti plamenik da gori šuštećim plamenom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raspršiti 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jednu po jednu otopinu u plamen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r-H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3266327" cy="33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95372" y="4143380"/>
          <a:ext cx="2756548" cy="233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721"/>
                <a:gridCol w="1806827"/>
              </a:tblGrid>
              <a:tr h="33763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" pitchFamily="34" charset="0"/>
                          <a:cs typeface="Arial" pitchFamily="34" charset="0"/>
                        </a:rPr>
                        <a:t>Kation</a:t>
                      </a:r>
                      <a:endParaRPr lang="hr-H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latin typeface="Arial" pitchFamily="34" charset="0"/>
                          <a:cs typeface="Arial" pitchFamily="34" charset="0"/>
                        </a:rPr>
                        <a:t>Boja plamena</a:t>
                      </a:r>
                      <a:endParaRPr lang="hr-H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</a:t>
                      </a:r>
                      <a:endParaRPr lang="hr-H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ciglasto crveno</a:t>
                      </a:r>
                    </a:p>
                  </a:txBody>
                  <a:tcPr marL="68580" marR="68580" marT="0" marB="0"/>
                </a:tc>
              </a:tr>
              <a:tr h="3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</a:t>
                      </a:r>
                      <a:endParaRPr lang="hr-HR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svjetlo zeleno</a:t>
                      </a:r>
                    </a:p>
                  </a:txBody>
                  <a:tcPr marL="68580" marR="68580" marT="0" marB="0"/>
                </a:tc>
              </a:tr>
              <a:tr h="3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</a:t>
                      </a:r>
                      <a:endParaRPr lang="hr-HR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zeleno</a:t>
                      </a:r>
                    </a:p>
                  </a:txBody>
                  <a:tcPr marL="68580" marR="68580" marT="0" marB="0"/>
                </a:tc>
              </a:tr>
              <a:tr h="3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</a:t>
                      </a:r>
                      <a:endParaRPr lang="hr-HR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jarko crveno</a:t>
                      </a:r>
                    </a:p>
                  </a:txBody>
                  <a:tcPr marL="68580" marR="68580" marT="0" marB="0"/>
                </a:tc>
              </a:tr>
              <a:tr h="3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endParaRPr lang="hr-HR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ljubičasto</a:t>
                      </a:r>
                    </a:p>
                  </a:txBody>
                  <a:tcPr marL="68580" marR="68580" marT="0" marB="0"/>
                </a:tc>
              </a:tr>
              <a:tr h="3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hr-H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žuto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915816" y="1844824"/>
            <a:ext cx="3384376" cy="459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hr-HR" sz="2400" i="1" dirty="0" smtClean="0">
                <a:solidFill>
                  <a:schemeClr val="bg1"/>
                </a:solidFill>
              </a:rPr>
              <a:t>„</a:t>
            </a:r>
            <a:r>
              <a:rPr lang="hr-HR" sz="2400" dirty="0" smtClean="0">
                <a:solidFill>
                  <a:schemeClr val="bg1"/>
                </a:solidFill>
              </a:rPr>
              <a:t>Čovječe pazi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da ne ideš malen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ispod zvijezda!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       </a:t>
            </a:r>
            <a:r>
              <a:rPr lang="hr-HR" sz="2800" dirty="0" smtClean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Na svom koncu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mjesto u prah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prijeđi sav u zvijezde.“</a:t>
            </a:r>
            <a:endParaRPr lang="hr-HR" sz="2400" i="1" dirty="0">
              <a:solidFill>
                <a:schemeClr val="bg1"/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800" i="1" dirty="0" smtClean="0">
                <a:solidFill>
                  <a:schemeClr val="bg1"/>
                </a:solidFill>
              </a:rPr>
              <a:t>Antun Branko Šimić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HVALA NA PAŽNJI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Elektromagnetsko zračenje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15040" cy="40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Načini istraživanja svemira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44" y="1428736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Avioni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i="1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Baloni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36-39 km u atmosferu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nosivost do 3000 kg tereta, 2h – 100 dana istraživanja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24309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2193913" cy="26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le:Atmosphere layers-e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908720"/>
            <a:ext cx="9715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cs typeface="Arial" pitchFamily="34" charset="0"/>
              </a:rPr>
              <a:t>Načini istraživanja svemira</a:t>
            </a:r>
            <a:endParaRPr lang="hr-H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44" y="1428736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TELESKOP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Hubble </a:t>
            </a:r>
            <a:r>
              <a:rPr lang="hr-HR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 </a:t>
            </a:r>
            <a:r>
              <a:rPr lang="hr-H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Telescope</a:t>
            </a: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icture of H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1939925" cy="1900555"/>
          </a:xfrm>
          <a:prstGeom prst="rect">
            <a:avLst/>
          </a:prstGeom>
          <a:noFill/>
          <a:ln w="9525">
            <a:solidFill>
              <a:schemeClr val="accent1">
                <a:alpha val="3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https://upload.wikimedia.org/wikipedia/commons/6/63/USA.NM.VeryLargeArray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809762" cy="135732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376"/>
            <a:ext cx="5649948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avokutnik 8"/>
          <p:cNvSpPr/>
          <p:nvPr/>
        </p:nvSpPr>
        <p:spPr>
          <a:xfrm>
            <a:off x="1043608" y="4005064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Socorro</a:t>
            </a:r>
            <a:r>
              <a:rPr lang="hr-H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New Mexico</a:t>
            </a:r>
            <a:endParaRPr lang="hr-HR" sz="900" dirty="0"/>
          </a:p>
        </p:txBody>
      </p:sp>
      <p:pic>
        <p:nvPicPr>
          <p:cNvPr id="10" name="Picture 7" descr="File:Atmosphere layers-e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908720"/>
            <a:ext cx="9715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Načini istraživanja svemira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44" y="1428736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Sonde, orbiteri, roboti...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i="1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492704main_junoartist200904-full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204673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eature 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083694" cy="1857388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605" y="3786190"/>
            <a:ext cx="4715047" cy="26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429132"/>
            <a:ext cx="24361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Spektralna analiza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1428736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1814. njemački optičar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Joseph von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Fraunhofer odvojio 574 tamnih apsorpcijskih linija Sunčeva spektra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hr-HR" sz="9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 godine kasnije njemački fizičar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Gustav Kirchhoff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njemački kemičar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Robert Bunsen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objasnili porijeklo Fraunhoferovih apsorpcijskih linija i veze s njihovu povezanost s kemijskim elementima</a:t>
            </a:r>
            <a:endParaRPr lang="hr-HR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572008"/>
            <a:ext cx="2643206" cy="188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4071934" cy="152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5016"/>
            <a:ext cx="3386134" cy="8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Spektralna analiza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1142984"/>
            <a:ext cx="8643998" cy="5286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PLANETI</a:t>
            </a:r>
            <a:r>
              <a:rPr lang="hr-H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sadrže apsorpcijske linije minerala prisutnih u stjenama, ili elemenata atmosfere plinskih divova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Alkalni metali, vodena para, CO</a:t>
            </a:r>
            <a:r>
              <a:rPr lang="hr-HR" sz="28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metan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1000 </a:t>
            </a:r>
            <a:r>
              <a:rPr lang="hr-HR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egzoplaneta</a:t>
            </a:r>
            <a:r>
              <a:rPr lang="hr-H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planeti slični Zemlji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ASTEROIDI ILI PLANETOIDI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100" i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Ovisno o sastavu dijele se na 14 tipova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Prve 3 grupe: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S- tip - </a:t>
            </a:r>
            <a:r>
              <a:rPr lang="hr-H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silikatni asteroidi, sačinjavaju 75% svih otkrivenih asteroida</a:t>
            </a:r>
            <a:endParaRPr lang="hr-H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C-tip – </a:t>
            </a:r>
            <a:r>
              <a:rPr lang="hr-H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karbonski (ugljični) asteroidi, sačinjavaju 17% svih otkrivenih </a:t>
            </a: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asteroida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M-tip: </a:t>
            </a:r>
            <a:r>
              <a:rPr lang="hr-H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metalni asteroidi, sačinjavaju 8% svih otkrivenih </a:t>
            </a: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asteroida</a:t>
            </a:r>
            <a:endParaRPr lang="hr-HR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357430"/>
            <a:ext cx="21274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Spektralna analiza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844" y="1428736"/>
            <a:ext cx="8643998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KOMETI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Sastoje se od: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tijela - jezgre,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rahla tvorevina smrznutih tvari, leda s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prašinom, „atmosfera kometa“ odnosno koma - koja je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magličasti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ovoj jezgre te s njom čini tijelo kometa, a iza njega se razvija rep</a:t>
            </a:r>
            <a:endParaRPr lang="hr-HR" sz="2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Apsorbiraju i emitiraju elektromagnetsko zračenje raznih valnih duljina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komi i repu pronađeni su radikali, neutralne i ionizirane molekule. U unutarnjoj komi nalaze se pojedinačni atomi vodika, ugljika, natrija, željeza i drugi, u vanjskoj komi radikali (CH, OH, C</a:t>
            </a:r>
            <a:r>
              <a:rPr lang="hr-HR" sz="24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i drugi), a u repu pretežu ioni (CO</a:t>
            </a:r>
            <a:r>
              <a:rPr lang="hr-HR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CN</a:t>
            </a:r>
            <a:r>
              <a:rPr lang="hr-HR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OH</a:t>
            </a:r>
            <a:r>
              <a:rPr lang="hr-HR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hr-HR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r-H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modrikaste je boje zbog fluorescencije iona CO</a:t>
            </a:r>
            <a:r>
              <a:rPr lang="hr-HR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drugi</a:t>
            </a:r>
            <a:endParaRPr lang="hr-HR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i="1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s://upload.wikimedia.org/wikipedia/commons/thumb/d/d5/CometBiela.jpg/300px-CometBiel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4307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3624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816</Words>
  <Application>Microsoft Office PowerPoint</Application>
  <PresentationFormat>Prikaz na zaslonu (4:3)</PresentationFormat>
  <Paragraphs>194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Theme</vt:lpstr>
      <vt:lpstr>Kemija u svemiru</vt:lpstr>
      <vt:lpstr>Elektromagnetsko zračenje</vt:lpstr>
      <vt:lpstr>Načini istraživanja svemira</vt:lpstr>
      <vt:lpstr>Načini istraživanja svemira</vt:lpstr>
      <vt:lpstr>Načini istraživanja svemira</vt:lpstr>
      <vt:lpstr>Spektralna analiza</vt:lpstr>
      <vt:lpstr>Spektralna analiza</vt:lpstr>
      <vt:lpstr>Spektralna analiza</vt:lpstr>
      <vt:lpstr>Slajd 9</vt:lpstr>
      <vt:lpstr>Spektralna analiza</vt:lpstr>
      <vt:lpstr>Spektralna analiza</vt:lpstr>
      <vt:lpstr>Slajd 12</vt:lpstr>
      <vt:lpstr>ŽIVOT  SVEMIRU?</vt:lpstr>
      <vt:lpstr>Odakle voda na Zemlji?</vt:lpstr>
      <vt:lpstr>Slajd 15</vt:lpstr>
      <vt:lpstr>Pokus: Ispitivanje kationa bojenjem plamena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 u svemiru</dc:title>
  <dc:creator>Normabella</dc:creator>
  <cp:lastModifiedBy>Marta</cp:lastModifiedBy>
  <cp:revision>89</cp:revision>
  <dcterms:created xsi:type="dcterms:W3CDTF">2015-09-23T18:54:07Z</dcterms:created>
  <dcterms:modified xsi:type="dcterms:W3CDTF">2015-09-24T11:03:57Z</dcterms:modified>
</cp:coreProperties>
</file>