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77" r:id="rId5"/>
    <p:sldId id="257" r:id="rId6"/>
    <p:sldId id="258" r:id="rId7"/>
    <p:sldId id="259" r:id="rId8"/>
    <p:sldId id="260" r:id="rId9"/>
    <p:sldId id="268" r:id="rId10"/>
    <p:sldId id="274" r:id="rId11"/>
    <p:sldId id="270" r:id="rId12"/>
    <p:sldId id="275" r:id="rId13"/>
    <p:sldId id="262" r:id="rId14"/>
    <p:sldId id="263" r:id="rId15"/>
    <p:sldId id="266" r:id="rId16"/>
    <p:sldId id="264" r:id="rId17"/>
    <p:sldId id="265" r:id="rId18"/>
    <p:sldId id="261" r:id="rId19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954F-14DB-49F0-B263-064192E3930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5ECA-920B-4E43-B264-C9EE2DE04171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1274252"/>
      </p:ext>
    </p:extLst>
  </p:cSld>
  <p:clrMapOvr>
    <a:masterClrMapping/>
  </p:clrMapOvr>
  <p:transition spd="slow" advTm="8000"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A714-C45E-43B9-ACB4-9608A7552FD3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5DBD2-BE1B-4524-8202-FECA38A624CB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710038"/>
      </p:ext>
    </p:extLst>
  </p:cSld>
  <p:clrMapOvr>
    <a:masterClrMapping/>
  </p:clrMapOvr>
  <p:transition spd="slow" advTm="8000"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2436-688D-4DAC-AAC8-A164ED230AC9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FABA-CC13-4E95-80DB-28F582BA40BD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6577294"/>
      </p:ext>
    </p:extLst>
  </p:cSld>
  <p:clrMapOvr>
    <a:masterClrMapping/>
  </p:clrMapOvr>
  <p:transition spd="slow" advTm="8000"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4EAB-CD39-454B-AC12-C3506A47C29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F50B-A9C0-4837-93BA-64324FCD69F6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6523375"/>
      </p:ext>
    </p:extLst>
  </p:cSld>
  <p:clrMapOvr>
    <a:masterClrMapping/>
  </p:clrMapOvr>
  <p:transition spd="slow" advTm="8000"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0F0F6-C79F-49C1-AABE-7D5F6A93D2A2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EFAA-2A9F-426B-967F-F65109C0C4B9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3599363"/>
      </p:ext>
    </p:extLst>
  </p:cSld>
  <p:clrMapOvr>
    <a:masterClrMapping/>
  </p:clrMapOvr>
  <p:transition spd="slow" advTm="8000">
    <p:zoom dir="in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A484-99A7-4E5E-BB29-3C6B4A1160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04B0-9E21-495B-A924-3D20C331CA7E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98940"/>
      </p:ext>
    </p:extLst>
  </p:cSld>
  <p:clrMapOvr>
    <a:masterClrMapping/>
  </p:clrMapOvr>
  <p:transition spd="slow" advTm="8000">
    <p:zoom dir="in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F53A-3E09-470A-9D4B-3B0343C2CC5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2D27-7490-4957-B6A6-7BE57DF82962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472467"/>
      </p:ext>
    </p:extLst>
  </p:cSld>
  <p:clrMapOvr>
    <a:masterClrMapping/>
  </p:clrMapOvr>
  <p:transition spd="slow" advTm="8000">
    <p:zoom dir="in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EBEE-8EC0-44AF-B607-DCF7290F0F43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3BD0-C3CA-4F35-80DF-267E415A558F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513473"/>
      </p:ext>
    </p:extLst>
  </p:cSld>
  <p:clrMapOvr>
    <a:masterClrMapping/>
  </p:clrMapOvr>
  <p:transition spd="slow" advTm="8000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50773-3966-4594-906D-5944981BB050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0F4D1-C8E6-48E0-97EB-8454BD87E7CA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5863829"/>
      </p:ext>
    </p:extLst>
  </p:cSld>
  <p:clrMapOvr>
    <a:masterClrMapping/>
  </p:clrMapOvr>
  <p:transition spd="slow" advTm="8000">
    <p:zoom dir="in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F71F0-71CF-4124-B593-48B54F993230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1E09E-7AEA-4564-BF1E-720E8497E6EA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001738"/>
      </p:ext>
    </p:extLst>
  </p:cSld>
  <p:clrMapOvr>
    <a:masterClrMapping/>
  </p:clrMapOvr>
  <p:transition spd="slow" advTm="8000"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212E-E6B0-47DC-96BB-3EA6769A824A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A3931-0816-4802-A81B-A9B6FB394A79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9666223"/>
      </p:ext>
    </p:extLst>
  </p:cSld>
  <p:clrMapOvr>
    <a:masterClrMapping/>
  </p:clrMapOvr>
  <p:transition spd="slow" advTm="8000">
    <p:zoom dir="in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954F-14DB-49F0-B263-064192E3930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5ECA-920B-4E43-B264-C9EE2DE04171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6942563"/>
      </p:ext>
    </p:extLst>
  </p:cSld>
  <p:clrMapOvr>
    <a:masterClrMapping/>
  </p:clrMapOvr>
  <p:transition spd="slow" advTm="8000">
    <p:zoom dir="in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9A714-C45E-43B9-ACB4-9608A7552FD3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5DBD2-BE1B-4524-8202-FECA38A624CB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388147"/>
      </p:ext>
    </p:extLst>
  </p:cSld>
  <p:clrMapOvr>
    <a:masterClrMapping/>
  </p:clrMapOvr>
  <p:transition spd="slow" advTm="8000">
    <p:zoom dir="in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F2436-688D-4DAC-AAC8-A164ED230AC9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FABA-CC13-4E95-80DB-28F582BA40BD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2675116"/>
      </p:ext>
    </p:extLst>
  </p:cSld>
  <p:clrMapOvr>
    <a:masterClrMapping/>
  </p:clrMapOvr>
  <p:transition spd="slow" advTm="8000">
    <p:zoom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4EAB-CD39-454B-AC12-C3506A47C29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F50B-A9C0-4837-93BA-64324FCD69F6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993866"/>
      </p:ext>
    </p:extLst>
  </p:cSld>
  <p:clrMapOvr>
    <a:masterClrMapping/>
  </p:clrMapOvr>
  <p:transition spd="slow" advTm="8000">
    <p:zoom dir="in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0F0F6-C79F-49C1-AABE-7D5F6A93D2A2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6EFAA-2A9F-426B-967F-F65109C0C4B9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298014"/>
      </p:ext>
    </p:extLst>
  </p:cSld>
  <p:clrMapOvr>
    <a:masterClrMapping/>
  </p:clrMapOvr>
  <p:transition spd="slow" advTm="8000">
    <p:zoom dir="in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DA484-99A7-4E5E-BB29-3C6B4A11608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04B0-9E21-495B-A924-3D20C331CA7E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697771"/>
      </p:ext>
    </p:extLst>
  </p:cSld>
  <p:clrMapOvr>
    <a:masterClrMapping/>
  </p:clrMapOvr>
  <p:transition spd="slow" advTm="8000">
    <p:zoom dir="in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F53A-3E09-470A-9D4B-3B0343C2CC5E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2D27-7490-4957-B6A6-7BE57DF82962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065740"/>
      </p:ext>
    </p:extLst>
  </p:cSld>
  <p:clrMapOvr>
    <a:masterClrMapping/>
  </p:clrMapOvr>
  <p:transition spd="slow" advTm="8000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EBEE-8EC0-44AF-B607-DCF7290F0F43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63BD0-C3CA-4F35-80DF-267E415A558F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462390"/>
      </p:ext>
    </p:extLst>
  </p:cSld>
  <p:clrMapOvr>
    <a:masterClrMapping/>
  </p:clrMapOvr>
  <p:transition spd="slow" advTm="8000">
    <p:zoom dir="in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50773-3966-4594-906D-5944981BB050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0F4D1-C8E6-48E0-97EB-8454BD87E7CA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838530"/>
      </p:ext>
    </p:extLst>
  </p:cSld>
  <p:clrMapOvr>
    <a:masterClrMapping/>
  </p:clrMapOvr>
  <p:transition spd="slow" advTm="8000">
    <p:zoom dir="in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F71F0-71CF-4124-B593-48B54F993230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1E09E-7AEA-4564-BF1E-720E8497E6EA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076847"/>
      </p:ext>
    </p:extLst>
  </p:cSld>
  <p:clrMapOvr>
    <a:masterClrMapping/>
  </p:clrMapOvr>
  <p:transition spd="slow" advTm="8000">
    <p:zoom dir="in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3212E-E6B0-47DC-96BB-3EA6769A824A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A3931-0816-4802-A81B-A9B6FB394A79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9125388"/>
      </p:ext>
    </p:extLst>
  </p:cSld>
  <p:clrMapOvr>
    <a:masterClrMapping/>
  </p:clrMapOvr>
  <p:transition spd="slow" advTm="8000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BBC95-0A5B-4BE4-B7B1-99FA2C0DD1C9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69600-0FE6-47A0-9528-2F82B5145534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6F52E4-35FD-4AD3-9ECF-C2ECF512D5C2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C1AA6C-3126-436A-8F02-745DB1233DAF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27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zoom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6F52E4-35FD-4AD3-9ECF-C2ECF512D5C2}" type="datetimeFigureOut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24.9.2015.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C1AA6C-3126-436A-8F02-745DB1233DAF}" type="slidenum">
              <a:rPr lang="hr-H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45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2000">
    <p:zoom dir="in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zastita-prirode-kckzz.h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astita-prirode-kckzz.hr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28624" y="1196752"/>
            <a:ext cx="8319839" cy="11521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ca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Projekti Javne </a:t>
            </a:r>
            <a:r>
              <a:rPr lang="ca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ustanove</a:t>
            </a:r>
            <a:endParaRPr lang="hr-HR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  <a:defRPr/>
            </a:pPr>
            <a:r>
              <a:rPr lang="ca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 </a:t>
            </a:r>
            <a:r>
              <a:rPr lang="ca-E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mogućnosti suradnje sa </a:t>
            </a:r>
            <a:r>
              <a:rPr lang="ca-ES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školama</a:t>
            </a:r>
            <a:endParaRPr lang="hr-HR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8" descr="Logotip Javna ustanova K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780928"/>
            <a:ext cx="2251198" cy="2143140"/>
          </a:xfrm>
          <a:prstGeom prst="rect">
            <a:avLst/>
          </a:prstGeom>
        </p:spPr>
      </p:pic>
      <p:sp>
        <p:nvSpPr>
          <p:cNvPr id="6" name="Content Placeholder 3"/>
          <p:cNvSpPr>
            <a:spLocks/>
          </p:cNvSpPr>
          <p:nvPr/>
        </p:nvSpPr>
        <p:spPr bwMode="auto">
          <a:xfrm>
            <a:off x="3491880" y="2636912"/>
            <a:ext cx="5029200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</a:pPr>
            <a:r>
              <a:rPr lang="hr-HR" sz="2000" b="1" dirty="0">
                <a:solidFill>
                  <a:srgbClr val="040404"/>
                </a:solidFill>
              </a:rPr>
              <a:t>Javna </a:t>
            </a:r>
            <a:r>
              <a:rPr lang="hr-HR" sz="2000" b="1" dirty="0" smtClean="0">
                <a:solidFill>
                  <a:srgbClr val="040404"/>
                </a:solidFill>
              </a:rPr>
              <a:t>ustanova </a:t>
            </a:r>
            <a:r>
              <a:rPr lang="hr-HR" sz="2000" b="1" dirty="0">
                <a:solidFill>
                  <a:srgbClr val="040404"/>
                </a:solidFill>
              </a:rPr>
              <a:t>za </a:t>
            </a:r>
            <a:r>
              <a:rPr lang="hr-HR" sz="2000" b="1" dirty="0" smtClean="0">
                <a:solidFill>
                  <a:srgbClr val="040404"/>
                </a:solidFill>
              </a:rPr>
              <a:t>upravljanje zaštićenim</a:t>
            </a:r>
            <a:endParaRPr lang="hr-HR" sz="2000" b="1" dirty="0">
              <a:solidFill>
                <a:srgbClr val="040404"/>
              </a:solidFill>
            </a:endParaRPr>
          </a:p>
          <a:p>
            <a:pPr marL="273050" indent="-273050">
              <a:spcBef>
                <a:spcPct val="20000"/>
              </a:spcBef>
            </a:pPr>
            <a:r>
              <a:rPr lang="hr-HR" sz="2000" b="1" dirty="0" smtClean="0">
                <a:solidFill>
                  <a:srgbClr val="040404"/>
                </a:solidFill>
              </a:rPr>
              <a:t>dijelovima prirode na </a:t>
            </a:r>
            <a:r>
              <a:rPr lang="hr-HR" sz="2000" b="1" dirty="0">
                <a:solidFill>
                  <a:srgbClr val="040404"/>
                </a:solidFill>
              </a:rPr>
              <a:t>području</a:t>
            </a:r>
          </a:p>
          <a:p>
            <a:pPr marL="273050" indent="-273050">
              <a:spcBef>
                <a:spcPct val="20000"/>
              </a:spcBef>
            </a:pPr>
            <a:r>
              <a:rPr lang="hr-HR" sz="2000" b="1" dirty="0">
                <a:solidFill>
                  <a:srgbClr val="040404"/>
                </a:solidFill>
              </a:rPr>
              <a:t>Koprivničko-križevačke županije</a:t>
            </a:r>
          </a:p>
          <a:p>
            <a:pPr marL="273050" indent="-273050">
              <a:spcBef>
                <a:spcPct val="20000"/>
              </a:spcBef>
            </a:pPr>
            <a:endParaRPr lang="hr-HR" sz="2000" b="1" dirty="0">
              <a:solidFill>
                <a:srgbClr val="040404"/>
              </a:solidFill>
            </a:endParaRPr>
          </a:p>
          <a:p>
            <a:pPr marL="273050" indent="-273050">
              <a:spcBef>
                <a:spcPct val="20000"/>
              </a:spcBef>
            </a:pPr>
            <a:r>
              <a:rPr lang="hr-HR" sz="1800" b="1" dirty="0" smtClean="0">
                <a:solidFill>
                  <a:srgbClr val="040404"/>
                </a:solidFill>
              </a:rPr>
              <a:t>                       predavač: </a:t>
            </a:r>
            <a:r>
              <a:rPr lang="hr-HR" sz="1800" b="1" dirty="0">
                <a:solidFill>
                  <a:srgbClr val="040404"/>
                </a:solidFill>
              </a:rPr>
              <a:t>Željka Kolar, </a:t>
            </a:r>
            <a:r>
              <a:rPr lang="hr-HR" sz="1800" b="1" dirty="0" smtClean="0">
                <a:solidFill>
                  <a:srgbClr val="040404"/>
                </a:solidFill>
              </a:rPr>
              <a:t>dipl.ing.</a:t>
            </a:r>
            <a:endParaRPr lang="hr-HR" sz="1800" b="1" dirty="0">
              <a:solidFill>
                <a:srgbClr val="040404"/>
              </a:solidFill>
            </a:endParaRPr>
          </a:p>
          <a:p>
            <a:pPr marL="273050" indent="-273050">
              <a:spcBef>
                <a:spcPct val="20000"/>
              </a:spcBef>
            </a:pPr>
            <a:endParaRPr lang="hr-HR" sz="1800" b="1" dirty="0">
              <a:solidFill>
                <a:srgbClr val="040404"/>
              </a:solidFill>
            </a:endParaRPr>
          </a:p>
          <a:p>
            <a:pPr marL="273050" indent="-273050">
              <a:spcBef>
                <a:spcPct val="20000"/>
              </a:spcBef>
            </a:pPr>
            <a:r>
              <a:rPr lang="hr-HR" b="1" dirty="0" smtClean="0">
                <a:solidFill>
                  <a:srgbClr val="040404"/>
                </a:solidFill>
              </a:rPr>
              <a:t>rujan</a:t>
            </a:r>
            <a:r>
              <a:rPr lang="hr-HR" sz="1800" b="1" dirty="0" smtClean="0">
                <a:solidFill>
                  <a:srgbClr val="040404"/>
                </a:solidFill>
              </a:rPr>
              <a:t>, 2015. </a:t>
            </a:r>
            <a:r>
              <a:rPr lang="hr-HR" sz="1800" b="1" dirty="0">
                <a:solidFill>
                  <a:srgbClr val="040404"/>
                </a:solidFill>
              </a:rPr>
              <a:t>godine</a:t>
            </a:r>
          </a:p>
          <a:p>
            <a:pPr marL="273050" indent="-273050">
              <a:spcBef>
                <a:spcPct val="20000"/>
              </a:spcBef>
            </a:pPr>
            <a:endParaRPr lang="en-GB" sz="2000" b="1" dirty="0">
              <a:solidFill>
                <a:srgbClr val="040404"/>
              </a:solidFill>
            </a:endParaRPr>
          </a:p>
          <a:p>
            <a:pPr marL="273050" indent="-273050">
              <a:spcBef>
                <a:spcPct val="20000"/>
              </a:spcBef>
            </a:pPr>
            <a:endParaRPr lang="hr-H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sr-Latn-RS" sz="2000" smtClean="0"/>
              <a:t>Tri rijeke = Jedan cilj/ Three Rivers = One Aim</a:t>
            </a:r>
            <a:endParaRPr lang="hr-HR" altLang="sr-Latn-RS" sz="2000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543550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hr-HR" altLang="sr-Latn-RS" sz="2400" b="1" u="sng" dirty="0" smtClean="0"/>
              <a:t>PLANIRANE AKTIVNOSTI </a:t>
            </a:r>
          </a:p>
          <a:p>
            <a:pPr marL="0" indent="0" algn="ctr">
              <a:buFont typeface="Arial" charset="0"/>
              <a:buNone/>
            </a:pPr>
            <a:r>
              <a:rPr lang="hr-HR" altLang="sr-Latn-RS" sz="1800" dirty="0" smtClean="0"/>
              <a:t> </a:t>
            </a:r>
            <a:r>
              <a:rPr lang="hr-HR" altLang="sr-Latn-RS" sz="1800" b="1" dirty="0" smtClean="0"/>
              <a:t>Javne ustanove za upravljanje zaštićenim dijelovima prirode na području Koprivničko-križevačke </a:t>
            </a:r>
            <a:r>
              <a:rPr lang="hr-HR" altLang="sr-Latn-RS" sz="1800" b="1" dirty="0" smtClean="0"/>
              <a:t>županije</a:t>
            </a:r>
          </a:p>
          <a:p>
            <a:pPr marL="0" indent="0" algn="ctr">
              <a:buFont typeface="Arial" charset="0"/>
              <a:buNone/>
            </a:pPr>
            <a:endParaRPr lang="hr-HR" altLang="sr-Latn-RS" sz="1800" dirty="0" smtClean="0"/>
          </a:p>
          <a:p>
            <a:pPr>
              <a:buFontTx/>
              <a:buChar char="-"/>
            </a:pPr>
            <a:r>
              <a:rPr lang="hr-HR" altLang="sr-Latn-RS" sz="1800" dirty="0" smtClean="0"/>
              <a:t>Izrada </a:t>
            </a:r>
            <a:r>
              <a:rPr lang="hr-HR" altLang="sr-Latn-RS" sz="1800" dirty="0" smtClean="0"/>
              <a:t>Idejnog rješenja promatračnice za sve hrvatske </a:t>
            </a:r>
            <a:r>
              <a:rPr lang="hr-HR" altLang="sr-Latn-RS" sz="1800" dirty="0" smtClean="0"/>
              <a:t>partnere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Postavljanje 2 </a:t>
            </a:r>
            <a:r>
              <a:rPr lang="hr-HR" altLang="sr-Latn-RS" sz="1800" dirty="0" smtClean="0"/>
              <a:t>promatračnice</a:t>
            </a:r>
          </a:p>
          <a:p>
            <a:pPr>
              <a:buFontTx/>
              <a:buChar char="-"/>
            </a:pPr>
            <a:r>
              <a:rPr lang="hu-HU" sz="1800" dirty="0" smtClean="0">
                <a:cs typeface="Arial" panose="020B0604020202020204" pitchFamily="34" charset="0"/>
              </a:rPr>
              <a:t>Uklanjanje </a:t>
            </a:r>
            <a:r>
              <a:rPr lang="hu-HU" sz="1800" dirty="0" smtClean="0">
                <a:cs typeface="Arial" panose="020B0604020202020204" pitchFamily="34" charset="0"/>
              </a:rPr>
              <a:t>invazivne vegetacije i priprema terena</a:t>
            </a:r>
            <a:r>
              <a:rPr lang="hu-HU" sz="1800" dirty="0" smtClean="0">
                <a:cs typeface="Arial" panose="020B0604020202020204" pitchFamily="34" charset="0"/>
              </a:rPr>
              <a:t>,</a:t>
            </a:r>
            <a:endParaRPr lang="hr-HR" altLang="sr-Latn-RS" sz="1800" dirty="0" smtClean="0"/>
          </a:p>
          <a:p>
            <a:pPr>
              <a:buFontTx/>
              <a:buChar char="-"/>
            </a:pPr>
            <a:r>
              <a:rPr lang="hr-HR" altLang="sr-Latn-RS" sz="1800" dirty="0" smtClean="0"/>
              <a:t>Izrada i postavljanje  </a:t>
            </a:r>
            <a:r>
              <a:rPr lang="hr-HR" altLang="sr-Latn-RS" sz="1800" dirty="0" smtClean="0"/>
              <a:t>edukativno-informativnih </a:t>
            </a:r>
            <a:r>
              <a:rPr lang="hr-HR" altLang="sr-Latn-RS" sz="1800" dirty="0" smtClean="0"/>
              <a:t>tabli na prilazima promatračnicama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Opremanje </a:t>
            </a:r>
            <a:r>
              <a:rPr lang="hr-HR" altLang="sr-Latn-RS" sz="1800" dirty="0" smtClean="0"/>
              <a:t>edukativne učionice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Izrada brošure o pticama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Organiziranje </a:t>
            </a:r>
            <a:r>
              <a:rPr lang="hr-HR" altLang="sr-Latn-RS" sz="1800" dirty="0" smtClean="0"/>
              <a:t>I</a:t>
            </a:r>
            <a:r>
              <a:rPr lang="hr-HR" altLang="sr-Latn-RS" sz="1800" dirty="0" smtClean="0"/>
              <a:t>nfo/otvorenog </a:t>
            </a:r>
            <a:r>
              <a:rPr lang="hr-HR" altLang="sr-Latn-RS" sz="1800" dirty="0" smtClean="0"/>
              <a:t>dana o projektu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Održavanje </a:t>
            </a:r>
            <a:r>
              <a:rPr lang="hr-HR" altLang="sr-Latn-RS" sz="1800" dirty="0" smtClean="0"/>
              <a:t>2 </a:t>
            </a:r>
            <a:r>
              <a:rPr lang="hr-HR" altLang="sr-Latn-RS" sz="1800" dirty="0" smtClean="0"/>
              <a:t>radionice</a:t>
            </a:r>
          </a:p>
          <a:p>
            <a:pPr>
              <a:buFontTx/>
              <a:buChar char="-"/>
            </a:pPr>
            <a:r>
              <a:rPr lang="hr-HR" altLang="sr-Latn-RS" sz="1800" dirty="0" smtClean="0"/>
              <a:t>Tisak </a:t>
            </a:r>
            <a:r>
              <a:rPr lang="hr-HR" altLang="sr-Latn-RS" sz="1800" dirty="0" smtClean="0"/>
              <a:t>promotivnog materijala o </a:t>
            </a:r>
            <a:r>
              <a:rPr lang="hr-HR" altLang="sr-Latn-RS" sz="1800" dirty="0" smtClean="0"/>
              <a:t>projektu</a:t>
            </a:r>
          </a:p>
          <a:p>
            <a:pPr>
              <a:buFontTx/>
              <a:buChar char="-"/>
            </a:pPr>
            <a:r>
              <a:rPr lang="hr-HR" sz="1800" dirty="0" smtClean="0">
                <a:cs typeface="Arial" panose="020B0604020202020204" pitchFamily="34" charset="0"/>
              </a:rPr>
              <a:t>Nabava </a:t>
            </a:r>
            <a:r>
              <a:rPr lang="hr-HR" sz="1800" dirty="0" smtClean="0">
                <a:cs typeface="Arial" panose="020B0604020202020204" pitchFamily="34" charset="0"/>
              </a:rPr>
              <a:t>opreme za potrebe </a:t>
            </a:r>
            <a:r>
              <a:rPr lang="hr-HR" sz="1800" dirty="0" err="1" smtClean="0">
                <a:cs typeface="Arial" panose="020B0604020202020204" pitchFamily="34" charset="0"/>
              </a:rPr>
              <a:t>monitoringa</a:t>
            </a:r>
            <a:endParaRPr lang="hr-HR" sz="1800" dirty="0" smtClean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hr-HR" sz="1800" dirty="0" smtClean="0">
                <a:cs typeface="Arial" panose="020B0604020202020204" pitchFamily="34" charset="0"/>
              </a:rPr>
              <a:t>Promoviranje </a:t>
            </a:r>
            <a:r>
              <a:rPr lang="hr-HR" sz="1800" dirty="0" smtClean="0">
                <a:cs typeface="Arial" panose="020B0604020202020204" pitchFamily="34" charset="0"/>
              </a:rPr>
              <a:t>projekta i projektnog područja</a:t>
            </a:r>
            <a:r>
              <a:rPr lang="hr-HR" sz="1800" dirty="0" smtClean="0">
                <a:cs typeface="Arial" panose="020B0604020202020204" pitchFamily="34" charset="0"/>
              </a:rPr>
              <a:t>.</a:t>
            </a:r>
            <a:endParaRPr lang="hr-HR" sz="1800" dirty="0" smtClean="0"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hr-HR" altLang="sr-Latn-RS" sz="1800" dirty="0" smtClean="0"/>
          </a:p>
          <a:p>
            <a:pPr marL="0" indent="0">
              <a:buFontTx/>
              <a:buChar char="-"/>
            </a:pPr>
            <a:endParaRPr lang="hr-HR" altLang="sr-Latn-RS" sz="1800" dirty="0" smtClean="0"/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850" y="260350"/>
            <a:ext cx="17065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82575"/>
            <a:ext cx="2014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97205647"/>
      </p:ext>
    </p:extLst>
  </p:cSld>
  <p:clrMapOvr>
    <a:masterClrMapping/>
  </p:clrMapOvr>
  <p:transition spd="slow" advTm="8000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RHIVA-javna ustanova\JAVNA USTANOVA\KARTE\Slika1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2815196" cy="2338265"/>
          </a:xfrm>
          <a:prstGeom prst="rect">
            <a:avLst/>
          </a:prstGeom>
          <a:noFill/>
        </p:spPr>
      </p:pic>
      <p:pic>
        <p:nvPicPr>
          <p:cNvPr id="3" name="Picture 3" descr="C:\Users\Marta\Pictures\promatracnica\Promatračnica za ptice-2014-2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124744"/>
            <a:ext cx="2862915" cy="2304256"/>
          </a:xfrm>
          <a:prstGeom prst="rect">
            <a:avLst/>
          </a:prstGeom>
          <a:noFill/>
        </p:spPr>
      </p:pic>
      <p:pic>
        <p:nvPicPr>
          <p:cNvPr id="4" name="Picture 4" descr="0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538" y="4149080"/>
            <a:ext cx="2714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07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0196" y="4077072"/>
            <a:ext cx="27146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77885536"/>
              </p:ext>
            </p:extLst>
          </p:nvPr>
        </p:nvGraphicFramePr>
        <p:xfrm>
          <a:off x="3043596" y="3651278"/>
          <a:ext cx="3276600" cy="2338388"/>
        </p:xfrm>
        <a:graphic>
          <a:graphicData uri="http://schemas.openxmlformats.org/presentationml/2006/ole">
            <p:oleObj spid="_x0000_s3076" name="Bitmap Image" r:id="rId7" imgW="6916115" imgH="4933333" progId="PBrush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lika 5" descr="C:\Users\Marta\Pictures\Picasa\Izvoz\ik\ff\P8264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933056"/>
            <a:ext cx="316567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Slika 6" descr="C:\Users\Marta\Pictures\Picasa\Izvoz\ik\ff\P8264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1" y="3933056"/>
            <a:ext cx="3165673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60647"/>
            <a:ext cx="6672081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ta\Pictures\Picasa\Izvoz\ik\New folder\P90444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360040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 descr="C:\Users\Marta\Pictures\ib\20150908072031\P90444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429000"/>
            <a:ext cx="3744416" cy="295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4" y="404664"/>
            <a:ext cx="7487850" cy="35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 descr="C:\Users\Marta\Pictures\ib\20150908072031\P9034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317064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lika 4" descr="C:\Users\Marta\Pictures\ib\20150908072031\P90344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005064"/>
            <a:ext cx="3170644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C:\Users\Marta\Pictures\ib\20150908072031\P90344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4176464" cy="266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lika 2" descr="C:\Users\Marta\Pictures\ib\20150827100902\P82644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01008"/>
            <a:ext cx="3960440" cy="28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11760" y="1484784"/>
            <a:ext cx="46450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r-HR" sz="3000" i="1" dirty="0">
                <a:latin typeface="Arial Black" pitchFamily="34" charset="0"/>
                <a:ea typeface="Verdana" pitchFamily="34" charset="0"/>
                <a:cs typeface="Verdana" pitchFamily="34" charset="0"/>
              </a:rPr>
              <a:t>HVALA NA PAŽNJI</a:t>
            </a:r>
          </a:p>
        </p:txBody>
      </p:sp>
      <p:pic>
        <p:nvPicPr>
          <p:cNvPr id="3" name="Picture 4" descr="Logotip Javna ustanova KK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650" y="2726020"/>
            <a:ext cx="2251198" cy="2143140"/>
          </a:xfrm>
          <a:prstGeom prst="rect">
            <a:avLst/>
          </a:prstGeom>
        </p:spPr>
      </p:pic>
      <p:sp>
        <p:nvSpPr>
          <p:cNvPr id="4" name="Rectangle 1027"/>
          <p:cNvSpPr txBox="1">
            <a:spLocks noChangeArrowheads="1"/>
          </p:cNvSpPr>
          <p:nvPr/>
        </p:nvSpPr>
        <p:spPr bwMode="auto">
          <a:xfrm>
            <a:off x="3505200" y="2524125"/>
            <a:ext cx="5029200" cy="284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</a:pPr>
            <a:r>
              <a:rPr lang="hr-HR" sz="2000" b="1" dirty="0" smtClean="0">
                <a:solidFill>
                  <a:srgbClr val="040404"/>
                </a:solidFill>
                <a:latin typeface="Times New Roman" pitchFamily="18" charset="0"/>
                <a:cs typeface="Times New Roman" pitchFamily="18" charset="0"/>
              </a:rPr>
              <a:t>Javna ustanova za upravljanje zaštićenim</a:t>
            </a:r>
          </a:p>
          <a:p>
            <a:pPr marL="273050" indent="-273050">
              <a:spcBef>
                <a:spcPct val="20000"/>
              </a:spcBef>
            </a:pPr>
            <a:r>
              <a:rPr lang="hr-HR" sz="2000" b="1" dirty="0" smtClean="0">
                <a:solidFill>
                  <a:srgbClr val="040404"/>
                </a:solidFill>
                <a:latin typeface="Times New Roman" pitchFamily="18" charset="0"/>
                <a:cs typeface="Times New Roman" pitchFamily="18" charset="0"/>
              </a:rPr>
              <a:t>dijelovima prirode na području</a:t>
            </a:r>
          </a:p>
          <a:p>
            <a:pPr marL="273050" indent="-273050">
              <a:spcBef>
                <a:spcPct val="20000"/>
              </a:spcBef>
            </a:pPr>
            <a:r>
              <a:rPr lang="hr-HR" sz="2000" b="1" dirty="0" smtClean="0">
                <a:solidFill>
                  <a:srgbClr val="040404"/>
                </a:solidFill>
                <a:latin typeface="Times New Roman" pitchFamily="18" charset="0"/>
                <a:cs typeface="Times New Roman" pitchFamily="18" charset="0"/>
              </a:rPr>
              <a:t>Koprivničko-križevačke županije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900" b="1" dirty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hr-HR" sz="1800" b="1" dirty="0">
                <a:solidFill>
                  <a:srgbClr val="040404"/>
                </a:solidFill>
              </a:rPr>
              <a:t>Tel: 048/ 621 </a:t>
            </a:r>
            <a:r>
              <a:rPr lang="hr-HR" sz="1800" b="1" dirty="0" smtClean="0">
                <a:solidFill>
                  <a:srgbClr val="040404"/>
                </a:solidFill>
              </a:rPr>
              <a:t>790</a:t>
            </a:r>
            <a:endParaRPr lang="hr-HR" sz="1800" b="1" dirty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hr-HR" sz="1800" b="1" dirty="0">
                <a:solidFill>
                  <a:srgbClr val="040404"/>
                </a:solidFill>
              </a:rPr>
              <a:t>Fax: 048/ 621 707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hr-HR" sz="1800" b="1" dirty="0">
                <a:solidFill>
                  <a:srgbClr val="040404"/>
                </a:solidFill>
              </a:rPr>
              <a:t>E-mail: </a:t>
            </a:r>
            <a:r>
              <a:rPr lang="hr-HR" sz="1800" b="1" dirty="0" smtClean="0">
                <a:solidFill>
                  <a:srgbClr val="040404"/>
                </a:solidFill>
                <a:hlinkClick r:id="rId3"/>
              </a:rPr>
              <a:t>info@zastita-prirode-</a:t>
            </a:r>
            <a:r>
              <a:rPr lang="hr-HR" sz="1800" b="1" dirty="0" err="1" smtClean="0">
                <a:solidFill>
                  <a:srgbClr val="040404"/>
                </a:solidFill>
                <a:hlinkClick r:id="rId3"/>
              </a:rPr>
              <a:t>kckzz.hr</a:t>
            </a:r>
            <a:endParaRPr lang="hr-HR" sz="1800" b="1" dirty="0" smtClean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hr-HR" b="1" dirty="0" smtClean="0">
                <a:solidFill>
                  <a:srgbClr val="040404"/>
                </a:solidFill>
              </a:rPr>
              <a:t>Web: </a:t>
            </a:r>
            <a:r>
              <a:rPr lang="hr-HR" b="1" dirty="0" err="1" smtClean="0">
                <a:solidFill>
                  <a:srgbClr val="040404"/>
                </a:solidFill>
                <a:hlinkClick r:id="rId4"/>
              </a:rPr>
              <a:t>www.zastita</a:t>
            </a:r>
            <a:r>
              <a:rPr lang="hr-HR" b="1" dirty="0" smtClean="0">
                <a:solidFill>
                  <a:srgbClr val="040404"/>
                </a:solidFill>
                <a:hlinkClick r:id="rId4"/>
              </a:rPr>
              <a:t>-prirode-</a:t>
            </a:r>
            <a:r>
              <a:rPr lang="hr-HR" b="1" dirty="0" err="1" smtClean="0">
                <a:solidFill>
                  <a:srgbClr val="040404"/>
                </a:solidFill>
                <a:hlinkClick r:id="rId4"/>
              </a:rPr>
              <a:t>kckzz.hr</a:t>
            </a:r>
            <a:r>
              <a:rPr lang="hr-HR" b="1" dirty="0" smtClean="0">
                <a:solidFill>
                  <a:srgbClr val="040404"/>
                </a:solidFill>
              </a:rPr>
              <a:t> </a:t>
            </a:r>
            <a:endParaRPr lang="hr-HR" sz="1800" b="1" dirty="0" smtClean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800" b="1" dirty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800" b="1" dirty="0">
              <a:solidFill>
                <a:srgbClr val="040404"/>
              </a:solidFill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hr-HR" sz="1400" dirty="0">
              <a:solidFill>
                <a:srgbClr val="040404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1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1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1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1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hr-HR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r-HR" sz="3100" b="1" i="1" u="sng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PROJEKT TJEDAN PRIRODOSLOVLJA ĐURĐEVAČKI PESKI 2015.</a:t>
            </a:r>
            <a:endParaRPr lang="hr-HR" sz="3100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3703" y="1556792"/>
            <a:ext cx="2490505" cy="341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628800"/>
            <a:ext cx="1440160" cy="187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5866" y="1340769"/>
            <a:ext cx="123979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781" y="4509120"/>
            <a:ext cx="153591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4077072"/>
            <a:ext cx="1992536" cy="1494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4067944" y="5229200"/>
          <a:ext cx="1096788" cy="1440160"/>
        </p:xfrm>
        <a:graphic>
          <a:graphicData uri="http://schemas.openxmlformats.org/presentationml/2006/ole">
            <p:oleObj spid="_x0000_s1028" name="Bitmap Image" r:id="rId8" imgW="2647619" imgH="3476190" progId="PBrush">
              <p:embed/>
            </p:oleObj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2" y="3140968"/>
            <a:ext cx="2008604" cy="193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3588" y="2240632"/>
            <a:ext cx="1712148" cy="14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2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5272137"/>
            <a:ext cx="1808954" cy="144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550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483996"/>
            <a:ext cx="5434558" cy="581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84201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517" y="404664"/>
            <a:ext cx="7000875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517" y="692696"/>
            <a:ext cx="7000875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1196975"/>
            <a:ext cx="7772400" cy="2663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/>
              <a:t/>
            </a:r>
            <a:br>
              <a:rPr lang="hr-HR" sz="2400" dirty="0"/>
            </a:br>
            <a:r>
              <a:rPr lang="hr-HR" sz="2100" dirty="0" smtClean="0"/>
              <a:t>IPA Hungary – Croatia Cross-Border Co-operation Programme</a:t>
            </a:r>
            <a:br>
              <a:rPr lang="hr-HR" sz="2100" dirty="0" smtClean="0"/>
            </a:br>
            <a:r>
              <a:rPr lang="hr-HR" sz="2100" dirty="0" smtClean="0"/>
              <a:t>Rehabilitacija krajobraza i zaštita biološke raznolikosti u okviru suradnje na području prekograničnog Rezervata biosfere </a:t>
            </a:r>
            <a:r>
              <a:rPr lang="hr-HR" sz="2100" dirty="0" smtClean="0"/>
              <a:t/>
            </a:r>
            <a:br>
              <a:rPr lang="hr-HR" sz="2100" dirty="0" smtClean="0"/>
            </a:br>
            <a:r>
              <a:rPr lang="en-US" sz="2100" dirty="0" smtClean="0"/>
              <a:t>Landscape </a:t>
            </a:r>
            <a:r>
              <a:rPr lang="en-US" sz="2100" dirty="0"/>
              <a:t>Rehabilitation and Protection of </a:t>
            </a:r>
            <a:r>
              <a:rPr lang="en-US" sz="2100" dirty="0" smtClean="0"/>
              <a:t>Biodiversity </a:t>
            </a:r>
            <a:r>
              <a:rPr lang="en-US" sz="2100" dirty="0"/>
              <a:t>within the Framework of the Co-operation for a Trans-boundary Biosphere </a:t>
            </a:r>
            <a:r>
              <a:rPr lang="en-US" sz="2100" dirty="0" smtClean="0"/>
              <a:t>Reserve</a:t>
            </a:r>
            <a:r>
              <a:rPr lang="hr-HR" sz="2400" dirty="0"/>
              <a:t/>
            </a:r>
            <a:br>
              <a:rPr lang="hr-HR" sz="2400" dirty="0"/>
            </a:br>
            <a:r>
              <a:rPr lang="hr-HR" sz="2700" dirty="0" smtClean="0"/>
              <a:t>Tri rijeke = Jedan cilj</a:t>
            </a:r>
            <a:br>
              <a:rPr lang="hr-HR" sz="2700" dirty="0" smtClean="0"/>
            </a:br>
            <a:r>
              <a:rPr lang="hr-HR" sz="2700" dirty="0" smtClean="0"/>
              <a:t>Three </a:t>
            </a:r>
            <a:r>
              <a:rPr lang="hr-HR" sz="2700" dirty="0"/>
              <a:t>Rivers = One Aim</a:t>
            </a:r>
            <a:r>
              <a:rPr lang="hr-HR" sz="3600" dirty="0"/>
              <a:t/>
            </a:r>
            <a:br>
              <a:rPr lang="hr-HR" sz="3600" dirty="0"/>
            </a:br>
            <a:endParaRPr lang="hr-HR" sz="3600" dirty="0" smtClean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233346" y="4293096"/>
            <a:ext cx="8497888" cy="2376488"/>
          </a:xfrm>
        </p:spPr>
        <p:txBody>
          <a:bodyPr/>
          <a:lstStyle/>
          <a:p>
            <a:pPr eaLnBrk="1" hangingPunct="1"/>
            <a:r>
              <a:rPr lang="hr-HR" altLang="sr-Latn-RS" sz="2400" dirty="0" smtClean="0">
                <a:solidFill>
                  <a:schemeClr val="tx1"/>
                </a:solidFill>
              </a:rPr>
              <a:t>Početak : 1. rujan 2014. godine </a:t>
            </a:r>
          </a:p>
          <a:p>
            <a:pPr eaLnBrk="1" hangingPunct="1"/>
            <a:r>
              <a:rPr lang="hr-HR" altLang="sr-Latn-RS" sz="2400" dirty="0" smtClean="0">
                <a:solidFill>
                  <a:schemeClr val="tx1"/>
                </a:solidFill>
              </a:rPr>
              <a:t>    Završetak: 30. studeni 2015.</a:t>
            </a:r>
            <a:r>
              <a:rPr lang="hr-HR" altLang="sr-Latn-RS" sz="2400" dirty="0">
                <a:solidFill>
                  <a:schemeClr val="tx1"/>
                </a:solidFill>
              </a:rPr>
              <a:t> godine</a:t>
            </a:r>
            <a:endParaRPr lang="hr-HR" altLang="sr-Latn-RS" sz="2400" dirty="0" smtClean="0">
              <a:solidFill>
                <a:schemeClr val="tx1"/>
              </a:solidFill>
            </a:endParaRPr>
          </a:p>
          <a:p>
            <a:pPr lvl="0" eaLnBrk="1" hangingPunct="1"/>
            <a:r>
              <a:rPr lang="hr-HR" altLang="sr-Latn-RS" sz="2400" dirty="0">
                <a:solidFill>
                  <a:prstClr val="black"/>
                </a:solidFill>
              </a:rPr>
              <a:t>Partneri u projektu </a:t>
            </a:r>
          </a:p>
          <a:p>
            <a:pPr eaLnBrk="1" hangingPunct="1"/>
            <a:endParaRPr lang="hr-HR" altLang="sr-Latn-RS" sz="1400" dirty="0" smtClean="0">
              <a:solidFill>
                <a:schemeClr val="tx1"/>
              </a:solidFill>
            </a:endParaRPr>
          </a:p>
        </p:txBody>
      </p:sp>
      <p:pic>
        <p:nvPicPr>
          <p:cNvPr id="1331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163" y="239713"/>
            <a:ext cx="5492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41288"/>
            <a:ext cx="3762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2" descr="hu-hr-logo-157x1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13" y="260350"/>
            <a:ext cx="17097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Kép 1" descr="eu_flag_text_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07975"/>
            <a:ext cx="2152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C:\Users\Luka\Downloads\j-u-agencija-osjecko-baranjska-zupanija-h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889625"/>
            <a:ext cx="1811337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61050"/>
            <a:ext cx="862013" cy="67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3" descr="C:\Users\Luka\Downloads\LOGO 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875338"/>
            <a:ext cx="79216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4" descr="C:\Users\Luka\Downloads\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6888" y="5861050"/>
            <a:ext cx="10731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5" descr="C:\Users\Luka\Downloads\Logotip_Javna ustanova za upravljanje zasticenim prirodnim vrijednostima KKZ_JP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892800"/>
            <a:ext cx="879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889625"/>
            <a:ext cx="10763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 descr="C:\Users\Luka\Downloads\ddnp logo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6350" y="5864225"/>
            <a:ext cx="992188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2065044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49263" y="317500"/>
            <a:ext cx="8229600" cy="1527175"/>
          </a:xfrm>
        </p:spPr>
        <p:txBody>
          <a:bodyPr/>
          <a:lstStyle/>
          <a:p>
            <a:r>
              <a:rPr lang="en-US" altLang="sr-Latn-RS" sz="2000" dirty="0" smtClean="0"/>
              <a:t>Tri</a:t>
            </a:r>
            <a:r>
              <a:rPr lang="en-US" altLang="sr-Latn-RS" dirty="0" smtClean="0"/>
              <a:t> </a:t>
            </a:r>
            <a:r>
              <a:rPr lang="en-US" altLang="sr-Latn-RS" sz="2000" dirty="0" err="1" smtClean="0"/>
              <a:t>rijeke</a:t>
            </a:r>
            <a:r>
              <a:rPr lang="en-US" altLang="sr-Latn-RS" sz="2000" dirty="0" smtClean="0"/>
              <a:t> = </a:t>
            </a:r>
            <a:r>
              <a:rPr lang="en-US" altLang="sr-Latn-RS" sz="2000" dirty="0" err="1" smtClean="0"/>
              <a:t>Jedan</a:t>
            </a:r>
            <a:r>
              <a:rPr lang="en-US" altLang="sr-Latn-RS" sz="2000" dirty="0" smtClean="0"/>
              <a:t> </a:t>
            </a:r>
            <a:r>
              <a:rPr lang="en-US" altLang="sr-Latn-RS" sz="2000" dirty="0" err="1" smtClean="0"/>
              <a:t>cilj</a:t>
            </a:r>
            <a:r>
              <a:rPr lang="en-US" altLang="sr-Latn-RS" sz="2000" dirty="0" smtClean="0"/>
              <a:t>/ Three Rivers = One Aim</a:t>
            </a:r>
            <a:r>
              <a:rPr lang="hr-HR" altLang="sr-Latn-RS" sz="2000" dirty="0" smtClean="0"/>
              <a:t/>
            </a:r>
            <a:br>
              <a:rPr lang="hr-HR" altLang="sr-Latn-RS" sz="2000" dirty="0" smtClean="0"/>
            </a:br>
            <a:r>
              <a:rPr lang="hr-HR" altLang="sr-Latn-RS" sz="2000" dirty="0" smtClean="0"/>
              <a:t>Područje realizacije projekta/ </a:t>
            </a:r>
            <a:r>
              <a:rPr lang="hr-HR" altLang="sr-Latn-RS" sz="2000" dirty="0" err="1" smtClean="0"/>
              <a:t>Area</a:t>
            </a:r>
            <a:r>
              <a:rPr lang="hr-HR" altLang="sr-Latn-RS" sz="2000" dirty="0" smtClean="0"/>
              <a:t> </a:t>
            </a:r>
            <a:r>
              <a:rPr lang="hr-HR" altLang="sr-Latn-RS" sz="2000" dirty="0" err="1" smtClean="0"/>
              <a:t>of</a:t>
            </a:r>
            <a:r>
              <a:rPr lang="hr-HR" altLang="sr-Latn-RS" sz="2000" dirty="0" smtClean="0"/>
              <a:t> </a:t>
            </a:r>
            <a:r>
              <a:rPr lang="hr-HR" altLang="sr-Latn-RS" sz="2000" dirty="0" err="1" smtClean="0"/>
              <a:t>the</a:t>
            </a:r>
            <a:r>
              <a:rPr lang="hr-HR" altLang="sr-Latn-RS" sz="2000" dirty="0" smtClean="0"/>
              <a:t> </a:t>
            </a:r>
            <a:r>
              <a:rPr lang="hr-HR" altLang="sr-Latn-RS" sz="2000" dirty="0" err="1" smtClean="0"/>
              <a:t>implementation</a:t>
            </a:r>
            <a:r>
              <a:rPr lang="hr-HR" altLang="sr-Latn-RS" sz="2000" dirty="0" smtClean="0"/>
              <a:t> </a:t>
            </a:r>
            <a:r>
              <a:rPr lang="hr-HR" altLang="sr-Latn-RS" sz="2000" dirty="0" err="1" smtClean="0"/>
              <a:t>of</a:t>
            </a:r>
            <a:r>
              <a:rPr lang="hr-HR" altLang="sr-Latn-RS" sz="2000" dirty="0" smtClean="0"/>
              <a:t> </a:t>
            </a:r>
            <a:r>
              <a:rPr lang="hr-HR" altLang="sr-Latn-RS" sz="2000" dirty="0" err="1" smtClean="0"/>
              <a:t>the</a:t>
            </a:r>
            <a:r>
              <a:rPr lang="hr-HR" altLang="sr-Latn-RS" sz="2000" dirty="0" smtClean="0"/>
              <a:t> project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6713"/>
            <a:ext cx="15843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1450" y="260350"/>
            <a:ext cx="2157413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366838" y="1773238"/>
            <a:ext cx="6410325" cy="43529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399419"/>
      </p:ext>
    </p:extLst>
  </p:cSld>
  <p:clrMapOvr>
    <a:masterClrMapping/>
  </p:clrMapOvr>
  <p:transition spd="slow" advTm="800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56210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8913"/>
            <a:ext cx="2157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hr-HR" altLang="sr-Latn-RS" sz="2000" smtClean="0"/>
              <a:t>Tri rijeke = Jedan cilj/ Three Rivers = One Aim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515938" y="1268760"/>
            <a:ext cx="8229600" cy="4857750"/>
          </a:xfrm>
        </p:spPr>
        <p:txBody>
          <a:bodyPr/>
          <a:lstStyle/>
          <a:p>
            <a:pPr>
              <a:defRPr/>
            </a:pPr>
            <a:endParaRPr lang="hr-HR" sz="2000" dirty="0" smtClean="0"/>
          </a:p>
          <a:p>
            <a:pPr marL="0" indent="0">
              <a:buFont typeface="Arial" charset="0"/>
              <a:buNone/>
              <a:defRPr/>
            </a:pPr>
            <a:r>
              <a:rPr lang="hr-HR" sz="2400" b="1" u="sng" dirty="0" smtClean="0"/>
              <a:t>CILJ PROJEKTA</a:t>
            </a:r>
          </a:p>
          <a:p>
            <a:pPr>
              <a:buFontTx/>
              <a:buChar char="-"/>
              <a:defRPr/>
            </a:pPr>
            <a:r>
              <a:rPr lang="hr-HR" sz="1800" dirty="0" smtClean="0"/>
              <a:t>Povezivanje svih institucija koje upravljaju zaštićenim područjima u sastavu Rezervata biosfere Mura-Drava-Dunav, kako sa hrvatske, tako i sa mađarske strane</a:t>
            </a:r>
            <a:endParaRPr lang="hr-HR" sz="1800" dirty="0"/>
          </a:p>
          <a:p>
            <a:pPr marL="0" indent="0">
              <a:buNone/>
              <a:defRPr/>
            </a:pPr>
            <a:endParaRPr lang="hr-HR" sz="1800" dirty="0" smtClean="0"/>
          </a:p>
          <a:p>
            <a:pPr marL="0" indent="0">
              <a:buNone/>
              <a:defRPr/>
            </a:pPr>
            <a:r>
              <a:rPr lang="hr-HR" sz="2400" b="1" u="sng" dirty="0" smtClean="0"/>
              <a:t>SVRHA PROJEKTA </a:t>
            </a:r>
          </a:p>
          <a:p>
            <a:pPr marL="0" indent="0">
              <a:buNone/>
              <a:defRPr/>
            </a:pPr>
            <a:r>
              <a:rPr lang="hr-HR" sz="2400" b="1" dirty="0" smtClean="0"/>
              <a:t>-     </a:t>
            </a:r>
            <a:r>
              <a:rPr lang="hr-HR" sz="1800" dirty="0" smtClean="0"/>
              <a:t>zajedničkom suradnjom  pridonijeti  očuvanju izuzetne biološke raznolikosti </a:t>
            </a:r>
          </a:p>
          <a:p>
            <a:pPr marL="0" indent="0">
              <a:buNone/>
              <a:defRPr/>
            </a:pPr>
            <a:r>
              <a:rPr lang="hr-HR" sz="1800" dirty="0" smtClean="0"/>
              <a:t>        Rezervata </a:t>
            </a:r>
            <a:r>
              <a:rPr lang="hr-HR" sz="1800" dirty="0"/>
              <a:t>biosfere Mura-Drava-Dunav, kako sa hrvatske, tako i sa mađarske </a:t>
            </a:r>
            <a:r>
              <a:rPr lang="hr-HR" sz="1800" dirty="0" smtClean="0"/>
              <a:t>strane</a:t>
            </a:r>
          </a:p>
          <a:p>
            <a:pPr marL="0" indent="0">
              <a:buNone/>
              <a:defRPr/>
            </a:pPr>
            <a:endParaRPr lang="hr-HR" sz="1800" dirty="0" smtClean="0"/>
          </a:p>
        </p:txBody>
      </p:sp>
    </p:spTree>
    <p:extLst>
      <p:ext uri="{BB962C8B-B14F-4D97-AF65-F5344CB8AC3E}">
        <p14:creationId xmlns:p14="http://schemas.microsoft.com/office/powerpoint/2010/main" xmlns="" val="1916236515"/>
      </p:ext>
    </p:extLst>
  </p:cSld>
  <p:clrMapOvr>
    <a:masterClrMapping/>
  </p:clrMapOvr>
  <p:transition spd="slow" advTm="8000"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243</Words>
  <Application>Microsoft Office PowerPoint</Application>
  <PresentationFormat>Prikaz na zaslonu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0" baseType="lpstr">
      <vt:lpstr>Office tema</vt:lpstr>
      <vt:lpstr>Office Theme</vt:lpstr>
      <vt:lpstr>1_Office Theme</vt:lpstr>
      <vt:lpstr>Bitmap Image</vt:lpstr>
      <vt:lpstr>Slajd 1</vt:lpstr>
      <vt:lpstr>PROJEKT TJEDAN PRIRODOSLOVLJA ĐURĐEVAČKI PESKI 2015.</vt:lpstr>
      <vt:lpstr>Slajd 3</vt:lpstr>
      <vt:lpstr>Slajd 4</vt:lpstr>
      <vt:lpstr>Slajd 5</vt:lpstr>
      <vt:lpstr>Slajd 6</vt:lpstr>
      <vt:lpstr>  IPA Hungary – Croatia Cross-Border Co-operation Programme Rehabilitacija krajobraza i zaštita biološke raznolikosti u okviru suradnje na području prekograničnog Rezervata biosfere  Landscape Rehabilitation and Protection of Biodiversity within the Framework of the Co-operation for a Trans-boundary Biosphere Reserve Tri rijeke = Jedan cilj Three Rivers = One Aim </vt:lpstr>
      <vt:lpstr>Tri rijeke = Jedan cilj/ Three Rivers = One Aim Područje realizacije projekta/ Area of the implementation of the project</vt:lpstr>
      <vt:lpstr>Tri rijeke = Jedan cilj/ Three Rivers = One Aim</vt:lpstr>
      <vt:lpstr>Tri rijeke = Jedan cilj/ Three Rivers = One Aim</vt:lpstr>
      <vt:lpstr>Slajd 11</vt:lpstr>
      <vt:lpstr>Slajd 12</vt:lpstr>
      <vt:lpstr>Slajd 13</vt:lpstr>
      <vt:lpstr>Slajd 14</vt:lpstr>
      <vt:lpstr>Slajd 15</vt:lpstr>
      <vt:lpstr>Slajd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</dc:creator>
  <cp:lastModifiedBy>Marta</cp:lastModifiedBy>
  <cp:revision>15</cp:revision>
  <dcterms:created xsi:type="dcterms:W3CDTF">2015-09-23T11:21:58Z</dcterms:created>
  <dcterms:modified xsi:type="dcterms:W3CDTF">2015-09-24T11:03:00Z</dcterms:modified>
</cp:coreProperties>
</file>