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862" autoAdjust="0"/>
    <p:restoredTop sz="94629" autoAdjust="0"/>
  </p:normalViewPr>
  <p:slideViewPr>
    <p:cSldViewPr>
      <p:cViewPr varScale="1">
        <p:scale>
          <a:sx n="100" d="100"/>
          <a:sy n="100" d="100"/>
        </p:scale>
        <p:origin x="-996" y="-84"/>
      </p:cViewPr>
      <p:guideLst>
        <p:guide orient="horz" pos="2160"/>
        <p:guide pos="2880"/>
      </p:guideLst>
    </p:cSldViewPr>
  </p:slideViewPr>
  <p:outlineViewPr>
    <p:cViewPr>
      <p:scale>
        <a:sx n="33" d="100"/>
        <a:sy n="33" d="100"/>
      </p:scale>
      <p:origin x="0" y="50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DED0DE-1CED-4DC3-9B77-F76FDE71FCFE}" type="datetimeFigureOut">
              <a:rPr lang="hr-HR" smtClean="0"/>
              <a:pPr/>
              <a:t>10.2.2014</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38ADDB-7D9D-4577-8FF6-7622AFDD8194}"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F238ADDB-7D9D-4577-8FF6-7622AFDD8194}" type="slidenum">
              <a:rPr lang="hr-HR" smtClean="0"/>
              <a:pPr/>
              <a:t>2</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F238ADDB-7D9D-4577-8FF6-7622AFDD8194}" type="slidenum">
              <a:rPr lang="hr-HR" smtClean="0"/>
              <a:pPr/>
              <a:t>7</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D671C0B-73EC-4719-BC8B-91F0BFFA5073}" type="datetimeFigureOut">
              <a:rPr lang="hr-HR" smtClean="0"/>
              <a:pPr/>
              <a:t>10.2.2014</a:t>
            </a:fld>
            <a:endParaRPr lang="hr-H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2F4ED5F-62F5-4889-884A-4ECA195375F8}"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671C0B-73EC-4719-BC8B-91F0BFFA5073}" type="datetimeFigureOut">
              <a:rPr lang="hr-HR" smtClean="0"/>
              <a:pPr/>
              <a:t>10.2.2014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E2F4ED5F-62F5-4889-884A-4ECA195375F8}"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D671C0B-73EC-4719-BC8B-91F0BFFA5073}" type="datetimeFigureOut">
              <a:rPr lang="hr-HR" smtClean="0"/>
              <a:pPr/>
              <a:t>10.2.2014</a:t>
            </a:fld>
            <a:endParaRPr lang="hr-H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hr-H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2F4ED5F-62F5-4889-884A-4ECA195375F8}"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671C0B-73EC-4719-BC8B-91F0BFFA5073}" type="datetimeFigureOut">
              <a:rPr lang="hr-HR" smtClean="0"/>
              <a:pPr/>
              <a:t>10.2.2014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E2F4ED5F-62F5-4889-884A-4ECA195375F8}"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D671C0B-73EC-4719-BC8B-91F0BFFA5073}" type="datetimeFigureOut">
              <a:rPr lang="hr-HR" smtClean="0"/>
              <a:pPr/>
              <a:t>10.2.2014</a:t>
            </a:fld>
            <a:endParaRPr lang="hr-H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2F4ED5F-62F5-4889-884A-4ECA195375F8}"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671C0B-73EC-4719-BC8B-91F0BFFA5073}" type="datetimeFigureOut">
              <a:rPr lang="hr-HR" smtClean="0"/>
              <a:pPr/>
              <a:t>10.2.2014</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E2F4ED5F-62F5-4889-884A-4ECA195375F8}"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D671C0B-73EC-4719-BC8B-91F0BFFA5073}" type="datetimeFigureOut">
              <a:rPr lang="hr-HR" smtClean="0"/>
              <a:pPr/>
              <a:t>10.2.2014</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E2F4ED5F-62F5-4889-884A-4ECA195375F8}"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D671C0B-73EC-4719-BC8B-91F0BFFA5073}" type="datetimeFigureOut">
              <a:rPr lang="hr-HR" smtClean="0"/>
              <a:pPr/>
              <a:t>10.2.2014</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E2F4ED5F-62F5-4889-884A-4ECA195375F8}"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D671C0B-73EC-4719-BC8B-91F0BFFA5073}" type="datetimeFigureOut">
              <a:rPr lang="hr-HR" smtClean="0"/>
              <a:pPr/>
              <a:t>10.2.2014</a:t>
            </a:fld>
            <a:endParaRPr lang="hr-H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hr-HR"/>
          </a:p>
        </p:txBody>
      </p:sp>
      <p:sp>
        <p:nvSpPr>
          <p:cNvPr id="4" name="Slide Number Placeholder 3"/>
          <p:cNvSpPr>
            <a:spLocks noGrp="1"/>
          </p:cNvSpPr>
          <p:nvPr>
            <p:ph type="sldNum" sz="quarter" idx="12"/>
          </p:nvPr>
        </p:nvSpPr>
        <p:spPr/>
        <p:txBody>
          <a:bodyPr/>
          <a:lstStyle>
            <a:extLst/>
          </a:lstStyle>
          <a:p>
            <a:fld id="{E2F4ED5F-62F5-4889-884A-4ECA195375F8}"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671C0B-73EC-4719-BC8B-91F0BFFA5073}" type="datetimeFigureOut">
              <a:rPr lang="hr-HR" smtClean="0"/>
              <a:pPr/>
              <a:t>10.2.2014</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E2F4ED5F-62F5-4889-884A-4ECA195375F8}"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D671C0B-73EC-4719-BC8B-91F0BFFA5073}" type="datetimeFigureOut">
              <a:rPr lang="hr-HR" smtClean="0"/>
              <a:pPr/>
              <a:t>10.2.2014</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E2F4ED5F-62F5-4889-884A-4ECA195375F8}" type="slidenum">
              <a:rPr lang="hr-HR" smtClean="0"/>
              <a:pPr/>
              <a:t>‹#›</a:t>
            </a:fld>
            <a:endParaRPr lang="hr-H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D671C0B-73EC-4719-BC8B-91F0BFFA5073}" type="datetimeFigureOut">
              <a:rPr lang="hr-HR" smtClean="0"/>
              <a:pPr/>
              <a:t>10.2.2014</a:t>
            </a:fld>
            <a:endParaRPr lang="hr-H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2F4ED5F-62F5-4889-884A-4ECA195375F8}"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POZNATI FIZIČARI</a:t>
            </a:r>
            <a:endParaRPr lang="hr-HR" dirty="0"/>
          </a:p>
        </p:txBody>
      </p:sp>
      <p:sp>
        <p:nvSpPr>
          <p:cNvPr id="3" name="Subtitle 2"/>
          <p:cNvSpPr>
            <a:spLocks noGrp="1"/>
          </p:cNvSpPr>
          <p:nvPr>
            <p:ph type="subTitle" idx="1"/>
          </p:nvPr>
        </p:nvSpPr>
        <p:spPr/>
        <p:txBody>
          <a:bodyPr/>
          <a:lstStyle/>
          <a:p>
            <a:endParaRPr lang="hr-H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Zanimljivo…</a:t>
            </a:r>
            <a:endParaRPr lang="hr-HR" dirty="0"/>
          </a:p>
        </p:txBody>
      </p:sp>
      <p:sp>
        <p:nvSpPr>
          <p:cNvPr id="3" name="Content Placeholder 2"/>
          <p:cNvSpPr>
            <a:spLocks noGrp="1"/>
          </p:cNvSpPr>
          <p:nvPr>
            <p:ph idx="1"/>
          </p:nvPr>
        </p:nvSpPr>
        <p:spPr/>
        <p:txBody>
          <a:bodyPr/>
          <a:lstStyle/>
          <a:p>
            <a:r>
              <a:rPr lang="hr-HR" dirty="0" smtClean="0"/>
              <a:t>Krajem 18. stoljeća, talijanski liječnik i astronom </a:t>
            </a:r>
            <a:r>
              <a:rPr lang="hr-HR" dirty="0" err="1" smtClean="0"/>
              <a:t>Luigi</a:t>
            </a:r>
            <a:r>
              <a:rPr lang="hr-HR" dirty="0" smtClean="0"/>
              <a:t> Galvani svojim čuvenim eksperimentom sa žabljim kracima postavlja temelj elektrokemije. </a:t>
            </a:r>
          </a:p>
          <a:p>
            <a:r>
              <a:rPr lang="hr-HR" dirty="0" smtClean="0"/>
              <a:t>Naime, uočio je elektricitet između različitih metala u otopini. Njegova je istraživanja nastavio </a:t>
            </a:r>
            <a:r>
              <a:rPr lang="hr-HR" dirty="0" err="1" smtClean="0"/>
              <a:t>Alessandro</a:t>
            </a:r>
            <a:r>
              <a:rPr lang="hr-HR" dirty="0" smtClean="0"/>
              <a:t> Volta koji je ustanovio da elektricitet ne potječe od žabe, već od pločica različitih metala kojima je dodirivao žabu. Žaba je služila kao elektrolit. </a:t>
            </a:r>
          </a:p>
          <a:p>
            <a:endParaRPr lang="hr-HR" dirty="0"/>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t>
            </a:r>
            <a:r>
              <a:rPr lang="hr-HR" dirty="0" err="1" smtClean="0"/>
              <a:t>André</a:t>
            </a:r>
            <a:r>
              <a:rPr lang="hr-HR" dirty="0" smtClean="0"/>
              <a:t>-</a:t>
            </a:r>
            <a:r>
              <a:rPr lang="hr-HR" dirty="0" err="1" smtClean="0"/>
              <a:t>Marie</a:t>
            </a:r>
            <a:r>
              <a:rPr lang="hr-HR" dirty="0" smtClean="0"/>
              <a:t> </a:t>
            </a:r>
            <a:r>
              <a:rPr lang="hr-HR" dirty="0" err="1" smtClean="0"/>
              <a:t>Ampère</a:t>
            </a:r>
            <a:r>
              <a:rPr lang="hr-HR" dirty="0" smtClean="0"/>
              <a:t>   </a:t>
            </a:r>
            <a:endParaRPr lang="hr-HR" dirty="0"/>
          </a:p>
        </p:txBody>
      </p:sp>
      <p:pic>
        <p:nvPicPr>
          <p:cNvPr id="4" name="Content Placeholder 3" descr="preuzmi (1).jpg"/>
          <p:cNvPicPr>
            <a:picLocks noGrp="1" noChangeAspect="1"/>
          </p:cNvPicPr>
          <p:nvPr>
            <p:ph idx="1"/>
          </p:nvPr>
        </p:nvPicPr>
        <p:blipFill>
          <a:blip r:embed="rId2" cstate="print"/>
          <a:stretch>
            <a:fillRect/>
          </a:stretch>
        </p:blipFill>
        <p:spPr>
          <a:xfrm>
            <a:off x="1691680" y="1844824"/>
            <a:ext cx="4320480" cy="4464496"/>
          </a:xfr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Ukratko…</a:t>
            </a:r>
            <a:endParaRPr lang="hr-HR" dirty="0"/>
          </a:p>
        </p:txBody>
      </p:sp>
      <p:sp>
        <p:nvSpPr>
          <p:cNvPr id="3" name="Text Placeholder 2"/>
          <p:cNvSpPr>
            <a:spLocks noGrp="1"/>
          </p:cNvSpPr>
          <p:nvPr>
            <p:ph type="body" idx="1"/>
          </p:nvPr>
        </p:nvSpPr>
        <p:spPr>
          <a:xfrm>
            <a:off x="755576" y="5877272"/>
            <a:ext cx="2602632" cy="441920"/>
          </a:xfrm>
        </p:spPr>
        <p:txBody>
          <a:bodyPr>
            <a:normAutofit/>
          </a:bodyPr>
          <a:lstStyle/>
          <a:p>
            <a:r>
              <a:rPr lang="hr-HR" dirty="0" err="1" smtClean="0"/>
              <a:t>André</a:t>
            </a:r>
            <a:r>
              <a:rPr lang="hr-HR" dirty="0" smtClean="0"/>
              <a:t>-</a:t>
            </a:r>
            <a:r>
              <a:rPr lang="hr-HR" dirty="0" err="1" smtClean="0"/>
              <a:t>Marie</a:t>
            </a:r>
            <a:r>
              <a:rPr lang="hr-HR" dirty="0" smtClean="0"/>
              <a:t> </a:t>
            </a:r>
            <a:r>
              <a:rPr lang="hr-HR" dirty="0" err="1" smtClean="0"/>
              <a:t>Ampère</a:t>
            </a:r>
            <a:endParaRPr lang="hr-HR" dirty="0"/>
          </a:p>
        </p:txBody>
      </p:sp>
      <p:sp>
        <p:nvSpPr>
          <p:cNvPr id="4" name="Text Placeholder 3"/>
          <p:cNvSpPr>
            <a:spLocks noGrp="1"/>
          </p:cNvSpPr>
          <p:nvPr>
            <p:ph type="body" sz="half" idx="3"/>
          </p:nvPr>
        </p:nvSpPr>
        <p:spPr>
          <a:xfrm>
            <a:off x="4211960" y="5867400"/>
            <a:ext cx="3487288" cy="457200"/>
          </a:xfrm>
        </p:spPr>
        <p:txBody>
          <a:bodyPr/>
          <a:lstStyle/>
          <a:p>
            <a:r>
              <a:rPr lang="hr-HR" dirty="0" smtClean="0"/>
              <a:t>Zanimljivo…</a:t>
            </a:r>
            <a:endParaRPr lang="hr-HR" dirty="0"/>
          </a:p>
        </p:txBody>
      </p:sp>
      <p:pic>
        <p:nvPicPr>
          <p:cNvPr id="7" name="Content Placeholder 6" descr="preuzmi (2).jpg"/>
          <p:cNvPicPr>
            <a:picLocks noGrp="1" noChangeAspect="1"/>
          </p:cNvPicPr>
          <p:nvPr>
            <p:ph sz="quarter" idx="2"/>
          </p:nvPr>
        </p:nvPicPr>
        <p:blipFill>
          <a:blip r:embed="rId2" cstate="print"/>
          <a:stretch>
            <a:fillRect/>
          </a:stretch>
        </p:blipFill>
        <p:spPr>
          <a:xfrm>
            <a:off x="323528" y="1628801"/>
            <a:ext cx="3528392" cy="4146144"/>
          </a:xfrm>
        </p:spPr>
      </p:pic>
      <p:sp>
        <p:nvSpPr>
          <p:cNvPr id="6" name="Content Placeholder 5"/>
          <p:cNvSpPr>
            <a:spLocks noGrp="1"/>
          </p:cNvSpPr>
          <p:nvPr>
            <p:ph sz="quarter" idx="4"/>
          </p:nvPr>
        </p:nvSpPr>
        <p:spPr>
          <a:xfrm>
            <a:off x="3857620" y="1556792"/>
            <a:ext cx="3841628" cy="4269848"/>
          </a:xfrm>
        </p:spPr>
        <p:txBody>
          <a:bodyPr>
            <a:normAutofit fontScale="92500" lnSpcReduction="10000"/>
          </a:bodyPr>
          <a:lstStyle/>
          <a:p>
            <a:r>
              <a:rPr lang="hr-HR" dirty="0" smtClean="0"/>
              <a:t>Najznačajniji su njegovi pionirski radovi iz elektromagnetima. Utvrdio je da se kružni tok električne struje </a:t>
            </a:r>
            <a:endParaRPr lang="hr-HR" dirty="0" smtClean="0"/>
          </a:p>
          <a:p>
            <a:pPr>
              <a:buNone/>
            </a:pPr>
            <a:r>
              <a:rPr lang="hr-HR" dirty="0" smtClean="0"/>
              <a:t> </a:t>
            </a:r>
            <a:r>
              <a:rPr lang="hr-HR" dirty="0" smtClean="0"/>
              <a:t>  </a:t>
            </a:r>
            <a:r>
              <a:rPr lang="hr-HR" dirty="0" smtClean="0"/>
              <a:t>ponaša </a:t>
            </a:r>
            <a:r>
              <a:rPr lang="hr-HR" dirty="0" smtClean="0"/>
              <a:t>kao magnet.</a:t>
            </a:r>
          </a:p>
          <a:p>
            <a:r>
              <a:rPr lang="hr-HR" dirty="0" smtClean="0"/>
              <a:t>Postavio je temelje elektrodinamike.</a:t>
            </a:r>
          </a:p>
          <a:p>
            <a:r>
              <a:rPr lang="pl-PL" dirty="0" smtClean="0"/>
              <a:t>Po njemu je mjerna jedinica za jakost </a:t>
            </a:r>
          </a:p>
          <a:p>
            <a:pPr>
              <a:buNone/>
            </a:pPr>
            <a:r>
              <a:rPr lang="pl-PL" dirty="0" smtClean="0"/>
              <a:t>   električne </a:t>
            </a:r>
            <a:r>
              <a:rPr lang="pl-PL" dirty="0" smtClean="0"/>
              <a:t>struje nazvana </a:t>
            </a:r>
          </a:p>
          <a:p>
            <a:r>
              <a:rPr lang="pl-PL" dirty="0" smtClean="0"/>
              <a:t>Amper.</a:t>
            </a:r>
            <a:endParaRPr lang="hr-HR" dirty="0"/>
          </a:p>
        </p:txBody>
      </p:sp>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HANS CHRISTIAN OERSTED</a:t>
            </a:r>
            <a:endParaRPr lang="hr-HR" dirty="0"/>
          </a:p>
        </p:txBody>
      </p:sp>
      <p:pic>
        <p:nvPicPr>
          <p:cNvPr id="4" name="Content Placeholder 3" descr="fizičar4.0.jpg"/>
          <p:cNvPicPr>
            <a:picLocks noGrp="1" noChangeAspect="1"/>
          </p:cNvPicPr>
          <p:nvPr>
            <p:ph idx="1"/>
          </p:nvPr>
        </p:nvPicPr>
        <p:blipFill>
          <a:blip r:embed="rId2" cstate="print"/>
          <a:stretch>
            <a:fillRect/>
          </a:stretch>
        </p:blipFill>
        <p:spPr>
          <a:xfrm>
            <a:off x="1907704" y="1772816"/>
            <a:ext cx="4032448" cy="4680520"/>
          </a:xfrm>
        </p:spPr>
      </p:pic>
    </p:spTree>
  </p:cSld>
  <p:clrMapOvr>
    <a:masterClrMapping/>
  </p:clrMapOvr>
  <p:transition>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104" y="1143000"/>
            <a:ext cx="3309994" cy="1277888"/>
          </a:xfrm>
        </p:spPr>
        <p:txBody>
          <a:bodyPr/>
          <a:lstStyle/>
          <a:p>
            <a:r>
              <a:rPr lang="hr-HR" dirty="0" smtClean="0"/>
              <a:t>Zanimljivo…</a:t>
            </a:r>
            <a:endParaRPr lang="hr-HR" dirty="0"/>
          </a:p>
        </p:txBody>
      </p:sp>
      <p:sp>
        <p:nvSpPr>
          <p:cNvPr id="3" name="Text Placeholder 2"/>
          <p:cNvSpPr>
            <a:spLocks noGrp="1"/>
          </p:cNvSpPr>
          <p:nvPr>
            <p:ph type="body" sz="half" idx="2"/>
          </p:nvPr>
        </p:nvSpPr>
        <p:spPr>
          <a:xfrm>
            <a:off x="5292080" y="2564904"/>
            <a:ext cx="3526018" cy="3168352"/>
          </a:xfrm>
        </p:spPr>
        <p:txBody>
          <a:bodyPr>
            <a:normAutofit/>
          </a:bodyPr>
          <a:lstStyle/>
          <a:p>
            <a:r>
              <a:rPr lang="vi-VN" sz="1600" dirty="0" smtClean="0"/>
              <a:t> </a:t>
            </a:r>
            <a:r>
              <a:rPr lang="hr-HR" sz="1800" dirty="0" smtClean="0"/>
              <a:t>1820. utvrdio je izravnu vezu električnih i magnetskih pojava, </a:t>
            </a:r>
            <a:r>
              <a:rPr lang="hr-HR" sz="1800" dirty="0" err="1" smtClean="0"/>
              <a:t>tj</a:t>
            </a:r>
            <a:r>
              <a:rPr lang="hr-HR" sz="1800" dirty="0" smtClean="0"/>
              <a:t>. otkrio je da se oko vodiča kroz koji teče električna struja stvara magnetsko polje.</a:t>
            </a:r>
            <a:endParaRPr lang="vi-VN" sz="1800" dirty="0" smtClean="0"/>
          </a:p>
          <a:p>
            <a:r>
              <a:rPr lang="vi-VN" sz="1800" dirty="0" smtClean="0"/>
              <a:t>Osim u fizici, </a:t>
            </a:r>
            <a:r>
              <a:rPr lang="hr-HR" sz="1800" dirty="0" err="1" smtClean="0"/>
              <a:t>Oersted</a:t>
            </a:r>
            <a:r>
              <a:rPr lang="hr-HR" sz="1800" dirty="0" smtClean="0"/>
              <a:t> </a:t>
            </a:r>
            <a:r>
              <a:rPr lang="vi-VN" sz="1800" dirty="0" smtClean="0"/>
              <a:t>je značajno doprinio i u kemiji, otkrivši </a:t>
            </a:r>
            <a:endParaRPr lang="hr-HR" sz="1800" dirty="0" smtClean="0"/>
          </a:p>
          <a:p>
            <a:r>
              <a:rPr lang="vi-VN" sz="1800" dirty="0" smtClean="0"/>
              <a:t>kemijski element</a:t>
            </a:r>
            <a:r>
              <a:rPr lang="hr-HR" sz="1800" dirty="0" smtClean="0"/>
              <a:t> </a:t>
            </a:r>
            <a:r>
              <a:rPr lang="vi-VN" sz="1800" dirty="0" smtClean="0"/>
              <a:t>aluminij (Al).</a:t>
            </a:r>
          </a:p>
        </p:txBody>
      </p:sp>
      <p:pic>
        <p:nvPicPr>
          <p:cNvPr id="5" name="Picture Placeholder 4" descr="preuzmi (3).jpg"/>
          <p:cNvPicPr>
            <a:picLocks noGrp="1" noChangeAspect="1"/>
          </p:cNvPicPr>
          <p:nvPr>
            <p:ph type="pic" idx="1"/>
          </p:nvPr>
        </p:nvPicPr>
        <p:blipFill>
          <a:blip r:embed="rId2" cstate="print"/>
          <a:srcRect t="4485" b="4485"/>
          <a:stretch>
            <a:fillRect/>
          </a:stretch>
        </p:blipFill>
        <p:spPr>
          <a:xfrm>
            <a:off x="683568" y="1196752"/>
            <a:ext cx="4206240" cy="4206240"/>
          </a:xfrm>
        </p:spPr>
      </p:pic>
    </p:spTree>
  </p:cSld>
  <p:clrMapOvr>
    <a:masterClrMapping/>
  </p:clrMapOvr>
  <p:transition>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t>
            </a:r>
            <a:r>
              <a:rPr lang="hr-HR" dirty="0" err="1" smtClean="0"/>
              <a:t>Georg</a:t>
            </a:r>
            <a:r>
              <a:rPr lang="hr-HR" dirty="0" smtClean="0"/>
              <a:t> simeon </a:t>
            </a:r>
            <a:r>
              <a:rPr lang="hr-HR" dirty="0" err="1" smtClean="0"/>
              <a:t>ohm</a:t>
            </a:r>
            <a:endParaRPr lang="hr-HR" dirty="0"/>
          </a:p>
        </p:txBody>
      </p:sp>
      <p:pic>
        <p:nvPicPr>
          <p:cNvPr id="4" name="Content Placeholder 3" descr="preuzmi (4).jpg"/>
          <p:cNvPicPr>
            <a:picLocks noGrp="1" noChangeAspect="1"/>
          </p:cNvPicPr>
          <p:nvPr>
            <p:ph idx="1"/>
          </p:nvPr>
        </p:nvPicPr>
        <p:blipFill>
          <a:blip r:embed="rId2" cstate="print"/>
          <a:stretch>
            <a:fillRect/>
          </a:stretch>
        </p:blipFill>
        <p:spPr>
          <a:xfrm>
            <a:off x="1928794" y="1571612"/>
            <a:ext cx="3714776" cy="4086786"/>
          </a:xfrm>
        </p:spPr>
      </p:pic>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UKRATKO…</a:t>
            </a:r>
            <a:endParaRPr lang="hr-HR" dirty="0"/>
          </a:p>
        </p:txBody>
      </p:sp>
      <p:sp>
        <p:nvSpPr>
          <p:cNvPr id="3" name="Content Placeholder 2"/>
          <p:cNvSpPr>
            <a:spLocks noGrp="1"/>
          </p:cNvSpPr>
          <p:nvPr>
            <p:ph idx="1"/>
          </p:nvPr>
        </p:nvSpPr>
        <p:spPr>
          <a:xfrm>
            <a:off x="457200" y="1609416"/>
            <a:ext cx="7329510" cy="4846320"/>
          </a:xfrm>
        </p:spPr>
        <p:txBody>
          <a:bodyPr/>
          <a:lstStyle/>
          <a:p>
            <a:r>
              <a:rPr lang="hr-HR" dirty="0" smtClean="0"/>
              <a:t>Bio je njemački fizičar.Bavio se istraživanjem </a:t>
            </a:r>
          </a:p>
          <a:p>
            <a:pPr>
              <a:buNone/>
            </a:pPr>
            <a:r>
              <a:rPr lang="hr-HR" dirty="0" smtClean="0"/>
              <a:t>   magnetskog djelovanja električne struje.</a:t>
            </a:r>
          </a:p>
          <a:p>
            <a:r>
              <a:rPr lang="hr-HR" dirty="0" smtClean="0"/>
              <a:t>Usprkos neprimjerenim uređajima uspio je dokazati zakonitost o vezi napona i električne </a:t>
            </a:r>
          </a:p>
          <a:p>
            <a:pPr>
              <a:buNone/>
            </a:pPr>
            <a:r>
              <a:rPr lang="hr-HR" dirty="0" smtClean="0"/>
              <a:t>   struje koju nazivamo Ohmov zakon. </a:t>
            </a:r>
          </a:p>
          <a:p>
            <a:r>
              <a:rPr lang="hr-HR" dirty="0" smtClean="0"/>
              <a:t>Mjerna jedinica </a:t>
            </a:r>
            <a:r>
              <a:rPr lang="hr-HR" dirty="0" err="1" smtClean="0"/>
              <a:t>Ohm</a:t>
            </a:r>
            <a:r>
              <a:rPr lang="hr-HR" dirty="0" smtClean="0"/>
              <a:t> (</a:t>
            </a:r>
            <a:r>
              <a:rPr lang="el-GR" b="1" dirty="0" smtClean="0"/>
              <a:t>Ω</a:t>
            </a:r>
            <a:r>
              <a:rPr lang="el-GR" dirty="0" smtClean="0"/>
              <a:t>) </a:t>
            </a:r>
            <a:r>
              <a:rPr lang="hr-HR" dirty="0" smtClean="0"/>
              <a:t>kojom se iskazuje vrijednost električnog otpora nazvana je po njemu. Istraživao je i u području akustike, optike, metala i matematike.</a:t>
            </a:r>
            <a:endParaRPr lang="hr-HR" dirty="0"/>
          </a:p>
        </p:txBody>
      </p:sp>
    </p:spTree>
  </p:cSld>
  <p:clrMapOvr>
    <a:masterClrMapping/>
  </p:clrMapOvr>
  <p:transition>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Ohmov zakon</a:t>
            </a:r>
            <a:endParaRPr lang="hr-HR" dirty="0"/>
          </a:p>
        </p:txBody>
      </p:sp>
      <p:sp>
        <p:nvSpPr>
          <p:cNvPr id="3" name="Content Placeholder 2"/>
          <p:cNvSpPr>
            <a:spLocks noGrp="1"/>
          </p:cNvSpPr>
          <p:nvPr>
            <p:ph idx="1"/>
          </p:nvPr>
        </p:nvSpPr>
        <p:spPr/>
        <p:txBody>
          <a:bodyPr/>
          <a:lstStyle/>
          <a:p>
            <a:r>
              <a:rPr lang="hr-HR" b="1" dirty="0" smtClean="0"/>
              <a:t>Ohmov zakon</a:t>
            </a:r>
            <a:r>
              <a:rPr lang="hr-HR" dirty="0" smtClean="0"/>
              <a:t> je temeljni </a:t>
            </a:r>
            <a:r>
              <a:rPr lang="hr-HR" dirty="0" smtClean="0"/>
              <a:t>zakon elektrotehnike. </a:t>
            </a:r>
          </a:p>
          <a:p>
            <a:r>
              <a:rPr lang="hr-HR" dirty="0" smtClean="0"/>
              <a:t>Govori </a:t>
            </a:r>
            <a:r>
              <a:rPr lang="hr-HR" dirty="0" smtClean="0"/>
              <a:t>o odnosu jakosti električne struje, napona i otpora u strujnom </a:t>
            </a:r>
            <a:r>
              <a:rPr lang="hr-HR" dirty="0" smtClean="0"/>
              <a:t>krugu</a:t>
            </a:r>
            <a:endParaRPr lang="hr-HR" dirty="0" smtClean="0"/>
          </a:p>
          <a:p>
            <a:endParaRPr lang="hr-HR" b="1" dirty="0" smtClean="0"/>
          </a:p>
          <a:p>
            <a:pPr>
              <a:buNone/>
            </a:pPr>
            <a:r>
              <a:rPr lang="hr-HR" b="1" dirty="0" smtClean="0"/>
              <a:t>                    </a:t>
            </a:r>
            <a:endParaRPr lang="hr-HR" dirty="0" smtClean="0"/>
          </a:p>
        </p:txBody>
      </p:sp>
      <p:pic>
        <p:nvPicPr>
          <p:cNvPr id="1026" name="Picture 2" descr="C:\Users\D\Desktop\ohmov zakon-----------------------------------------------.png"/>
          <p:cNvPicPr>
            <a:picLocks noChangeAspect="1" noChangeArrowheads="1"/>
          </p:cNvPicPr>
          <p:nvPr/>
        </p:nvPicPr>
        <p:blipFill>
          <a:blip r:embed="rId2" cstate="print"/>
          <a:srcRect/>
          <a:stretch>
            <a:fillRect/>
          </a:stretch>
        </p:blipFill>
        <p:spPr bwMode="auto">
          <a:xfrm>
            <a:off x="1000100" y="3643314"/>
            <a:ext cx="5643602" cy="928694"/>
          </a:xfrm>
          <a:prstGeom prst="rect">
            <a:avLst/>
          </a:prstGeom>
          <a:noFill/>
        </p:spPr>
      </p:pic>
    </p:spTree>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James </a:t>
            </a:r>
            <a:r>
              <a:rPr lang="hr-HR" dirty="0" err="1" smtClean="0"/>
              <a:t>prescott</a:t>
            </a:r>
            <a:r>
              <a:rPr lang="hr-HR" dirty="0" smtClean="0"/>
              <a:t> </a:t>
            </a:r>
            <a:r>
              <a:rPr lang="hr-HR" dirty="0" err="1" smtClean="0"/>
              <a:t>joule</a:t>
            </a:r>
            <a:endParaRPr lang="hr-HR" dirty="0"/>
          </a:p>
        </p:txBody>
      </p:sp>
      <p:pic>
        <p:nvPicPr>
          <p:cNvPr id="4" name="Content Placeholder 3" descr="preuzmijamesssssssssssssssssss.jpg"/>
          <p:cNvPicPr>
            <a:picLocks noGrp="1" noChangeAspect="1"/>
          </p:cNvPicPr>
          <p:nvPr>
            <p:ph idx="1"/>
          </p:nvPr>
        </p:nvPicPr>
        <p:blipFill>
          <a:blip r:embed="rId2" cstate="print"/>
          <a:stretch>
            <a:fillRect/>
          </a:stretch>
        </p:blipFill>
        <p:spPr>
          <a:xfrm>
            <a:off x="1930654" y="1772816"/>
            <a:ext cx="3141412" cy="3727886"/>
          </a:xfrm>
        </p:spPr>
      </p:pic>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UKRATKO…</a:t>
            </a:r>
            <a:endParaRPr lang="hr-HR" dirty="0"/>
          </a:p>
        </p:txBody>
      </p:sp>
      <p:sp>
        <p:nvSpPr>
          <p:cNvPr id="3" name="Content Placeholder 2"/>
          <p:cNvSpPr>
            <a:spLocks noGrp="1"/>
          </p:cNvSpPr>
          <p:nvPr>
            <p:ph idx="1"/>
          </p:nvPr>
        </p:nvSpPr>
        <p:spPr/>
        <p:txBody>
          <a:bodyPr>
            <a:normAutofit fontScale="92500" lnSpcReduction="10000"/>
          </a:bodyPr>
          <a:lstStyle/>
          <a:p>
            <a:r>
              <a:rPr lang="hr-HR" dirty="0" smtClean="0"/>
              <a:t>Bio je engleski fizičar</a:t>
            </a:r>
          </a:p>
          <a:p>
            <a:r>
              <a:rPr lang="hr-HR" dirty="0" smtClean="0"/>
              <a:t>Otkrio </a:t>
            </a:r>
            <a:r>
              <a:rPr lang="hr-HR" dirty="0" smtClean="0"/>
              <a:t>je prvi zakon termodinamike </a:t>
            </a:r>
            <a:endParaRPr lang="hr-HR" dirty="0" smtClean="0"/>
          </a:p>
          <a:p>
            <a:pPr>
              <a:buNone/>
            </a:pPr>
            <a:r>
              <a:rPr lang="hr-HR" dirty="0" smtClean="0"/>
              <a:t> </a:t>
            </a:r>
            <a:r>
              <a:rPr lang="hr-HR" dirty="0" smtClean="0"/>
              <a:t>      </a:t>
            </a:r>
            <a:r>
              <a:rPr lang="hr-HR" dirty="0" smtClean="0"/>
              <a:t>-</a:t>
            </a:r>
            <a:r>
              <a:rPr lang="hr-HR" dirty="0" smtClean="0"/>
              <a:t> Zakon o očuvanju energije.</a:t>
            </a:r>
          </a:p>
          <a:p>
            <a:r>
              <a:rPr lang="hr-HR" dirty="0" smtClean="0"/>
              <a:t> Zaključio je da su različiti oblici energije (mehanička, električka, toplina) u biti </a:t>
            </a:r>
            <a:r>
              <a:rPr lang="hr-HR" dirty="0" smtClean="0"/>
              <a:t>iste energije a samo </a:t>
            </a:r>
            <a:r>
              <a:rPr lang="hr-HR" dirty="0" smtClean="0"/>
              <a:t>mijenjaju oblike iz jedne u drugu.</a:t>
            </a:r>
          </a:p>
          <a:p>
            <a:r>
              <a:rPr lang="vi-VN" dirty="0" smtClean="0"/>
              <a:t>Joule je </a:t>
            </a:r>
            <a:r>
              <a:rPr lang="hr-HR" dirty="0" smtClean="0"/>
              <a:t>istraživao vezu između topline i mehaničke energije.</a:t>
            </a:r>
          </a:p>
          <a:p>
            <a:r>
              <a:rPr lang="hr-HR" dirty="0" smtClean="0"/>
              <a:t>Mjerna jedinica za energiju, džul (</a:t>
            </a:r>
            <a:r>
              <a:rPr lang="hr-HR" b="1" dirty="0" smtClean="0"/>
              <a:t>J</a:t>
            </a:r>
            <a:r>
              <a:rPr lang="hr-HR" dirty="0" smtClean="0"/>
              <a:t>) dobila je ime </a:t>
            </a:r>
            <a:r>
              <a:rPr lang="hr-HR" dirty="0" smtClean="0"/>
              <a:t>po </a:t>
            </a:r>
            <a:r>
              <a:rPr lang="hr-HR" dirty="0" err="1" smtClean="0"/>
              <a:t>Joulu</a:t>
            </a:r>
            <a:r>
              <a:rPr lang="hr-HR" dirty="0" smtClean="0"/>
              <a:t>.</a:t>
            </a:r>
            <a:endParaRPr lang="hr-HR" dirty="0" smtClean="0"/>
          </a:p>
          <a:p>
            <a:r>
              <a:rPr lang="hr-HR" dirty="0" err="1" smtClean="0"/>
              <a:t>Joule</a:t>
            </a:r>
            <a:r>
              <a:rPr lang="hr-HR" dirty="0" smtClean="0"/>
              <a:t> </a:t>
            </a:r>
            <a:r>
              <a:rPr lang="hr-HR" dirty="0" smtClean="0"/>
              <a:t>je </a:t>
            </a:r>
            <a:r>
              <a:rPr lang="hr-HR" dirty="0" smtClean="0"/>
              <a:t>umro 11. listopada 1889. u </a:t>
            </a:r>
            <a:r>
              <a:rPr lang="hr-HR" dirty="0" err="1" smtClean="0"/>
              <a:t>Saleu</a:t>
            </a:r>
            <a:r>
              <a:rPr lang="hr-HR" dirty="0" smtClean="0"/>
              <a:t>, </a:t>
            </a:r>
            <a:r>
              <a:rPr lang="hr-HR" dirty="0" err="1" smtClean="0"/>
              <a:t>u</a:t>
            </a:r>
            <a:r>
              <a:rPr lang="hr-HR" dirty="0" smtClean="0"/>
              <a:t> </a:t>
            </a:r>
            <a:r>
              <a:rPr lang="hr-HR" dirty="0" err="1" smtClean="0"/>
              <a:t>Cheshireu</a:t>
            </a:r>
            <a:r>
              <a:rPr lang="hr-HR" dirty="0" smtClean="0"/>
              <a:t>.</a:t>
            </a:r>
          </a:p>
          <a:p>
            <a:endParaRPr lang="hr-H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Charles augustin de </a:t>
            </a:r>
            <a:r>
              <a:rPr lang="hr-HR" dirty="0" err="1" smtClean="0"/>
              <a:t>coulomb</a:t>
            </a:r>
            <a:endParaRPr lang="hr-HR" dirty="0"/>
          </a:p>
        </p:txBody>
      </p:sp>
      <p:pic>
        <p:nvPicPr>
          <p:cNvPr id="4" name="Content Placeholder 3" descr="fizicar1.jpg"/>
          <p:cNvPicPr>
            <a:picLocks noGrp="1" noChangeAspect="1"/>
          </p:cNvPicPr>
          <p:nvPr>
            <p:ph idx="1"/>
          </p:nvPr>
        </p:nvPicPr>
        <p:blipFill>
          <a:blip r:embed="rId3" cstate="print"/>
          <a:stretch>
            <a:fillRect/>
          </a:stretch>
        </p:blipFill>
        <p:spPr>
          <a:xfrm>
            <a:off x="2051720" y="1916832"/>
            <a:ext cx="3528392" cy="4032448"/>
          </a:xfrm>
        </p:spPr>
      </p:pic>
    </p:spTree>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James watt</a:t>
            </a:r>
            <a:endParaRPr lang="hr-HR" dirty="0"/>
          </a:p>
        </p:txBody>
      </p:sp>
      <p:pic>
        <p:nvPicPr>
          <p:cNvPr id="4" name="Content Placeholder 3" descr="fizicar5.0.jpg"/>
          <p:cNvPicPr>
            <a:picLocks noGrp="1" noChangeAspect="1"/>
          </p:cNvPicPr>
          <p:nvPr>
            <p:ph idx="1"/>
          </p:nvPr>
        </p:nvPicPr>
        <p:blipFill>
          <a:blip r:embed="rId2" cstate="print"/>
          <a:stretch>
            <a:fillRect/>
          </a:stretch>
        </p:blipFill>
        <p:spPr>
          <a:xfrm>
            <a:off x="1763688" y="1988840"/>
            <a:ext cx="3721372" cy="4465646"/>
          </a:xfrm>
        </p:spPr>
      </p:pic>
    </p:spTree>
  </p:cSld>
  <p:clrMapOvr>
    <a:masterClrMapping/>
  </p:clrMapOvr>
  <p:transition>
    <p:blind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Ukratko…</a:t>
            </a:r>
            <a:endParaRPr lang="hr-HR" dirty="0"/>
          </a:p>
        </p:txBody>
      </p:sp>
      <p:sp>
        <p:nvSpPr>
          <p:cNvPr id="3" name="Content Placeholder 2"/>
          <p:cNvSpPr>
            <a:spLocks noGrp="1"/>
          </p:cNvSpPr>
          <p:nvPr>
            <p:ph idx="1"/>
          </p:nvPr>
        </p:nvSpPr>
        <p:spPr/>
        <p:txBody>
          <a:bodyPr/>
          <a:lstStyle/>
          <a:p>
            <a:r>
              <a:rPr lang="hr-HR" dirty="0" smtClean="0"/>
              <a:t>Godine 1765. izumio je parni stroj novog tipa koji je imao kondenzator i uređaj za isisavanje zraka i kondenziranje pare.</a:t>
            </a:r>
          </a:p>
          <a:p>
            <a:r>
              <a:rPr lang="hr-HR" dirty="0" smtClean="0"/>
              <a:t>Svojim je izumom parnog stroja potaknuo promjene  u tehnologiji industrijske proizvodnje.</a:t>
            </a:r>
          </a:p>
          <a:p>
            <a:r>
              <a:rPr lang="hr-HR" dirty="0" smtClean="0"/>
              <a:t>Jedinica snage dobila je, njemu u čast, oznaku watt(W).</a:t>
            </a:r>
            <a:endParaRPr lang="hr-HR" dirty="0"/>
          </a:p>
        </p:txBody>
      </p:sp>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t>
            </a:r>
            <a:r>
              <a:rPr lang="hr-HR" dirty="0" err="1" smtClean="0"/>
              <a:t>Michael</a:t>
            </a:r>
            <a:r>
              <a:rPr lang="hr-HR" dirty="0" smtClean="0"/>
              <a:t> faraday</a:t>
            </a:r>
            <a:endParaRPr lang="hr-HR" dirty="0"/>
          </a:p>
        </p:txBody>
      </p:sp>
      <p:pic>
        <p:nvPicPr>
          <p:cNvPr id="4" name="Content Placeholder 3" descr="fiičar5.5.png"/>
          <p:cNvPicPr>
            <a:picLocks noGrp="1" noChangeAspect="1"/>
          </p:cNvPicPr>
          <p:nvPr>
            <p:ph idx="1"/>
          </p:nvPr>
        </p:nvPicPr>
        <p:blipFill>
          <a:blip r:embed="rId2" cstate="print"/>
          <a:stretch>
            <a:fillRect/>
          </a:stretch>
        </p:blipFill>
        <p:spPr>
          <a:xfrm>
            <a:off x="2195736" y="1844824"/>
            <a:ext cx="3332757" cy="4237123"/>
          </a:xfrm>
        </p:spPr>
      </p:pic>
    </p:spTree>
  </p:cSld>
  <p:clrMapOvr>
    <a:masterClrMapping/>
  </p:clrMapOvr>
  <p:transition>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Ukratko…</a:t>
            </a:r>
            <a:endParaRPr lang="hr-HR" dirty="0"/>
          </a:p>
        </p:txBody>
      </p:sp>
      <p:sp>
        <p:nvSpPr>
          <p:cNvPr id="3" name="Content Placeholder 2"/>
          <p:cNvSpPr>
            <a:spLocks noGrp="1"/>
          </p:cNvSpPr>
          <p:nvPr>
            <p:ph idx="1"/>
          </p:nvPr>
        </p:nvSpPr>
        <p:spPr/>
        <p:txBody>
          <a:bodyPr/>
          <a:lstStyle/>
          <a:p>
            <a:r>
              <a:rPr lang="hr-HR" dirty="0" smtClean="0"/>
              <a:t>Bio je britanski fizičar i kemičar. </a:t>
            </a:r>
          </a:p>
          <a:p>
            <a:r>
              <a:rPr lang="hr-HR" dirty="0" smtClean="0"/>
              <a:t>Istraživao je elektricitet i </a:t>
            </a:r>
            <a:r>
              <a:rPr lang="hr-HR" dirty="0" err="1" smtClean="0"/>
              <a:t>magnetizam</a:t>
            </a:r>
            <a:r>
              <a:rPr lang="hr-HR" dirty="0" smtClean="0"/>
              <a:t>,otkrio elektromagnetsku indukciju, otkriće iznimno važno za razvoj elektrotehnike.</a:t>
            </a:r>
          </a:p>
          <a:p>
            <a:r>
              <a:rPr lang="hr-HR" dirty="0" smtClean="0"/>
              <a:t>Svi generatori za proizvodnju električne energije rade na tom načelu, stoga </a:t>
            </a:r>
            <a:r>
              <a:rPr lang="hr-HR" smtClean="0"/>
              <a:t>Faraday smatramo </a:t>
            </a:r>
            <a:r>
              <a:rPr lang="hr-HR" dirty="0" smtClean="0"/>
              <a:t>osnivačem elektrodinamike.</a:t>
            </a:r>
          </a:p>
          <a:p>
            <a:r>
              <a:rPr lang="hr-HR" dirty="0" smtClean="0"/>
              <a:t>Na području kemije istraživao je elektrolizu i oblikovao zakon elektrolize. </a:t>
            </a:r>
          </a:p>
          <a:p>
            <a:r>
              <a:rPr lang="hr-HR" dirty="0" smtClean="0"/>
              <a:t>Njemu je u čast jedinice za kapacitet kondenzatora u SI-u nazvana farad, F.</a:t>
            </a:r>
            <a:endParaRPr lang="hr-HR" dirty="0"/>
          </a:p>
        </p:txBody>
      </p:sp>
    </p:spTree>
  </p:cSld>
  <p:clrMapOvr>
    <a:masterClrMapping/>
  </p:clrMapOvr>
  <p:transition>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71480"/>
            <a:ext cx="7239000" cy="2857520"/>
          </a:xfrm>
        </p:spPr>
        <p:txBody>
          <a:bodyPr>
            <a:normAutofit fontScale="90000"/>
          </a:bodyPr>
          <a:lstStyle/>
          <a:p>
            <a:r>
              <a:rPr lang="hr-HR" dirty="0" smtClean="0"/>
              <a:t>Prezentaciju izradile:</a:t>
            </a:r>
            <a:br>
              <a:rPr lang="hr-HR" dirty="0" smtClean="0"/>
            </a:br>
            <a:r>
              <a:rPr lang="hr-HR" dirty="0" smtClean="0"/>
              <a:t/>
            </a:r>
            <a:br>
              <a:rPr lang="hr-HR" dirty="0" smtClean="0"/>
            </a:br>
            <a:r>
              <a:rPr lang="hr-HR" dirty="0" smtClean="0"/>
              <a:t>   </a:t>
            </a:r>
            <a:r>
              <a:rPr lang="hr-HR" dirty="0" err="1" smtClean="0"/>
              <a:t>Lea</a:t>
            </a:r>
            <a:r>
              <a:rPr lang="hr-HR" dirty="0" smtClean="0"/>
              <a:t> lončarić i</a:t>
            </a:r>
            <a:br>
              <a:rPr lang="hr-HR" dirty="0" smtClean="0"/>
            </a:br>
            <a:r>
              <a:rPr lang="hr-HR" dirty="0" smtClean="0"/>
              <a:t>             Lana </a:t>
            </a:r>
            <a:r>
              <a:rPr lang="hr-HR" dirty="0" err="1" smtClean="0"/>
              <a:t>Baričević</a:t>
            </a:r>
            <a:r>
              <a:rPr lang="hr-HR" dirty="0" smtClean="0"/>
              <a:t>, </a:t>
            </a:r>
            <a:br>
              <a:rPr lang="hr-HR" dirty="0" smtClean="0"/>
            </a:br>
            <a:r>
              <a:rPr lang="hr-HR" dirty="0" smtClean="0"/>
              <a:t>   učenice 8.a razreda</a:t>
            </a:r>
            <a:endParaRPr lang="hr-HR" dirty="0"/>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096" y="476672"/>
            <a:ext cx="3429000" cy="2057400"/>
          </a:xfrm>
        </p:spPr>
        <p:txBody>
          <a:bodyPr>
            <a:normAutofit/>
          </a:bodyPr>
          <a:lstStyle/>
          <a:p>
            <a:r>
              <a:rPr lang="hr-HR" sz="2800" dirty="0" smtClean="0"/>
              <a:t>Ukratko…</a:t>
            </a:r>
            <a:endParaRPr lang="hr-HR" sz="2800" dirty="0"/>
          </a:p>
        </p:txBody>
      </p:sp>
      <p:sp>
        <p:nvSpPr>
          <p:cNvPr id="3" name="Text Placeholder 2"/>
          <p:cNvSpPr>
            <a:spLocks noGrp="1"/>
          </p:cNvSpPr>
          <p:nvPr>
            <p:ph type="body" sz="half" idx="2"/>
          </p:nvPr>
        </p:nvSpPr>
        <p:spPr>
          <a:xfrm>
            <a:off x="5436096" y="2780928"/>
            <a:ext cx="3382002" cy="3312368"/>
          </a:xfrm>
        </p:spPr>
        <p:txBody>
          <a:bodyPr>
            <a:normAutofit fontScale="70000" lnSpcReduction="20000"/>
          </a:bodyPr>
          <a:lstStyle/>
          <a:p>
            <a:r>
              <a:rPr lang="vi-VN" dirty="0" smtClean="0"/>
              <a:t> </a:t>
            </a:r>
            <a:r>
              <a:rPr lang="hr-HR" sz="2400" dirty="0" smtClean="0"/>
              <a:t>Bio je francuski fizičar. R</a:t>
            </a:r>
            <a:r>
              <a:rPr lang="vi-VN" sz="2400" dirty="0" smtClean="0"/>
              <a:t>ođen</a:t>
            </a:r>
            <a:r>
              <a:rPr lang="hr-HR" sz="2400" dirty="0" smtClean="0"/>
              <a:t> je</a:t>
            </a:r>
            <a:r>
              <a:rPr lang="vi-VN" sz="2400" dirty="0" smtClean="0"/>
              <a:t> u francuskom gradu</a:t>
            </a:r>
            <a:r>
              <a:rPr lang="hr-HR" sz="2400" dirty="0" smtClean="0"/>
              <a:t> </a:t>
            </a:r>
            <a:r>
              <a:rPr lang="hr-HR" sz="2400" dirty="0" err="1" smtClean="0"/>
              <a:t>Angouleme</a:t>
            </a:r>
            <a:r>
              <a:rPr lang="hr-HR" sz="2400" dirty="0" smtClean="0"/>
              <a:t>. </a:t>
            </a:r>
          </a:p>
          <a:p>
            <a:r>
              <a:rPr lang="hr-HR" sz="2400" dirty="0" smtClean="0"/>
              <a:t>Z</a:t>
            </a:r>
            <a:r>
              <a:rPr lang="vi-VN" sz="2400" dirty="0" smtClean="0"/>
              <a:t>aposlio se u</a:t>
            </a:r>
            <a:r>
              <a:rPr lang="hr-HR" sz="2400" dirty="0" smtClean="0"/>
              <a:t> </a:t>
            </a:r>
            <a:r>
              <a:rPr lang="hr-HR" sz="2400" dirty="0" err="1" smtClean="0"/>
              <a:t>La</a:t>
            </a:r>
            <a:r>
              <a:rPr lang="hr-HR" sz="2400" dirty="0" smtClean="0"/>
              <a:t> </a:t>
            </a:r>
            <a:r>
              <a:rPr lang="hr-HR" sz="2400" dirty="0" err="1" smtClean="0"/>
              <a:t>Rochellu</a:t>
            </a:r>
            <a:r>
              <a:rPr lang="vi-VN" sz="2400" dirty="0" smtClean="0"/>
              <a:t>. Tu je otkrio inverznu vezu između sile naboja i kvadratu njihove udaljenosti, taj je zakon kasnije po njemu nazvan </a:t>
            </a:r>
            <a:r>
              <a:rPr lang="hr-HR" sz="2400" dirty="0" err="1" smtClean="0"/>
              <a:t>coulombov</a:t>
            </a:r>
            <a:r>
              <a:rPr lang="hr-HR" sz="2400" dirty="0" smtClean="0"/>
              <a:t> zakon.</a:t>
            </a:r>
          </a:p>
          <a:p>
            <a:r>
              <a:rPr lang="hr-HR" sz="2400" dirty="0" err="1" smtClean="0"/>
              <a:t>Coulombovo</a:t>
            </a:r>
            <a:r>
              <a:rPr lang="hr-HR" sz="2400" dirty="0" smtClean="0"/>
              <a:t> ime zauvijek je urezano u povijesti mehanike </a:t>
            </a:r>
            <a:endParaRPr lang="hr-HR" sz="2400" dirty="0" smtClean="0"/>
          </a:p>
          <a:p>
            <a:r>
              <a:rPr lang="hr-HR" sz="2400" dirty="0" smtClean="0"/>
              <a:t>i</a:t>
            </a:r>
            <a:r>
              <a:rPr lang="hr-HR" sz="2400" dirty="0" smtClean="0"/>
              <a:t> elektriciteta </a:t>
            </a:r>
            <a:r>
              <a:rPr lang="hr-HR" sz="2400" dirty="0" smtClean="0"/>
              <a:t>i </a:t>
            </a:r>
            <a:r>
              <a:rPr lang="hr-HR" sz="2400" dirty="0" err="1" smtClean="0"/>
              <a:t>magnetizma</a:t>
            </a:r>
            <a:r>
              <a:rPr lang="hr-HR" sz="2400" dirty="0" smtClean="0"/>
              <a:t>. On je 1779. izdao važnu publikaciju o zakonima trenja.</a:t>
            </a:r>
            <a:endParaRPr lang="hr-HR" sz="2400" dirty="0"/>
          </a:p>
        </p:txBody>
      </p:sp>
      <p:pic>
        <p:nvPicPr>
          <p:cNvPr id="7" name="Picture Placeholder 6" descr="fizicar2.jpg"/>
          <p:cNvPicPr>
            <a:picLocks noGrp="1" noChangeAspect="1"/>
          </p:cNvPicPr>
          <p:nvPr>
            <p:ph type="pic" idx="1"/>
          </p:nvPr>
        </p:nvPicPr>
        <p:blipFill>
          <a:blip r:embed="rId2" cstate="print"/>
          <a:srcRect t="13204" b="13204"/>
          <a:stretch>
            <a:fillRect/>
          </a:stretch>
        </p:blipFill>
        <p:spPr>
          <a:xfrm>
            <a:off x="683568" y="1124744"/>
            <a:ext cx="4206240" cy="4206240"/>
          </a:xfrm>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benjamin franklin</a:t>
            </a:r>
            <a:endParaRPr lang="hr-HR" dirty="0"/>
          </a:p>
        </p:txBody>
      </p:sp>
      <p:pic>
        <p:nvPicPr>
          <p:cNvPr id="4" name="Content Placeholder 3" descr="fizicar 2.5.jpg"/>
          <p:cNvPicPr>
            <a:picLocks noGrp="1" noChangeAspect="1"/>
          </p:cNvPicPr>
          <p:nvPr>
            <p:ph idx="1"/>
          </p:nvPr>
        </p:nvPicPr>
        <p:blipFill>
          <a:blip r:embed="rId2" cstate="print"/>
          <a:stretch>
            <a:fillRect/>
          </a:stretch>
        </p:blipFill>
        <p:spPr>
          <a:xfrm>
            <a:off x="1907704" y="1628800"/>
            <a:ext cx="4392488" cy="4392488"/>
          </a:xfrm>
        </p:spPr>
      </p:pic>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Ukratko…</a:t>
            </a:r>
            <a:endParaRPr lang="hr-HR" dirty="0"/>
          </a:p>
        </p:txBody>
      </p:sp>
      <p:sp>
        <p:nvSpPr>
          <p:cNvPr id="3" name="Content Placeholder 2"/>
          <p:cNvSpPr>
            <a:spLocks noGrp="1"/>
          </p:cNvSpPr>
          <p:nvPr>
            <p:ph idx="1"/>
          </p:nvPr>
        </p:nvSpPr>
        <p:spPr/>
        <p:txBody>
          <a:bodyPr>
            <a:normAutofit fontScale="92500"/>
          </a:bodyPr>
          <a:lstStyle/>
          <a:p>
            <a:r>
              <a:rPr lang="hr-HR" dirty="0" smtClean="0"/>
              <a:t>Bio je američki državnik, filozof, izumitelj, fizičar, ekonomist, pisac  a kasnije i najslavniji istraživač elektriciteta u 18.st.</a:t>
            </a:r>
          </a:p>
          <a:p>
            <a:r>
              <a:rPr lang="hr-HR" dirty="0" smtClean="0"/>
              <a:t>U </a:t>
            </a:r>
            <a:r>
              <a:rPr lang="hr-HR" dirty="0" err="1" smtClean="0"/>
              <a:t>Philadelphiji</a:t>
            </a:r>
            <a:r>
              <a:rPr lang="hr-HR" dirty="0" smtClean="0"/>
              <a:t> je osnovao prvu javnu knjižnicu </a:t>
            </a:r>
            <a:endParaRPr lang="hr-HR" dirty="0" smtClean="0"/>
          </a:p>
          <a:p>
            <a:pPr>
              <a:buNone/>
            </a:pPr>
            <a:r>
              <a:rPr lang="hr-HR" dirty="0" smtClean="0"/>
              <a:t> </a:t>
            </a:r>
            <a:r>
              <a:rPr lang="hr-HR" dirty="0" smtClean="0"/>
              <a:t>  </a:t>
            </a:r>
            <a:r>
              <a:rPr lang="hr-HR" dirty="0" smtClean="0"/>
              <a:t>uopće</a:t>
            </a:r>
            <a:r>
              <a:rPr lang="hr-HR" dirty="0" smtClean="0"/>
              <a:t>, izdavao je novine i tiskao knjige.</a:t>
            </a:r>
          </a:p>
          <a:p>
            <a:r>
              <a:rPr lang="hr-HR" dirty="0" smtClean="0"/>
              <a:t> Posljednjih godina života objavljuje niz članaka u korist ukidanja ropstva.</a:t>
            </a:r>
          </a:p>
          <a:p>
            <a:r>
              <a:rPr lang="hr-HR" dirty="0" smtClean="0"/>
              <a:t> Učenjak, neumoran borac za slobodu čovjeka, diplomat, vjerujući u djelotvornost razuma pri rješavanju ljudskih pitanja, Franklin je simbol svoga prosvjetiteljskog vijeka.</a:t>
            </a: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ZANIMLJIVO…</a:t>
            </a:r>
            <a:endParaRPr lang="hr-HR" dirty="0"/>
          </a:p>
        </p:txBody>
      </p:sp>
      <p:sp>
        <p:nvSpPr>
          <p:cNvPr id="3" name="Content Placeholder 2"/>
          <p:cNvSpPr>
            <a:spLocks noGrp="1"/>
          </p:cNvSpPr>
          <p:nvPr>
            <p:ph idx="1"/>
          </p:nvPr>
        </p:nvSpPr>
        <p:spPr/>
        <p:txBody>
          <a:bodyPr/>
          <a:lstStyle/>
          <a:p>
            <a:r>
              <a:rPr lang="hr-HR" dirty="0" smtClean="0"/>
              <a:t>Najvažnija ispitivanja Benjamina Franklina posvećena su elektricitetu u atmosferi. Izvodeći opasni eksperiment,dokazao je da je munja elektricitet. Za olujnog je vremena podigao zmaja s metalnim šiljkom na vrhu prema oblaku. Na kraju konopca kojem je držao zmaja vezao je metalni ključ. Vlažan se konopac ponašao kao vodič. Kad je stavio ruku blizu ključa, osjetio je šok i udarac te vidio iskre. To mu je dalo ideju i izumio je munjovod.</a:t>
            </a:r>
            <a:endParaRPr lang="hr-HR" dirty="0"/>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t>
            </a:r>
            <a:r>
              <a:rPr lang="hr-HR" dirty="0" err="1" smtClean="0"/>
              <a:t>Alessandro</a:t>
            </a:r>
            <a:r>
              <a:rPr lang="hr-HR" dirty="0" smtClean="0"/>
              <a:t> volta</a:t>
            </a:r>
            <a:endParaRPr lang="hr-HR" dirty="0"/>
          </a:p>
        </p:txBody>
      </p:sp>
      <p:pic>
        <p:nvPicPr>
          <p:cNvPr id="6" name="Content Placeholder 5" descr="fizicar3.jpg"/>
          <p:cNvPicPr>
            <a:picLocks noGrp="1" noChangeAspect="1"/>
          </p:cNvPicPr>
          <p:nvPr>
            <p:ph idx="1"/>
          </p:nvPr>
        </p:nvPicPr>
        <p:blipFill>
          <a:blip r:embed="rId3" cstate="print"/>
          <a:stretch>
            <a:fillRect/>
          </a:stretch>
        </p:blipFill>
        <p:spPr>
          <a:xfrm>
            <a:off x="1907704" y="1772816"/>
            <a:ext cx="3960440" cy="4464496"/>
          </a:xfrm>
        </p:spPr>
      </p:pic>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088" y="836712"/>
            <a:ext cx="3382002" cy="1133872"/>
          </a:xfrm>
        </p:spPr>
        <p:txBody>
          <a:bodyPr/>
          <a:lstStyle/>
          <a:p>
            <a:r>
              <a:rPr lang="hr-HR" dirty="0" smtClean="0"/>
              <a:t>Ukratko…</a:t>
            </a:r>
            <a:endParaRPr lang="hr-HR" dirty="0"/>
          </a:p>
        </p:txBody>
      </p:sp>
      <p:sp>
        <p:nvSpPr>
          <p:cNvPr id="3" name="Text Placeholder 2"/>
          <p:cNvSpPr>
            <a:spLocks noGrp="1"/>
          </p:cNvSpPr>
          <p:nvPr>
            <p:ph type="body" sz="half" idx="2"/>
          </p:nvPr>
        </p:nvSpPr>
        <p:spPr>
          <a:xfrm>
            <a:off x="5220072" y="2060848"/>
            <a:ext cx="3454010" cy="3096344"/>
          </a:xfrm>
        </p:spPr>
        <p:txBody>
          <a:bodyPr>
            <a:noAutofit/>
          </a:bodyPr>
          <a:lstStyle/>
          <a:p>
            <a:r>
              <a:rPr lang="pt-BR" sz="1800" dirty="0" smtClean="0"/>
              <a:t>Volta se rodio i školovao u talijanskom gra</a:t>
            </a:r>
            <a:r>
              <a:rPr lang="hr-HR" sz="1800" dirty="0" err="1" smtClean="0"/>
              <a:t>du</a:t>
            </a:r>
            <a:r>
              <a:rPr lang="hr-HR" sz="1800" dirty="0" smtClean="0"/>
              <a:t>  </a:t>
            </a:r>
            <a:r>
              <a:rPr lang="hr-HR" sz="1800" dirty="0" err="1" smtClean="0"/>
              <a:t>Como</a:t>
            </a:r>
            <a:r>
              <a:rPr lang="hr-HR" sz="1800" dirty="0" smtClean="0"/>
              <a:t>.</a:t>
            </a:r>
            <a:r>
              <a:rPr lang="hr-HR" sz="1800" u="sng" dirty="0" smtClean="0"/>
              <a:t>  </a:t>
            </a:r>
          </a:p>
          <a:p>
            <a:r>
              <a:rPr lang="hr-HR" sz="1800" dirty="0" smtClean="0"/>
              <a:t>Bio je talijanski fizičar. Otkrio je da se kemijskim putem može dobiti struja. </a:t>
            </a:r>
          </a:p>
          <a:p>
            <a:r>
              <a:rPr lang="hr-HR" sz="1800" dirty="0" smtClean="0"/>
              <a:t>Njemu je u čast mjerna jedinica napona nazvana volt.</a:t>
            </a:r>
          </a:p>
          <a:p>
            <a:r>
              <a:rPr lang="vi-VN" sz="1800" dirty="0" smtClean="0"/>
              <a:t>Blizu jezera Como danas se nalazi muzej posvećen njem</a:t>
            </a:r>
            <a:r>
              <a:rPr lang="hr-HR" sz="1800" dirty="0" smtClean="0"/>
              <a:t>u, “</a:t>
            </a:r>
            <a:r>
              <a:rPr lang="hr-HR" sz="1800" dirty="0" err="1" smtClean="0"/>
              <a:t>Templo</a:t>
            </a:r>
            <a:r>
              <a:rPr lang="hr-HR" sz="1800" dirty="0" smtClean="0"/>
              <a:t> </a:t>
            </a:r>
            <a:r>
              <a:rPr lang="hr-HR" sz="1800" dirty="0" err="1" smtClean="0"/>
              <a:t>Voltiano</a:t>
            </a:r>
            <a:r>
              <a:rPr lang="hr-HR" sz="1800" dirty="0" smtClean="0"/>
              <a:t>”,</a:t>
            </a:r>
            <a:r>
              <a:rPr lang="vi-VN" sz="1800" dirty="0" smtClean="0"/>
              <a:t> u kojem se čuvaju njegove bilješke i njegovi originalni instrumenti. Do uvođenja eura, na talijanskoj novčanici od 10000 lira se nalazio njegov lik.</a:t>
            </a:r>
            <a:endParaRPr lang="hr-HR" sz="1800" dirty="0"/>
          </a:p>
        </p:txBody>
      </p:sp>
      <p:pic>
        <p:nvPicPr>
          <p:cNvPr id="7" name="Picture Placeholder 6" descr="Volta_A.jpg"/>
          <p:cNvPicPr>
            <a:picLocks noGrp="1" noChangeAspect="1"/>
          </p:cNvPicPr>
          <p:nvPr>
            <p:ph type="pic" idx="1"/>
          </p:nvPr>
        </p:nvPicPr>
        <p:blipFill>
          <a:blip r:embed="rId2" cstate="print"/>
          <a:srcRect l="3147" r="3147"/>
          <a:stretch>
            <a:fillRect/>
          </a:stretch>
        </p:blipFill>
        <p:spPr/>
      </p:pic>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          </a:t>
            </a:r>
            <a:r>
              <a:rPr lang="hr-HR" dirty="0" err="1" smtClean="0"/>
              <a:t>Luigi</a:t>
            </a:r>
            <a:r>
              <a:rPr lang="hr-HR" dirty="0" smtClean="0"/>
              <a:t> galvani</a:t>
            </a:r>
            <a:endParaRPr lang="hr-HR" dirty="0"/>
          </a:p>
        </p:txBody>
      </p:sp>
      <p:pic>
        <p:nvPicPr>
          <p:cNvPr id="4" name="Content Placeholder 3" descr="preuzmi.jpg"/>
          <p:cNvPicPr>
            <a:picLocks noGrp="1" noChangeAspect="1"/>
          </p:cNvPicPr>
          <p:nvPr>
            <p:ph idx="1"/>
          </p:nvPr>
        </p:nvPicPr>
        <p:blipFill>
          <a:blip r:embed="rId2" cstate="print"/>
          <a:stretch>
            <a:fillRect/>
          </a:stretch>
        </p:blipFill>
        <p:spPr>
          <a:xfrm>
            <a:off x="1691680" y="1556792"/>
            <a:ext cx="3816424" cy="4824536"/>
          </a:xfrm>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292</TotalTime>
  <Words>344</Words>
  <Application>Microsoft Office PowerPoint</Application>
  <PresentationFormat>On-screen Show (4:3)</PresentationFormat>
  <Paragraphs>77</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Opulent</vt:lpstr>
      <vt:lpstr>POZNATI FIZIČARI</vt:lpstr>
      <vt:lpstr>Charles augustin de coulomb</vt:lpstr>
      <vt:lpstr>Ukratko…</vt:lpstr>
      <vt:lpstr>   benjamin franklin</vt:lpstr>
      <vt:lpstr>Ukratko…</vt:lpstr>
      <vt:lpstr>ZANIMLJIVO…</vt:lpstr>
      <vt:lpstr>        Alessandro volta</vt:lpstr>
      <vt:lpstr>Ukratko…</vt:lpstr>
      <vt:lpstr>          Luigi galvani</vt:lpstr>
      <vt:lpstr>Zanimljivo…</vt:lpstr>
      <vt:lpstr>     André-Marie Ampère   </vt:lpstr>
      <vt:lpstr>Ukratko…</vt:lpstr>
      <vt:lpstr>   HANS CHRISTIAN OERSTED</vt:lpstr>
      <vt:lpstr>Zanimljivo…</vt:lpstr>
      <vt:lpstr>       Georg simeon ohm</vt:lpstr>
      <vt:lpstr>UKRATKO…</vt:lpstr>
      <vt:lpstr>Ohmov zakon</vt:lpstr>
      <vt:lpstr>  James prescott joule</vt:lpstr>
      <vt:lpstr>UKRATKO…</vt:lpstr>
      <vt:lpstr>           James watt</vt:lpstr>
      <vt:lpstr>Ukratko…</vt:lpstr>
      <vt:lpstr>         Michael faraday</vt:lpstr>
      <vt:lpstr>Ukratko…</vt:lpstr>
      <vt:lpstr>Prezentaciju izradile:     Lea lončarić i              Lana Baričević,     učenice 8.a razreda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dc:creator>
  <cp:lastModifiedBy>user</cp:lastModifiedBy>
  <cp:revision>44</cp:revision>
  <dcterms:created xsi:type="dcterms:W3CDTF">2014-02-07T20:56:32Z</dcterms:created>
  <dcterms:modified xsi:type="dcterms:W3CDTF">2014-02-10T11:27:32Z</dcterms:modified>
</cp:coreProperties>
</file>