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9" r:id="rId11"/>
    <p:sldId id="260" r:id="rId12"/>
    <p:sldId id="270" r:id="rId13"/>
    <p:sldId id="271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08DB1D-69C1-431F-AAFE-298496F551E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6036D12C-B298-404A-8F38-4C5A3790A3AE}">
      <dgm:prSet phldrT="[Text]"/>
      <dgm:spPr/>
      <dgm:t>
        <a:bodyPr/>
        <a:lstStyle/>
        <a:p>
          <a:r>
            <a:rPr lang="hr-HR" dirty="0" smtClean="0"/>
            <a:t>1</a:t>
          </a:r>
          <a:endParaRPr lang="hr-HR" dirty="0"/>
        </a:p>
      </dgm:t>
    </dgm:pt>
    <dgm:pt modelId="{32FAA3C2-B322-4111-9368-485672B2F3D0}" type="parTrans" cxnId="{60E1E4B1-628B-44AC-9BC9-701335AD5C9F}">
      <dgm:prSet/>
      <dgm:spPr/>
      <dgm:t>
        <a:bodyPr/>
        <a:lstStyle/>
        <a:p>
          <a:endParaRPr lang="hr-HR"/>
        </a:p>
      </dgm:t>
    </dgm:pt>
    <dgm:pt modelId="{229C5464-0D79-4162-919D-CAF71E4CC36A}" type="sibTrans" cxnId="{60E1E4B1-628B-44AC-9BC9-701335AD5C9F}">
      <dgm:prSet/>
      <dgm:spPr/>
      <dgm:t>
        <a:bodyPr/>
        <a:lstStyle/>
        <a:p>
          <a:endParaRPr lang="hr-HR"/>
        </a:p>
      </dgm:t>
    </dgm:pt>
    <dgm:pt modelId="{E0482005-C900-4429-9B3A-24AADE64E756}">
      <dgm:prSet phldrT="[Text]"/>
      <dgm:spPr/>
      <dgm:t>
        <a:bodyPr/>
        <a:lstStyle/>
        <a:p>
          <a:r>
            <a:rPr lang="hr-HR" dirty="0" smtClean="0"/>
            <a:t>2</a:t>
          </a:r>
          <a:endParaRPr lang="hr-HR" dirty="0"/>
        </a:p>
      </dgm:t>
    </dgm:pt>
    <dgm:pt modelId="{0FC96A37-CE01-497B-9667-3E52D54D717C}" type="parTrans" cxnId="{A845E1C5-119B-43D3-B3AB-862E85105854}">
      <dgm:prSet/>
      <dgm:spPr/>
      <dgm:t>
        <a:bodyPr/>
        <a:lstStyle/>
        <a:p>
          <a:endParaRPr lang="hr-HR"/>
        </a:p>
      </dgm:t>
    </dgm:pt>
    <dgm:pt modelId="{ED6BFA5D-8090-4658-9FBF-AD1AD07563AD}" type="sibTrans" cxnId="{A845E1C5-119B-43D3-B3AB-862E85105854}">
      <dgm:prSet/>
      <dgm:spPr/>
      <dgm:t>
        <a:bodyPr/>
        <a:lstStyle/>
        <a:p>
          <a:endParaRPr lang="hr-HR"/>
        </a:p>
      </dgm:t>
    </dgm:pt>
    <dgm:pt modelId="{001DD1E7-65AA-4DF7-901B-D46BD40CFC55}">
      <dgm:prSet phldrT="[Text]"/>
      <dgm:spPr/>
      <dgm:t>
        <a:bodyPr/>
        <a:lstStyle/>
        <a:p>
          <a:r>
            <a:rPr lang="hr-HR" dirty="0" smtClean="0"/>
            <a:t>3</a:t>
          </a:r>
          <a:endParaRPr lang="hr-HR" dirty="0"/>
        </a:p>
      </dgm:t>
    </dgm:pt>
    <dgm:pt modelId="{722A1BBA-8BBA-4406-94D4-C41B60F8C54B}" type="parTrans" cxnId="{0806437D-684A-4704-B6DE-14CF1A853937}">
      <dgm:prSet/>
      <dgm:spPr/>
      <dgm:t>
        <a:bodyPr/>
        <a:lstStyle/>
        <a:p>
          <a:endParaRPr lang="hr-HR"/>
        </a:p>
      </dgm:t>
    </dgm:pt>
    <dgm:pt modelId="{3682617C-8975-4D7D-8B44-6AFD9D0BF28D}" type="sibTrans" cxnId="{0806437D-684A-4704-B6DE-14CF1A853937}">
      <dgm:prSet/>
      <dgm:spPr/>
      <dgm:t>
        <a:bodyPr/>
        <a:lstStyle/>
        <a:p>
          <a:endParaRPr lang="hr-HR"/>
        </a:p>
      </dgm:t>
    </dgm:pt>
    <dgm:pt modelId="{46AC51AA-4872-49A0-AC29-891BA20247A9}" type="pres">
      <dgm:prSet presAssocID="{7A08DB1D-69C1-431F-AAFE-298496F551E5}" presName="arrowDiagram" presStyleCnt="0">
        <dgm:presLayoutVars>
          <dgm:chMax val="5"/>
          <dgm:dir/>
          <dgm:resizeHandles val="exact"/>
        </dgm:presLayoutVars>
      </dgm:prSet>
      <dgm:spPr/>
    </dgm:pt>
    <dgm:pt modelId="{AF31E355-B4F1-4B29-9D40-3A5ABBCC0E7B}" type="pres">
      <dgm:prSet presAssocID="{7A08DB1D-69C1-431F-AAFE-298496F551E5}" presName="arrow" presStyleLbl="bgShp" presStyleIdx="0" presStyleCnt="1" custLinFactNeighborX="6855" custLinFactNeighborY="-24821"/>
      <dgm:spPr/>
    </dgm:pt>
    <dgm:pt modelId="{0ADBABBC-A8AE-464D-A113-4E07AB9F47B8}" type="pres">
      <dgm:prSet presAssocID="{7A08DB1D-69C1-431F-AAFE-298496F551E5}" presName="arrowDiagram3" presStyleCnt="0"/>
      <dgm:spPr/>
    </dgm:pt>
    <dgm:pt modelId="{0EC399FE-A7DB-47E2-B0CA-B5C713D85890}" type="pres">
      <dgm:prSet presAssocID="{6036D12C-B298-404A-8F38-4C5A3790A3AE}" presName="bullet3a" presStyleLbl="node1" presStyleIdx="0" presStyleCnt="3"/>
      <dgm:spPr/>
    </dgm:pt>
    <dgm:pt modelId="{5629B295-E08D-4E7B-AE3F-D70456A62879}" type="pres">
      <dgm:prSet presAssocID="{6036D12C-B298-404A-8F38-4C5A3790A3AE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3D7EAF2-B411-4CCA-B17D-5801BC5A18DC}" type="pres">
      <dgm:prSet presAssocID="{E0482005-C900-4429-9B3A-24AADE64E756}" presName="bullet3b" presStyleLbl="node1" presStyleIdx="1" presStyleCnt="3"/>
      <dgm:spPr/>
    </dgm:pt>
    <dgm:pt modelId="{4AF0EA78-BE9F-4817-8E48-7D9DE95C2815}" type="pres">
      <dgm:prSet presAssocID="{E0482005-C900-4429-9B3A-24AADE64E756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B94711F-E712-4948-B4D3-52D58E752635}" type="pres">
      <dgm:prSet presAssocID="{001DD1E7-65AA-4DF7-901B-D46BD40CFC55}" presName="bullet3c" presStyleLbl="node1" presStyleIdx="2" presStyleCnt="3"/>
      <dgm:spPr/>
      <dgm:t>
        <a:bodyPr/>
        <a:lstStyle/>
        <a:p>
          <a:endParaRPr lang="hr-HR"/>
        </a:p>
      </dgm:t>
    </dgm:pt>
    <dgm:pt modelId="{C66D0098-A2F1-460C-B96B-C724552B507F}" type="pres">
      <dgm:prSet presAssocID="{001DD1E7-65AA-4DF7-901B-D46BD40CFC55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A845E1C5-119B-43D3-B3AB-862E85105854}" srcId="{7A08DB1D-69C1-431F-AAFE-298496F551E5}" destId="{E0482005-C900-4429-9B3A-24AADE64E756}" srcOrd="1" destOrd="0" parTransId="{0FC96A37-CE01-497B-9667-3E52D54D717C}" sibTransId="{ED6BFA5D-8090-4658-9FBF-AD1AD07563AD}"/>
    <dgm:cxn modelId="{60E1E4B1-628B-44AC-9BC9-701335AD5C9F}" srcId="{7A08DB1D-69C1-431F-AAFE-298496F551E5}" destId="{6036D12C-B298-404A-8F38-4C5A3790A3AE}" srcOrd="0" destOrd="0" parTransId="{32FAA3C2-B322-4111-9368-485672B2F3D0}" sibTransId="{229C5464-0D79-4162-919D-CAF71E4CC36A}"/>
    <dgm:cxn modelId="{215FC176-398F-46EB-AA7A-E9EE39CAE0C7}" type="presOf" srcId="{7A08DB1D-69C1-431F-AAFE-298496F551E5}" destId="{46AC51AA-4872-49A0-AC29-891BA20247A9}" srcOrd="0" destOrd="0" presId="urn:microsoft.com/office/officeart/2005/8/layout/arrow2"/>
    <dgm:cxn modelId="{F18C4BD8-371E-4C97-A708-0B43257D8D9D}" type="presOf" srcId="{6036D12C-B298-404A-8F38-4C5A3790A3AE}" destId="{5629B295-E08D-4E7B-AE3F-D70456A62879}" srcOrd="0" destOrd="0" presId="urn:microsoft.com/office/officeart/2005/8/layout/arrow2"/>
    <dgm:cxn modelId="{0806437D-684A-4704-B6DE-14CF1A853937}" srcId="{7A08DB1D-69C1-431F-AAFE-298496F551E5}" destId="{001DD1E7-65AA-4DF7-901B-D46BD40CFC55}" srcOrd="2" destOrd="0" parTransId="{722A1BBA-8BBA-4406-94D4-C41B60F8C54B}" sibTransId="{3682617C-8975-4D7D-8B44-6AFD9D0BF28D}"/>
    <dgm:cxn modelId="{34BC4591-4169-41B3-A223-04B8BE032A9D}" type="presOf" srcId="{E0482005-C900-4429-9B3A-24AADE64E756}" destId="{4AF0EA78-BE9F-4817-8E48-7D9DE95C2815}" srcOrd="0" destOrd="0" presId="urn:microsoft.com/office/officeart/2005/8/layout/arrow2"/>
    <dgm:cxn modelId="{8DA516CF-D6DE-468D-ADC7-71AE755E250D}" type="presOf" srcId="{001DD1E7-65AA-4DF7-901B-D46BD40CFC55}" destId="{C66D0098-A2F1-460C-B96B-C724552B507F}" srcOrd="0" destOrd="0" presId="urn:microsoft.com/office/officeart/2005/8/layout/arrow2"/>
    <dgm:cxn modelId="{E20A10AF-872C-4217-82C6-B8D2909170B2}" type="presParOf" srcId="{46AC51AA-4872-49A0-AC29-891BA20247A9}" destId="{AF31E355-B4F1-4B29-9D40-3A5ABBCC0E7B}" srcOrd="0" destOrd="0" presId="urn:microsoft.com/office/officeart/2005/8/layout/arrow2"/>
    <dgm:cxn modelId="{1D24115D-1B3C-4F88-9BBD-A4B353B85A3D}" type="presParOf" srcId="{46AC51AA-4872-49A0-AC29-891BA20247A9}" destId="{0ADBABBC-A8AE-464D-A113-4E07AB9F47B8}" srcOrd="1" destOrd="0" presId="urn:microsoft.com/office/officeart/2005/8/layout/arrow2"/>
    <dgm:cxn modelId="{517D7904-42ED-40E6-B471-FB5C64B2E6F3}" type="presParOf" srcId="{0ADBABBC-A8AE-464D-A113-4E07AB9F47B8}" destId="{0EC399FE-A7DB-47E2-B0CA-B5C713D85890}" srcOrd="0" destOrd="0" presId="urn:microsoft.com/office/officeart/2005/8/layout/arrow2"/>
    <dgm:cxn modelId="{5A005C83-9DBC-419D-824D-706D090BB1F2}" type="presParOf" srcId="{0ADBABBC-A8AE-464D-A113-4E07AB9F47B8}" destId="{5629B295-E08D-4E7B-AE3F-D70456A62879}" srcOrd="1" destOrd="0" presId="urn:microsoft.com/office/officeart/2005/8/layout/arrow2"/>
    <dgm:cxn modelId="{265F89E4-C14E-4C34-8DF2-32E024B4AA9C}" type="presParOf" srcId="{0ADBABBC-A8AE-464D-A113-4E07AB9F47B8}" destId="{53D7EAF2-B411-4CCA-B17D-5801BC5A18DC}" srcOrd="2" destOrd="0" presId="urn:microsoft.com/office/officeart/2005/8/layout/arrow2"/>
    <dgm:cxn modelId="{3B166C96-597E-4E5C-B4D4-D8E4F0A602FE}" type="presParOf" srcId="{0ADBABBC-A8AE-464D-A113-4E07AB9F47B8}" destId="{4AF0EA78-BE9F-4817-8E48-7D9DE95C2815}" srcOrd="3" destOrd="0" presId="urn:microsoft.com/office/officeart/2005/8/layout/arrow2"/>
    <dgm:cxn modelId="{2CD86AA8-48C1-4C50-972A-E5130AFDC49D}" type="presParOf" srcId="{0ADBABBC-A8AE-464D-A113-4E07AB9F47B8}" destId="{6B94711F-E712-4948-B4D3-52D58E752635}" srcOrd="4" destOrd="0" presId="urn:microsoft.com/office/officeart/2005/8/layout/arrow2"/>
    <dgm:cxn modelId="{C8B91F73-C656-41E6-AEDC-5F67FA07A678}" type="presParOf" srcId="{0ADBABBC-A8AE-464D-A113-4E07AB9F47B8}" destId="{C66D0098-A2F1-460C-B96B-C724552B507F}" srcOrd="5" destOrd="0" presId="urn:microsoft.com/office/officeart/2005/8/layout/arrow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user\Desktop\Prezentacije%20201314\sila\ScreenCapture_5.12.2013.%2010.25.59.wmv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user\Desktop\Prezentacije%20201314\sila\ScreenCapture_26.11.2013.%2018.12.39%20(2).wmv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SILA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r-HR" dirty="0" smtClean="0"/>
              <a:t> </a:t>
            </a:r>
          </a:p>
          <a:p>
            <a:pPr algn="ctr"/>
            <a:r>
              <a:rPr lang="hr-HR" dirty="0" smtClean="0"/>
              <a:t>      (FORCE) F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Sila se mjeri dinamometrom. (U njutnima)</a:t>
            </a:r>
          </a:p>
          <a:p>
            <a:endParaRPr lang="hr-HR" dirty="0" smtClean="0"/>
          </a:p>
          <a:p>
            <a:r>
              <a:rPr lang="hr-HR" dirty="0" smtClean="0"/>
              <a:t>Dinamometri dolaze u raznim veličinama ovisno o unutrašnjoj opruzi.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Mjerenje sile </a:t>
            </a:r>
            <a:endParaRPr lang="hr-HR" dirty="0"/>
          </a:p>
        </p:txBody>
      </p:sp>
      <p:pic>
        <p:nvPicPr>
          <p:cNvPr id="4" name="Picture 3" descr="DINAMOMET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3505200"/>
            <a:ext cx="34290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      Otkriće gravitacijske sile</a:t>
            </a:r>
            <a:endParaRPr lang="hr-HR" dirty="0"/>
          </a:p>
        </p:txBody>
      </p:sp>
      <p:pic>
        <p:nvPicPr>
          <p:cNvPr id="5" name="ScreenCapture_5.12.2013. 10.25.59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52500" y="1752600"/>
            <a:ext cx="6667500" cy="366712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Težina je sila kojom tijelo pritišće vodoravnu podloga na kojoj se nalazi ili ovjes ako je obješeno.</a:t>
            </a:r>
          </a:p>
          <a:p>
            <a:r>
              <a:rPr lang="hr-HR" dirty="0" smtClean="0"/>
              <a:t>Sila teža je sila kojom Zemlja privlači sva tijela prema svom središtu/gravitacijska sila/.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  Gravitacijska konstanta na Zemlji je </a:t>
            </a:r>
          </a:p>
          <a:p>
            <a:pPr>
              <a:buNone/>
            </a:pPr>
            <a:r>
              <a:rPr lang="hr-HR" dirty="0" smtClean="0"/>
              <a:t>  9.81 N/kg. /10 N/kg/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/>
              <a:t>    Gravitacijska sila ili sila teža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Bestežinsko stanje je stanje tijela na koje ne djeluje gravitacijska sila/sila teža.</a:t>
            </a:r>
          </a:p>
          <a:p>
            <a:r>
              <a:rPr lang="hr-HR" dirty="0" smtClean="0"/>
              <a:t>Kad u bestežinskom stanju ništa ne pritiskuje tijelo dolje pa tijelo može odletjeti.</a:t>
            </a:r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Bestežinsko stanje</a:t>
            </a:r>
            <a:endParaRPr lang="hr-HR" dirty="0"/>
          </a:p>
        </p:txBody>
      </p:sp>
      <p:pic>
        <p:nvPicPr>
          <p:cNvPr id="5" name="ScreenCapture_26.11.2013. 18.12.39 (2)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71800" y="3429000"/>
            <a:ext cx="3581400" cy="2438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252472"/>
          </a:xfrm>
        </p:spPr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     Učenik : Bruno </a:t>
            </a:r>
            <a:r>
              <a:rPr lang="hr-HR" dirty="0" err="1" smtClean="0"/>
              <a:t>Mikolaj</a:t>
            </a:r>
            <a:r>
              <a:rPr lang="hr-HR" dirty="0" smtClean="0"/>
              <a:t> 7.b 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 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Prezentaciju izradio :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Sila - međudjelovanje tijela i  uzrok promjena oblika tijela ili položaja.</a:t>
            </a:r>
          </a:p>
          <a:p>
            <a:r>
              <a:rPr lang="hr-HR" dirty="0" smtClean="0"/>
              <a:t>Mjerna jedinica za silu je njutn ( </a:t>
            </a:r>
            <a:r>
              <a:rPr lang="hr-HR" i="1" dirty="0" smtClean="0"/>
              <a:t>N )</a:t>
            </a:r>
          </a:p>
          <a:p>
            <a:endParaRPr lang="hr-HR" i="1" dirty="0" smtClean="0"/>
          </a:p>
          <a:p>
            <a:endParaRPr lang="hr-HR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       Općenito o Sili</a:t>
            </a:r>
            <a:endParaRPr lang="hr-HR" dirty="0"/>
          </a:p>
        </p:txBody>
      </p:sp>
      <p:pic>
        <p:nvPicPr>
          <p:cNvPr id="4" name="Picture 3" descr="FORC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3429000"/>
            <a:ext cx="43434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Elastična sila 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Električna sila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      Vrste Sila</a:t>
            </a:r>
            <a:endParaRPr lang="hr-HR" dirty="0"/>
          </a:p>
        </p:txBody>
      </p:sp>
      <p:pic>
        <p:nvPicPr>
          <p:cNvPr id="4" name="Picture 3" descr="preuzm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1219200"/>
            <a:ext cx="4648200" cy="205740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4114800"/>
            <a:ext cx="4572000" cy="2009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Magnetna sila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Kemijska sila  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     Vrste Sila</a:t>
            </a:r>
            <a:endParaRPr lang="hr-HR" dirty="0"/>
          </a:p>
        </p:txBody>
      </p:sp>
      <p:pic>
        <p:nvPicPr>
          <p:cNvPr id="4" name="Picture 3" descr="mag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1447800"/>
            <a:ext cx="34290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905000" y="1524000"/>
          <a:ext cx="5562600" cy="3306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hr-HR" dirty="0" smtClean="0"/>
              <a:t>Djelovanje Sile</a:t>
            </a:r>
            <a:endParaRPr lang="hr-HR" dirty="0"/>
          </a:p>
        </p:txBody>
      </p:sp>
      <p:sp>
        <p:nvSpPr>
          <p:cNvPr id="7" name="Donut 6"/>
          <p:cNvSpPr/>
          <p:nvPr/>
        </p:nvSpPr>
        <p:spPr>
          <a:xfrm>
            <a:off x="1447800" y="4724400"/>
            <a:ext cx="152400" cy="1524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cxnSp>
        <p:nvCxnSpPr>
          <p:cNvPr id="9" name="Curved Connector 8"/>
          <p:cNvCxnSpPr/>
          <p:nvPr/>
        </p:nvCxnSpPr>
        <p:spPr>
          <a:xfrm>
            <a:off x="1676400" y="4800600"/>
            <a:ext cx="1219200" cy="11430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0" y="5791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Hvatište sile</a:t>
            </a:r>
            <a:endParaRPr lang="hr-HR" dirty="0"/>
          </a:p>
        </p:txBody>
      </p:sp>
      <p:cxnSp>
        <p:nvCxnSpPr>
          <p:cNvPr id="12" name="Elbow Connector 11"/>
          <p:cNvCxnSpPr/>
          <p:nvPr/>
        </p:nvCxnSpPr>
        <p:spPr>
          <a:xfrm rot="10800000">
            <a:off x="1905000" y="1524000"/>
            <a:ext cx="1371600" cy="1066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4400" y="13716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Pravac </a:t>
            </a:r>
          </a:p>
          <a:p>
            <a:r>
              <a:rPr lang="hr-HR" dirty="0" smtClean="0"/>
              <a:t>djelovanja sile</a:t>
            </a:r>
            <a:endParaRPr lang="hr-HR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419600" y="3200400"/>
            <a:ext cx="12954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34000" y="43434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Veličina sile</a:t>
            </a:r>
            <a:endParaRPr lang="hr-HR" dirty="0"/>
          </a:p>
        </p:txBody>
      </p:sp>
      <p:cxnSp>
        <p:nvCxnSpPr>
          <p:cNvPr id="19" name="Curved Connector 18"/>
          <p:cNvCxnSpPr/>
          <p:nvPr/>
        </p:nvCxnSpPr>
        <p:spPr>
          <a:xfrm rot="16200000" flipH="1">
            <a:off x="7048500" y="2247900"/>
            <a:ext cx="2133600" cy="838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239000" y="35052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Smjer djelovanja sile</a:t>
            </a:r>
            <a:endParaRPr lang="hr-HR" dirty="0"/>
          </a:p>
        </p:txBody>
      </p:sp>
      <p:sp>
        <p:nvSpPr>
          <p:cNvPr id="21" name="TextBox 20"/>
          <p:cNvSpPr txBox="1"/>
          <p:nvPr/>
        </p:nvSpPr>
        <p:spPr>
          <a:xfrm>
            <a:off x="6172200" y="52578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Npr. F=3N</a:t>
            </a:r>
            <a:endParaRPr lang="hr-HR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934200" y="52578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r-HR" u="sng" dirty="0" smtClean="0"/>
              <a:t>Sastavljanje sila u istom smjeru i istom pravcu</a:t>
            </a:r>
          </a:p>
          <a:p>
            <a:r>
              <a:rPr lang="hr-HR" sz="1800" dirty="0" smtClean="0"/>
              <a:t>F</a:t>
            </a:r>
            <a:r>
              <a:rPr lang="hr-HR" sz="1000" dirty="0" smtClean="0"/>
              <a:t>1</a:t>
            </a:r>
            <a:r>
              <a:rPr lang="hr-HR" sz="1800" dirty="0" smtClean="0"/>
              <a:t>=5N</a:t>
            </a:r>
            <a:r>
              <a:rPr lang="hr-HR" u="sng" dirty="0" smtClean="0"/>
              <a:t>   </a:t>
            </a:r>
          </a:p>
          <a:p>
            <a:endParaRPr lang="hr-HR" u="sng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  Sastavljanje sila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2286000" y="2209800"/>
            <a:ext cx="2133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85800" y="23622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0" y="2743200"/>
            <a:ext cx="2057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066800" y="32004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0" y="2819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F</a:t>
            </a:r>
            <a:r>
              <a:rPr lang="hr-HR" sz="1000" dirty="0" smtClean="0"/>
              <a:t>3</a:t>
            </a:r>
            <a:r>
              <a:rPr lang="hr-HR" dirty="0" smtClean="0"/>
              <a:t>= 3N</a:t>
            </a:r>
            <a:endParaRPr lang="hr-HR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2438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F</a:t>
            </a:r>
            <a:r>
              <a:rPr lang="hr-HR" sz="1000" dirty="0" smtClean="0"/>
              <a:t>2</a:t>
            </a:r>
            <a:r>
              <a:rPr lang="hr-HR" dirty="0" smtClean="0"/>
              <a:t>= 8N</a:t>
            </a:r>
            <a:endParaRPr lang="hr-HR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581400" y="2743200"/>
            <a:ext cx="3886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114800" y="2133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          R</a:t>
            </a:r>
            <a:endParaRPr lang="hr-HR" sz="28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181600" y="2133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38200" y="3581400"/>
            <a:ext cx="6781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       </a:t>
            </a:r>
          </a:p>
          <a:p>
            <a:endParaRPr lang="hr-HR" sz="2800" dirty="0" smtClean="0"/>
          </a:p>
          <a:p>
            <a:r>
              <a:rPr lang="hr-HR" sz="2800" dirty="0" smtClean="0"/>
              <a:t>                R = F</a:t>
            </a:r>
            <a:r>
              <a:rPr lang="hr-HR" sz="1000" dirty="0" smtClean="0"/>
              <a:t>1</a:t>
            </a:r>
            <a:r>
              <a:rPr lang="hr-HR" sz="2800" dirty="0" smtClean="0"/>
              <a:t>+F</a:t>
            </a:r>
            <a:r>
              <a:rPr lang="hr-HR" sz="1000" dirty="0" smtClean="0"/>
              <a:t>2</a:t>
            </a:r>
            <a:r>
              <a:rPr lang="hr-HR" sz="2800" dirty="0" smtClean="0"/>
              <a:t>+F</a:t>
            </a:r>
            <a:r>
              <a:rPr lang="hr-HR" sz="1000" dirty="0" smtClean="0"/>
              <a:t>3</a:t>
            </a:r>
            <a:r>
              <a:rPr lang="hr-HR" sz="2800" dirty="0" smtClean="0"/>
              <a:t>/N/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u="sng" dirty="0" smtClean="0"/>
              <a:t>Sastavljanje sila na istom pravcu ali suprotnog smjera</a:t>
            </a:r>
          </a:p>
          <a:p>
            <a:endParaRPr lang="hr-HR" u="sng" dirty="0" smtClean="0"/>
          </a:p>
          <a:p>
            <a:pPr>
              <a:buNone/>
            </a:pPr>
            <a:endParaRPr lang="hr-HR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3276600" y="3048000"/>
            <a:ext cx="22860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838200" y="3733800"/>
            <a:ext cx="2590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334000" y="3657600"/>
            <a:ext cx="3276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19200" y="3276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F</a:t>
            </a:r>
            <a:r>
              <a:rPr lang="hr-HR" sz="1000" dirty="0" smtClean="0"/>
              <a:t>1</a:t>
            </a:r>
            <a:r>
              <a:rPr lang="hr-HR" dirty="0" smtClean="0"/>
              <a:t>= 5N</a:t>
            </a:r>
            <a:endParaRPr lang="hr-HR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3200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F</a:t>
            </a:r>
            <a:r>
              <a:rPr lang="hr-HR" sz="1000" dirty="0" smtClean="0"/>
              <a:t>2</a:t>
            </a:r>
            <a:r>
              <a:rPr lang="hr-HR" dirty="0" smtClean="0"/>
              <a:t>= 8N</a:t>
            </a:r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2514600" y="47244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     R = F</a:t>
            </a:r>
            <a:r>
              <a:rPr lang="hr-HR" sz="1000" dirty="0" smtClean="0"/>
              <a:t>2</a:t>
            </a:r>
            <a:r>
              <a:rPr lang="hr-HR" sz="2800" dirty="0" smtClean="0"/>
              <a:t> – F</a:t>
            </a:r>
            <a:r>
              <a:rPr lang="hr-HR" sz="1000" dirty="0" smtClean="0"/>
              <a:t>1 </a:t>
            </a:r>
            <a:r>
              <a:rPr lang="hr-HR" sz="2800" dirty="0" smtClean="0"/>
              <a:t>/N/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157472"/>
          </a:xfrm>
        </p:spPr>
        <p:txBody>
          <a:bodyPr/>
          <a:lstStyle/>
          <a:p>
            <a:r>
              <a:rPr lang="hr-HR" u="sng" dirty="0" smtClean="0"/>
              <a:t>Sastavnjanje sila na istom pravcu, suprotnog </a:t>
            </a:r>
            <a:r>
              <a:rPr lang="hr-HR" dirty="0" smtClean="0"/>
              <a:t>smjera</a:t>
            </a:r>
            <a:r>
              <a:rPr lang="hr-HR" u="sng" dirty="0" smtClean="0"/>
              <a:t> ali iste vrijednosti</a:t>
            </a:r>
          </a:p>
          <a:p>
            <a:endParaRPr lang="hr-HR" u="sng" dirty="0" smtClean="0"/>
          </a:p>
          <a:p>
            <a:endParaRPr lang="hr-HR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3581400" y="2895600"/>
            <a:ext cx="18288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1447800" y="3733800"/>
            <a:ext cx="1905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 flipH="1">
            <a:off x="5638800" y="3733800"/>
            <a:ext cx="1905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05000" y="33528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F</a:t>
            </a:r>
            <a:r>
              <a:rPr lang="hr-HR" sz="1000" dirty="0" smtClean="0"/>
              <a:t>1</a:t>
            </a:r>
            <a:r>
              <a:rPr lang="hr-HR" dirty="0" smtClean="0"/>
              <a:t> = 5N</a:t>
            </a:r>
            <a:endParaRPr lang="hr-HR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3352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F</a:t>
            </a:r>
            <a:r>
              <a:rPr lang="hr-HR" sz="1000" dirty="0" smtClean="0"/>
              <a:t>2</a:t>
            </a:r>
            <a:r>
              <a:rPr lang="hr-HR" dirty="0" smtClean="0"/>
              <a:t> = 5N</a:t>
            </a:r>
            <a:endParaRPr lang="hr-HR" dirty="0"/>
          </a:p>
        </p:txBody>
      </p:sp>
      <p:sp>
        <p:nvSpPr>
          <p:cNvPr id="10" name="TextBox 9"/>
          <p:cNvSpPr txBox="1"/>
          <p:nvPr/>
        </p:nvSpPr>
        <p:spPr>
          <a:xfrm>
            <a:off x="2819400" y="4800600"/>
            <a:ext cx="381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       R = F</a:t>
            </a:r>
            <a:r>
              <a:rPr lang="hr-HR" sz="1000" dirty="0" smtClean="0"/>
              <a:t>2</a:t>
            </a:r>
            <a:r>
              <a:rPr lang="hr-HR" sz="2800" dirty="0" smtClean="0"/>
              <a:t> – F</a:t>
            </a:r>
            <a:r>
              <a:rPr lang="hr-HR" sz="1000" dirty="0" smtClean="0"/>
              <a:t>1  </a:t>
            </a:r>
            <a:r>
              <a:rPr lang="hr-HR" sz="2800" dirty="0" smtClean="0"/>
              <a:t>/N/</a:t>
            </a:r>
          </a:p>
          <a:p>
            <a:endParaRPr lang="hr-HR" sz="2800" dirty="0" smtClean="0"/>
          </a:p>
          <a:p>
            <a:r>
              <a:rPr lang="hr-HR" sz="2800" dirty="0" smtClean="0"/>
              <a:t>           </a:t>
            </a:r>
            <a:r>
              <a:rPr lang="hr-HR" sz="2800" dirty="0" smtClean="0">
                <a:solidFill>
                  <a:srgbClr val="FF0000"/>
                </a:solidFill>
              </a:rPr>
              <a:t>R = 0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hr-HR" u="sng" dirty="0" smtClean="0"/>
              <a:t>Sile pod kutom</a:t>
            </a:r>
          </a:p>
          <a:p>
            <a:endParaRPr lang="hr-HR" u="sng" dirty="0" smtClean="0"/>
          </a:p>
          <a:p>
            <a:endParaRPr lang="hr-HR" u="sng" dirty="0" smtClean="0"/>
          </a:p>
          <a:p>
            <a:endParaRPr lang="hr-HR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Oval 3"/>
          <p:cNvSpPr/>
          <p:nvPr/>
        </p:nvSpPr>
        <p:spPr>
          <a:xfrm>
            <a:off x="1981200" y="3276600"/>
            <a:ext cx="13716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505200" y="2514600"/>
            <a:ext cx="838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352800" y="4419600"/>
            <a:ext cx="19812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-2340000">
            <a:off x="3206235" y="255655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F</a:t>
            </a:r>
            <a:r>
              <a:rPr lang="hr-HR" sz="1000" dirty="0" smtClean="0"/>
              <a:t>1</a:t>
            </a:r>
            <a:endParaRPr lang="hr-HR" sz="1000" dirty="0"/>
          </a:p>
        </p:txBody>
      </p:sp>
      <p:sp>
        <p:nvSpPr>
          <p:cNvPr id="10" name="TextBox 9"/>
          <p:cNvSpPr txBox="1"/>
          <p:nvPr/>
        </p:nvSpPr>
        <p:spPr>
          <a:xfrm rot="2040000">
            <a:off x="3543328" y="505828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F</a:t>
            </a:r>
            <a:r>
              <a:rPr lang="hr-HR" sz="1000" dirty="0" smtClean="0"/>
              <a:t>2</a:t>
            </a:r>
            <a:endParaRPr lang="hr-HR" sz="1000" dirty="0"/>
          </a:p>
        </p:txBody>
      </p:sp>
      <p:sp>
        <p:nvSpPr>
          <p:cNvPr id="12" name="Parallelogram 11"/>
          <p:cNvSpPr/>
          <p:nvPr/>
        </p:nvSpPr>
        <p:spPr>
          <a:xfrm rot="1980000">
            <a:off x="2890689" y="3203868"/>
            <a:ext cx="3961458" cy="1994858"/>
          </a:xfrm>
          <a:prstGeom prst="parallelogram">
            <a:avLst>
              <a:gd name="adj" fmla="val 305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Right Arrow 14"/>
          <p:cNvSpPr/>
          <p:nvPr/>
        </p:nvSpPr>
        <p:spPr>
          <a:xfrm rot="420000">
            <a:off x="2683122" y="3923439"/>
            <a:ext cx="4395304" cy="533400"/>
          </a:xfrm>
          <a:prstGeom prst="rightArrow">
            <a:avLst>
              <a:gd name="adj1" fmla="val 51797"/>
              <a:gd name="adj2" fmla="val 8675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TextBox 15"/>
          <p:cNvSpPr txBox="1"/>
          <p:nvPr/>
        </p:nvSpPr>
        <p:spPr>
          <a:xfrm rot="420000">
            <a:off x="4439124" y="3716543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    R</a:t>
            </a: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182</TotalTime>
  <Words>268</Words>
  <Application>Microsoft Office PowerPoint</Application>
  <PresentationFormat>On-screen Show (4:3)</PresentationFormat>
  <Paragraphs>75</Paragraphs>
  <Slides>14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SILA</vt:lpstr>
      <vt:lpstr>       Općenito o Sili</vt:lpstr>
      <vt:lpstr>      Vrste Sila</vt:lpstr>
      <vt:lpstr>     Vrste Sila</vt:lpstr>
      <vt:lpstr>Djelovanje Sile</vt:lpstr>
      <vt:lpstr>  Sastavljanje sila</vt:lpstr>
      <vt:lpstr>Slide 7</vt:lpstr>
      <vt:lpstr>Slide 8</vt:lpstr>
      <vt:lpstr>Slide 9</vt:lpstr>
      <vt:lpstr>           Mjerenje sile </vt:lpstr>
      <vt:lpstr>      Otkriće gravitacijske sile</vt:lpstr>
      <vt:lpstr>    Gravitacijska sila ili sila teža</vt:lpstr>
      <vt:lpstr>        Bestežinsko stanje</vt:lpstr>
      <vt:lpstr>      Prezentaciju izradio 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Sila</dc:title>
  <dc:creator>Korisnik</dc:creator>
  <cp:lastModifiedBy>user</cp:lastModifiedBy>
  <cp:revision>44</cp:revision>
  <dcterms:created xsi:type="dcterms:W3CDTF">2006-08-16T00:00:00Z</dcterms:created>
  <dcterms:modified xsi:type="dcterms:W3CDTF">2014-01-13T10:31:21Z</dcterms:modified>
</cp:coreProperties>
</file>