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42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0E2A6-65CE-451B-85CB-14452A857AAB}" type="datetimeFigureOut">
              <a:rPr lang="sr-Latn-CS" smtClean="0"/>
              <a:pPr/>
              <a:t>11.12.2012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F4913-7BF2-4D09-BBE3-09336E2AD71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F4913-7BF2-4D09-BBE3-09336E2AD716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11.12.2012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11.12.2012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11.12.2012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C1A071-2A74-455A-A49A-8BB21E4AC2F6}" type="datetimeFigureOut">
              <a:rPr lang="sr-Latn-CS" smtClean="0"/>
              <a:pPr/>
              <a:t>11.12.2012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11.12.2012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11.12.2012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11.12.2012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C1A071-2A74-455A-A49A-8BB21E4AC2F6}" type="datetimeFigureOut">
              <a:rPr lang="sr-Latn-CS" smtClean="0"/>
              <a:pPr/>
              <a:t>11.12.2012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11.12.2012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C1A071-2A74-455A-A49A-8BB21E4AC2F6}" type="datetimeFigureOut">
              <a:rPr lang="sr-Latn-CS" smtClean="0"/>
              <a:pPr/>
              <a:t>11.12.2012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C1A071-2A74-455A-A49A-8BB21E4AC2F6}" type="datetimeFigureOut">
              <a:rPr lang="sr-Latn-CS" smtClean="0"/>
              <a:pPr/>
              <a:t>11.12.2012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11.12.2012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zoo.hr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0"/>
          <p:cNvSpPr>
            <a:spLocks noGrp="1"/>
          </p:cNvSpPr>
          <p:nvPr>
            <p:ph type="title"/>
          </p:nvPr>
        </p:nvSpPr>
        <p:spPr>
          <a:xfrm>
            <a:off x="5357818" y="714356"/>
            <a:ext cx="3429000" cy="3071834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Comic Sans MS" pitchFamily="66" charset="0"/>
              </a:rPr>
              <a:t>ISKUSTVA UČITELJA GEOGRAFIJE U OKVIRU EKSPERIMENTALNOG UVOĐENJA KURIKULUMA </a:t>
            </a:r>
            <a:r>
              <a:rPr lang="hr-HR" i="1" dirty="0" smtClean="0">
                <a:latin typeface="Comic Sans MS" pitchFamily="66" charset="0"/>
              </a:rPr>
              <a:t>GRAĐANSKOG ODGOJA I OBRAZOVANJA</a:t>
            </a:r>
            <a:endParaRPr lang="hr-HR" i="1" dirty="0">
              <a:latin typeface="Comic Sans MS" pitchFamily="66" charset="0"/>
            </a:endParaRPr>
          </a:p>
        </p:txBody>
      </p:sp>
      <p:sp>
        <p:nvSpPr>
          <p:cNvPr id="12" name="Rezervirano mjesto slike 11"/>
          <p:cNvSpPr>
            <a:spLocks noGrp="1"/>
          </p:cNvSpPr>
          <p:nvPr>
            <p:ph type="pic" idx="1"/>
          </p:nvPr>
        </p:nvSpPr>
        <p:spPr>
          <a:xfrm>
            <a:off x="0" y="357166"/>
            <a:ext cx="5286380" cy="6500834"/>
          </a:xfrm>
        </p:spPr>
      </p:sp>
      <p:sp>
        <p:nvSpPr>
          <p:cNvPr id="13" name="Rezervirano mjesto teksta 12"/>
          <p:cNvSpPr>
            <a:spLocks noGrp="1"/>
          </p:cNvSpPr>
          <p:nvPr>
            <p:ph type="body" sz="half" idx="2"/>
          </p:nvPr>
        </p:nvSpPr>
        <p:spPr>
          <a:xfrm>
            <a:off x="5389098" y="4429132"/>
            <a:ext cx="3429000" cy="774742"/>
          </a:xfrm>
        </p:spPr>
        <p:txBody>
          <a:bodyPr>
            <a:normAutofit/>
          </a:bodyPr>
          <a:lstStyle/>
          <a:p>
            <a:r>
              <a:rPr lang="hr-HR" dirty="0" smtClean="0"/>
              <a:t>Dubravka </a:t>
            </a:r>
            <a:r>
              <a:rPr lang="hr-HR" dirty="0" err="1" smtClean="0"/>
              <a:t>Vajdić</a:t>
            </a:r>
            <a:endParaRPr lang="hr-HR" dirty="0" smtClean="0"/>
          </a:p>
          <a:p>
            <a:r>
              <a:rPr lang="hr-HR" dirty="0" smtClean="0"/>
              <a:t>OŠ”Đuro Ester” Koprivnica</a:t>
            </a:r>
          </a:p>
          <a:p>
            <a:r>
              <a:rPr lang="hr-HR" dirty="0" smtClean="0"/>
              <a:t>Zagreb, 5. prosinca 2012.</a:t>
            </a:r>
            <a:endParaRPr lang="hr-HR" dirty="0"/>
          </a:p>
        </p:txBody>
      </p:sp>
      <p:pic>
        <p:nvPicPr>
          <p:cNvPr id="1026" name="Picture 2" descr="C:\Documents and Settings\Administrator\Desktop\100_40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714356"/>
            <a:ext cx="4433994" cy="542928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2000232" y="857232"/>
            <a:ext cx="6172200" cy="1071570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ü"/>
            </a:pP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                          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1800" dirty="0" smtClean="0"/>
              <a:t>ISKUSTVA UČITELJA GEOGRAFIJE U OKVIRU EKSPERIMENTALNOG UVOĐENJA KURIKULUMA GRAĐANSKOG ODGOJA I OBRAZOVANJA</a:t>
            </a:r>
            <a:endParaRPr lang="hr-HR" sz="1800" dirty="0"/>
          </a:p>
        </p:txBody>
      </p:sp>
      <p:sp>
        <p:nvSpPr>
          <p:cNvPr id="6" name="Podnaslov 5"/>
          <p:cNvSpPr>
            <a:spLocks noGrp="1"/>
          </p:cNvSpPr>
          <p:nvPr>
            <p:ph type="subTitle" idx="1"/>
          </p:nvPr>
        </p:nvSpPr>
        <p:spPr>
          <a:xfrm>
            <a:off x="2214546" y="2714620"/>
            <a:ext cx="4143404" cy="321471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hr-HR" dirty="0" smtClean="0"/>
              <a:t> Kako smo započeli?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Tijek ostvarenja 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GEOGRAFIJA u GOO-provedba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 Praktičan rad sudionika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 Dnevnik razreda 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 Dnevnik učenika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 Nedoumice i pitanja</a:t>
            </a:r>
            <a:endParaRPr lang="hr-HR" dirty="0"/>
          </a:p>
        </p:txBody>
      </p:sp>
      <p:pic>
        <p:nvPicPr>
          <p:cNvPr id="1026" name="Picture 2" descr="C:\Documents and Settings\Administrator\Desktop\100_40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4143380"/>
            <a:ext cx="2771755" cy="20827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000232" y="571480"/>
            <a:ext cx="6172200" cy="1000132"/>
          </a:xfrm>
        </p:spPr>
        <p:txBody>
          <a:bodyPr>
            <a:normAutofit/>
          </a:bodyPr>
          <a:lstStyle/>
          <a:p>
            <a:r>
              <a:rPr lang="hr-HR" dirty="0" smtClean="0"/>
              <a:t>TIJEK OSTVARENJA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type="subTitle" idx="1"/>
          </p:nvPr>
        </p:nvSpPr>
        <p:spPr>
          <a:xfrm>
            <a:off x="2000232" y="2071678"/>
            <a:ext cx="6172200" cy="4000528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hr-HR" dirty="0" smtClean="0"/>
              <a:t>Edukacija 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Proučavanje kurikuluma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Analiza izvedbenog plana i programa po razredima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Aktivi razredne i predmetne nastave-dogovor ishoda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Odabir sadržaja kroz naziv, svrhu i ishod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Polugodišnji plan i program - tablica 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Označavanje - </a:t>
            </a:r>
            <a:r>
              <a:rPr lang="hr-HR" dirty="0" smtClean="0">
                <a:solidFill>
                  <a:srgbClr val="FF0000"/>
                </a:solidFill>
              </a:rPr>
              <a:t>GOO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Priprema </a:t>
            </a:r>
            <a:r>
              <a:rPr lang="hr-HR" dirty="0" smtClean="0">
                <a:sym typeface="Wingdings" pitchFamily="2" charset="2"/>
              </a:rPr>
              <a:t> naziv, svrha, ishod</a:t>
            </a:r>
            <a:endParaRPr lang="hr-H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68280"/>
          </a:xfrm>
        </p:spPr>
        <p:txBody>
          <a:bodyPr>
            <a:normAutofit/>
          </a:bodyPr>
          <a:lstStyle/>
          <a:p>
            <a:r>
              <a:rPr lang="hr-HR" sz="1400" dirty="0" smtClean="0"/>
              <a:t>ODABIR SADRŽAJA</a:t>
            </a:r>
            <a:endParaRPr lang="hr-HR" sz="1400" dirty="0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sz="quarter" idx="1"/>
          </p:nvPr>
        </p:nvGraphicFramePr>
        <p:xfrm>
          <a:off x="214282" y="642918"/>
          <a:ext cx="8429683" cy="5847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2474177"/>
                <a:gridCol w="4026680"/>
              </a:tblGrid>
              <a:tr h="363854">
                <a:tc>
                  <a:txBody>
                    <a:bodyPr/>
                    <a:lstStyle/>
                    <a:p>
                      <a:r>
                        <a:rPr lang="hr-HR" dirty="0" smtClean="0"/>
                        <a:t>NAZIV</a:t>
                      </a:r>
                      <a:endParaRPr lang="hr-HR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SVRHA</a:t>
                      </a:r>
                      <a:endParaRPr lang="hr-HR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ISHOD</a:t>
                      </a:r>
                      <a:endParaRPr lang="hr-HR" dirty="0"/>
                    </a:p>
                  </a:txBody>
                  <a:tcPr>
                    <a:lnB w="38100" cmpd="sng">
                      <a:noFill/>
                    </a:lnB>
                  </a:tcPr>
                </a:tc>
              </a:tr>
              <a:tr h="491496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Osnove demokracije</a:t>
                      </a:r>
                      <a:endParaRPr lang="hr-H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Odgovornost građana u demokraciji</a:t>
                      </a:r>
                      <a:endParaRPr lang="hr-H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b="1" dirty="0" smtClean="0"/>
                        <a:t>Zna</a:t>
                      </a:r>
                      <a:r>
                        <a:rPr lang="hr-HR" sz="1200" dirty="0" smtClean="0"/>
                        <a:t> što je demokracija i razumije prava i odgovornosti građana u demokraciji</a:t>
                      </a:r>
                      <a:endParaRPr lang="hr-H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hr-HR" sz="1200" i="1" dirty="0" smtClean="0"/>
                        <a:t>Učenje za nacionalni identitet</a:t>
                      </a:r>
                      <a:endParaRPr lang="hr-HR" sz="1200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Razvoj nacionalne svijesti i odnos prema drugim kulturama</a:t>
                      </a:r>
                      <a:endParaRPr lang="hr-H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b="1" dirty="0" smtClean="0"/>
                        <a:t>Razumije</a:t>
                      </a:r>
                      <a:r>
                        <a:rPr lang="hr-HR" sz="1200" dirty="0" smtClean="0"/>
                        <a:t> osnovna obilježja nacionalne kulture i poštuje svoju i druge manjinske kulture</a:t>
                      </a:r>
                      <a:endParaRPr lang="hr-H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6744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Zaštita okoliša</a:t>
                      </a:r>
                      <a:endParaRPr lang="hr-H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Odgovornost za održivi razvoj</a:t>
                      </a:r>
                      <a:endParaRPr lang="hr-H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b="1" dirty="0" smtClean="0"/>
                        <a:t>Razumije</a:t>
                      </a:r>
                      <a:r>
                        <a:rPr lang="hr-HR" sz="1200" dirty="0" smtClean="0"/>
                        <a:t> značenje i važnost prava na okoliš, brine o očuvanju okoliša</a:t>
                      </a:r>
                      <a:endParaRPr lang="hr-H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6744">
                <a:tc>
                  <a:txBody>
                    <a:bodyPr/>
                    <a:lstStyle/>
                    <a:p>
                      <a:r>
                        <a:rPr lang="hr-HR" sz="1200" i="1" dirty="0" smtClean="0"/>
                        <a:t>Komunikacijske vještine</a:t>
                      </a:r>
                      <a:endParaRPr lang="hr-HR" sz="1200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Razvoj suradnje među učenicima</a:t>
                      </a:r>
                      <a:endParaRPr lang="hr-H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b="1" dirty="0" smtClean="0"/>
                        <a:t>Razumije </a:t>
                      </a:r>
                      <a:r>
                        <a:rPr lang="hr-HR" sz="1200" dirty="0" smtClean="0"/>
                        <a:t>smisao timskog rada i aktivni je sudionik u njemu, posjeduje vještine aktivnog slušanja i koristi prezentacijske vještine</a:t>
                      </a:r>
                      <a:endParaRPr lang="hr-H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9639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Učenje za ljudska prava</a:t>
                      </a:r>
                    </a:p>
                    <a:p>
                      <a:endParaRPr lang="hr-HR" sz="1200" dirty="0" smtClean="0"/>
                    </a:p>
                    <a:p>
                      <a:endParaRPr lang="hr-HR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Razvoj tolerancije prema različitostima</a:t>
                      </a:r>
                      <a:endParaRPr lang="hr-H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b="1" dirty="0" smtClean="0"/>
                        <a:t>Razumije</a:t>
                      </a:r>
                      <a:r>
                        <a:rPr lang="hr-HR" sz="1200" dirty="0" smtClean="0"/>
                        <a:t> vezu između stereotipa, predrasuda i diskriminacije i poštuje druge s obzirom na spol, rasu i druge razlike</a:t>
                      </a:r>
                    </a:p>
                    <a:p>
                      <a:endParaRPr lang="hr-HR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3449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Učenje za pravo na nepristrano informiranje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Razvoj odgovornosti i kritičnosti prema medijima</a:t>
                      </a:r>
                      <a:endParaRPr lang="hr-H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b="1" dirty="0" smtClean="0"/>
                        <a:t>Zna</a:t>
                      </a:r>
                      <a:r>
                        <a:rPr lang="hr-HR" sz="1200" dirty="0" smtClean="0"/>
                        <a:t> povezati slobodu medija s odgovornosti medija i pokazuje spremnost na kritičku analizu informiranja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327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Učenje za osobni razvoj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Razvoj samopoštovanja i dostojanstva</a:t>
                      </a:r>
                      <a:endParaRPr lang="hr-H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b="1" dirty="0" smtClean="0"/>
                        <a:t>Prepoznaje</a:t>
                      </a:r>
                      <a:r>
                        <a:rPr lang="hr-HR" sz="1200" dirty="0" smtClean="0"/>
                        <a:t> vlastite sposobnosti i odgovorno planira životne ciljeve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3854">
                <a:tc>
                  <a:txBody>
                    <a:bodyPr/>
                    <a:lstStyle/>
                    <a:p>
                      <a:r>
                        <a:rPr lang="hr-HR" sz="1200" i="1" dirty="0" smtClean="0"/>
                        <a:t>Učenje za odgovorno </a:t>
                      </a:r>
                      <a:r>
                        <a:rPr lang="hr-HR" sz="1200" dirty="0" smtClean="0"/>
                        <a:t>gospodarstvo</a:t>
                      </a:r>
                      <a:endParaRPr lang="hr-H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Razvoj odgovorne potrošnje</a:t>
                      </a:r>
                      <a:endParaRPr lang="hr-H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b="1" dirty="0" smtClean="0"/>
                        <a:t>Zna</a:t>
                      </a:r>
                      <a:r>
                        <a:rPr lang="hr-HR" sz="1200" dirty="0" smtClean="0"/>
                        <a:t> najvažnija prava i odgovornosti potrošača i poduzetnički djeluje</a:t>
                      </a:r>
                    </a:p>
                    <a:p>
                      <a:endParaRPr lang="hr-H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3854">
                <a:tc>
                  <a:txBody>
                    <a:bodyPr/>
                    <a:lstStyle/>
                    <a:p>
                      <a:r>
                        <a:rPr lang="hr-HR" sz="1200" i="1" dirty="0" smtClean="0"/>
                        <a:t>Učenje za socijalnu solidarnost</a:t>
                      </a:r>
                      <a:endParaRPr lang="hr-HR" sz="1200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Razvoj svijesti za zajednicu</a:t>
                      </a:r>
                      <a:endParaRPr lang="hr-H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b="1" dirty="0" smtClean="0"/>
                        <a:t>Razumije </a:t>
                      </a:r>
                      <a:r>
                        <a:rPr lang="hr-HR" sz="1200" dirty="0" smtClean="0"/>
                        <a:t>potrebu solidarnosti u zajednici i sudjeluje u volonterskim akcijama</a:t>
                      </a:r>
                      <a:endParaRPr lang="hr-H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143108" y="785794"/>
            <a:ext cx="6172200" cy="107157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UMJESTO ZAKLJUČKA</a:t>
            </a:r>
            <a:br>
              <a:rPr lang="hr-HR" dirty="0" smtClean="0"/>
            </a:br>
            <a:r>
              <a:rPr lang="hr-HR" dirty="0" smtClean="0"/>
              <a:t> - razmišljanja-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type="subTitle" idx="1"/>
          </p:nvPr>
        </p:nvSpPr>
        <p:spPr>
          <a:xfrm>
            <a:off x="2143108" y="1571612"/>
            <a:ext cx="6172200" cy="4214842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hr-HR" dirty="0" smtClean="0"/>
              <a:t> o</a:t>
            </a:r>
            <a:r>
              <a:rPr lang="hr-HR" dirty="0" smtClean="0"/>
              <a:t>dabir </a:t>
            </a:r>
            <a:r>
              <a:rPr lang="hr-HR" dirty="0" smtClean="0"/>
              <a:t>ishoda </a:t>
            </a:r>
            <a:r>
              <a:rPr lang="hr-HR" dirty="0" smtClean="0">
                <a:sym typeface="Wingdings" pitchFamily="2" charset="2"/>
              </a:rPr>
              <a:t> sličnosti i razlike s ostalim školama</a:t>
            </a:r>
            <a:endParaRPr lang="hr-HR" dirty="0" smtClean="0"/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“glagoli” u ishodima</a:t>
            </a:r>
            <a:r>
              <a:rPr lang="hr-HR" dirty="0" smtClean="0">
                <a:sym typeface="Wingdings" pitchFamily="2" charset="2"/>
              </a:rPr>
              <a:t> znati, razumjeti…</a:t>
            </a:r>
            <a:endParaRPr lang="hr-HR" dirty="0" smtClean="0"/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odabir </a:t>
            </a:r>
            <a:r>
              <a:rPr lang="hr-HR" dirty="0" smtClean="0"/>
              <a:t>ishoda u pojedinim nastavnim jedinicama</a:t>
            </a:r>
            <a:r>
              <a:rPr lang="hr-HR" dirty="0" smtClean="0">
                <a:sym typeface="Wingdings" pitchFamily="2" charset="2"/>
              </a:rPr>
              <a:t> više mogućnosti</a:t>
            </a:r>
            <a:endParaRPr lang="hr-HR" dirty="0" smtClean="0"/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vrednovanje</a:t>
            </a:r>
            <a:r>
              <a:rPr lang="hr-HR" dirty="0" smtClean="0"/>
              <a:t>?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dnevnik </a:t>
            </a:r>
            <a:r>
              <a:rPr lang="hr-HR" dirty="0" smtClean="0"/>
              <a:t>učenika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bilješke </a:t>
            </a:r>
            <a:r>
              <a:rPr lang="hr-HR" dirty="0" smtClean="0"/>
              <a:t>učenika u bilježnici- da li, kako?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udžbenici </a:t>
            </a:r>
            <a:endParaRPr lang="hr-HR" dirty="0" smtClean="0"/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izvori </a:t>
            </a:r>
            <a:r>
              <a:rPr lang="hr-HR" dirty="0" smtClean="0"/>
              <a:t>znanja za učenike ?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izvori </a:t>
            </a:r>
            <a:r>
              <a:rPr lang="hr-HR" dirty="0" smtClean="0"/>
              <a:t>znanja za učitelje </a:t>
            </a:r>
            <a:endParaRPr lang="hr-HR" dirty="0" smtClean="0"/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troškovnik  </a:t>
            </a:r>
            <a:endParaRPr lang="hr-HR" dirty="0" smtClean="0"/>
          </a:p>
          <a:p>
            <a:pPr>
              <a:buFont typeface="Courier New" pitchFamily="49" charset="0"/>
              <a:buChar char="o"/>
            </a:pPr>
            <a:endParaRPr lang="hr-HR" dirty="0" smtClean="0"/>
          </a:p>
          <a:p>
            <a:pPr>
              <a:buFont typeface="Courier New" pitchFamily="49" charset="0"/>
              <a:buChar char="o"/>
            </a:pPr>
            <a:endParaRPr lang="hr-HR" dirty="0" smtClean="0"/>
          </a:p>
          <a:p>
            <a:pPr>
              <a:buFont typeface="Courier New" pitchFamily="49" charset="0"/>
              <a:buChar char="o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2286000" y="857232"/>
            <a:ext cx="6172200" cy="928694"/>
          </a:xfrm>
        </p:spPr>
        <p:txBody>
          <a:bodyPr/>
          <a:lstStyle/>
          <a:p>
            <a:r>
              <a:rPr lang="hr-HR" dirty="0" smtClean="0"/>
              <a:t>RESURSI / IZVORI   ZNANJA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2286000" y="1857364"/>
            <a:ext cx="6172200" cy="4517558"/>
          </a:xfrm>
        </p:spPr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hr-HR" dirty="0" smtClean="0">
                <a:hlinkClick r:id="rId2"/>
              </a:rPr>
              <a:t>www.azoo.hr</a:t>
            </a:r>
            <a:r>
              <a:rPr lang="hr-HR" dirty="0" smtClean="0"/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Web stranica škole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Priručnici i metodika geografije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Metodička literatura</a:t>
            </a:r>
          </a:p>
          <a:p>
            <a:r>
              <a:rPr lang="hr-HR" dirty="0" smtClean="0"/>
              <a:t> -</a:t>
            </a:r>
            <a:r>
              <a:rPr lang="hr-HR" dirty="0" err="1" smtClean="0"/>
              <a:t>Wolfgang</a:t>
            </a:r>
            <a:r>
              <a:rPr lang="hr-HR" dirty="0" smtClean="0"/>
              <a:t> </a:t>
            </a:r>
            <a:r>
              <a:rPr lang="hr-HR" dirty="0" err="1" smtClean="0"/>
              <a:t>Mattes</a:t>
            </a:r>
            <a:r>
              <a:rPr lang="hr-HR" dirty="0" smtClean="0"/>
              <a:t> </a:t>
            </a:r>
            <a:r>
              <a:rPr lang="hr-HR" b="0" dirty="0" smtClean="0"/>
              <a:t>(2007.): </a:t>
            </a:r>
          </a:p>
          <a:p>
            <a:r>
              <a:rPr lang="hr-HR" i="1" dirty="0" smtClean="0"/>
              <a:t>Nastavne metode-75 kompaktnih pregleda za nastavnike i učenike,</a:t>
            </a:r>
            <a:r>
              <a:rPr lang="hr-HR" dirty="0" smtClean="0"/>
              <a:t> </a:t>
            </a:r>
            <a:r>
              <a:rPr lang="hr-HR" b="0" dirty="0" smtClean="0"/>
              <a:t>Zagreb, Naklada Ljevak</a:t>
            </a:r>
          </a:p>
          <a:p>
            <a:r>
              <a:rPr lang="hr-HR" i="1" dirty="0" smtClean="0"/>
              <a:t>Rutinski planirati-učinkovito poučavati</a:t>
            </a:r>
            <a:r>
              <a:rPr lang="hr-HR" dirty="0" smtClean="0"/>
              <a:t>,</a:t>
            </a:r>
            <a:r>
              <a:rPr lang="hr-HR" b="0" dirty="0" smtClean="0"/>
              <a:t> Zagreb, Naklada Ljevak</a:t>
            </a:r>
            <a:endParaRPr lang="hr-HR" dirty="0" smtClean="0"/>
          </a:p>
          <a:p>
            <a:r>
              <a:rPr lang="hr-HR" dirty="0" smtClean="0"/>
              <a:t>Cindrić, Miljković,Strugar (2010.): </a:t>
            </a:r>
            <a:r>
              <a:rPr lang="hr-HR" i="1" dirty="0" smtClean="0"/>
              <a:t>Didaktika i kurikulum, </a:t>
            </a:r>
            <a:r>
              <a:rPr lang="hr-HR" b="0" dirty="0" smtClean="0"/>
              <a:t>Zagreb, IEP</a:t>
            </a:r>
          </a:p>
          <a:p>
            <a:r>
              <a:rPr lang="hr-HR" dirty="0" err="1" smtClean="0"/>
              <a:t>Marzano</a:t>
            </a:r>
            <a:r>
              <a:rPr lang="hr-HR" dirty="0" smtClean="0"/>
              <a:t>, </a:t>
            </a:r>
            <a:r>
              <a:rPr lang="hr-HR" dirty="0" err="1" smtClean="0"/>
              <a:t>Pickering</a:t>
            </a:r>
            <a:r>
              <a:rPr lang="hr-HR" dirty="0" smtClean="0"/>
              <a:t>, Pollock(2006.): </a:t>
            </a:r>
            <a:r>
              <a:rPr lang="hr-HR" i="1" dirty="0" smtClean="0"/>
              <a:t>Nastavne strategije-kako primijeniti 9 najuspješnijih nastavnih strategija </a:t>
            </a:r>
            <a:r>
              <a:rPr lang="hr-HR" dirty="0" smtClean="0"/>
              <a:t>, </a:t>
            </a:r>
            <a:r>
              <a:rPr lang="hr-HR" b="0" dirty="0" smtClean="0"/>
              <a:t>Zagreb, </a:t>
            </a:r>
            <a:r>
              <a:rPr lang="hr-HR" b="0" dirty="0" err="1" smtClean="0"/>
              <a:t>Educa</a:t>
            </a:r>
            <a:endParaRPr lang="hr-HR" b="0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143108" y="428604"/>
            <a:ext cx="6172200" cy="1857388"/>
          </a:xfrm>
        </p:spPr>
        <p:txBody>
          <a:bodyPr>
            <a:normAutofit/>
          </a:bodyPr>
          <a:lstStyle/>
          <a:p>
            <a:r>
              <a:rPr lang="hr-HR" sz="3200" dirty="0" smtClean="0"/>
              <a:t>ISKUSTVA UČITELJA GEOGRAFIJE u </a:t>
            </a:r>
            <a:r>
              <a:rPr lang="hr-HR" sz="1600" dirty="0" smtClean="0"/>
              <a:t>OKVIRU EKSPERIMENTALNOG UVOĐENJA KURIKULUMA GRAĐANSKOG ODGOJA I OBRAZOVANJA</a:t>
            </a:r>
            <a:endParaRPr lang="hr-HR" sz="1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type="subTitle" idx="1"/>
          </p:nvPr>
        </p:nvSpPr>
        <p:spPr>
          <a:xfrm>
            <a:off x="2000232" y="3643314"/>
            <a:ext cx="6172200" cy="21431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dirty="0" smtClean="0"/>
              <a:t>   PITANJA???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      </a:t>
            </a:r>
          </a:p>
          <a:p>
            <a:pPr>
              <a:buNone/>
            </a:pPr>
            <a:r>
              <a:rPr lang="hr-HR" dirty="0" smtClean="0"/>
              <a:t>             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             HVALA</a:t>
            </a:r>
          </a:p>
          <a:p>
            <a:pPr>
              <a:buNone/>
            </a:pPr>
            <a:r>
              <a:rPr lang="hr-HR" dirty="0" smtClean="0"/>
              <a:t>                              NA SURADNJI</a:t>
            </a:r>
          </a:p>
          <a:p>
            <a:pPr>
              <a:buNone/>
            </a:pPr>
            <a:r>
              <a:rPr lang="hr-HR" dirty="0" smtClean="0"/>
              <a:t>                                                             </a:t>
            </a:r>
            <a:endParaRPr lang="hr-HR" dirty="0"/>
          </a:p>
        </p:txBody>
      </p:sp>
      <p:pic>
        <p:nvPicPr>
          <p:cNvPr id="4" name="Slika 3" descr="j03992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2428868"/>
            <a:ext cx="32004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434</Words>
  <PresentationFormat>Prikaz na zaslonu (4:3)</PresentationFormat>
  <Paragraphs>84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Oriel</vt:lpstr>
      <vt:lpstr>ISKUSTVA UČITELJA GEOGRAFIJE U OKVIRU EKSPERIMENTALNOG UVOĐENJA KURIKULUMA GRAĐANSKOG ODGOJA I OBRAZOVANJA</vt:lpstr>
      <vt:lpstr>                                       ISKUSTVA UČITELJA GEOGRAFIJE U OKVIRU EKSPERIMENTALNOG UVOĐENJA KURIKULUMA GRAĐANSKOG ODGOJA I OBRAZOVANJA</vt:lpstr>
      <vt:lpstr>TIJEK OSTVARENJA</vt:lpstr>
      <vt:lpstr>ODABIR SADRŽAJA</vt:lpstr>
      <vt:lpstr>  UMJESTO ZAKLJUČKA  - razmišljanja-  </vt:lpstr>
      <vt:lpstr>RESURSI / IZVORI   ZNANJA</vt:lpstr>
      <vt:lpstr>ISKUSTVA UČITELJA GEOGRAFIJE u OKVIRU EKSPERIMENTALNOG UVOĐENJA KURIKULUMA GRAĐANSKOG ODGOJA I OBRAZOVANJA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cp:lastModifiedBy>User</cp:lastModifiedBy>
  <cp:revision>46</cp:revision>
  <dcterms:modified xsi:type="dcterms:W3CDTF">2012-12-11T15:42:02Z</dcterms:modified>
</cp:coreProperties>
</file>