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F0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84DF0-008F-4FDB-A1E5-B013804B37E6}" type="datetimeFigureOut">
              <a:rPr lang="sr-Latn-CS" smtClean="0"/>
              <a:pPr/>
              <a:t>5.4.2013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F178A-5911-4F69-AD08-83F1D04CABE4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 descr="wav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74126" y="0"/>
            <a:ext cx="1069873" cy="714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900" cmpd="sng">
            <a:solidFill>
              <a:schemeClr val="accent1">
                <a:satMod val="190000"/>
                <a:alpha val="55000"/>
              </a:schemeClr>
            </a:solidFill>
            <a:prstDash val="solid"/>
          </a:ln>
          <a:solidFill>
            <a:schemeClr val="accent1">
              <a:satMod val="200000"/>
              <a:tint val="3000"/>
            </a:schemeClr>
          </a:solidFill>
          <a:effectLst>
            <a:innerShdw blurRad="101600" dist="76200" dir="5400000">
              <a:schemeClr val="accent1">
                <a:satMod val="190000"/>
                <a:tint val="100000"/>
                <a:alpha val="74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7158" y="1785926"/>
            <a:ext cx="7843838" cy="1928826"/>
          </a:xfrm>
        </p:spPr>
        <p:txBody>
          <a:bodyPr>
            <a:noAutofit/>
          </a:bodyPr>
          <a:lstStyle/>
          <a:p>
            <a:r>
              <a:rPr lang="hr-HR" sz="14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Valovi</a:t>
            </a:r>
            <a:endParaRPr lang="hr-HR" sz="140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14678" y="5214950"/>
            <a:ext cx="6400800" cy="1395410"/>
          </a:xfrm>
        </p:spPr>
        <p:txBody>
          <a:bodyPr/>
          <a:lstStyle/>
          <a:p>
            <a:r>
              <a:rPr lang="hr-HR" dirty="0" smtClean="0"/>
              <a:t>Darija </a:t>
            </a:r>
            <a:r>
              <a:rPr lang="hr-HR" dirty="0" err="1" smtClean="0"/>
              <a:t>Hrenić</a:t>
            </a:r>
            <a:r>
              <a:rPr lang="hr-HR" dirty="0" smtClean="0"/>
              <a:t> i Elena </a:t>
            </a:r>
            <a:r>
              <a:rPr lang="hr-HR" dirty="0" err="1" smtClean="0"/>
              <a:t>Mikulec</a:t>
            </a:r>
            <a:r>
              <a:rPr lang="hr-HR" dirty="0" smtClean="0"/>
              <a:t> </a:t>
            </a:r>
          </a:p>
          <a:p>
            <a:r>
              <a:rPr lang="hr-HR" dirty="0" smtClean="0"/>
              <a:t>8.C </a:t>
            </a:r>
            <a:endParaRPr lang="hr-H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000" dirty="0" smtClean="0"/>
              <a:t>Valno gibanje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757758"/>
          </a:xfrm>
        </p:spPr>
        <p:txBody>
          <a:bodyPr>
            <a:noAutofit/>
          </a:bodyPr>
          <a:lstStyle/>
          <a:p>
            <a:r>
              <a:rPr lang="hr-HR" sz="2100" b="1" dirty="0" smtClean="0"/>
              <a:t>Val</a:t>
            </a:r>
            <a:r>
              <a:rPr lang="hr-HR" sz="2100" dirty="0" smtClean="0"/>
              <a:t> je poremećaj koji se širi prostorom pri čemu se obično prenosi energija</a:t>
            </a:r>
          </a:p>
          <a:p>
            <a:r>
              <a:rPr lang="hr-HR" sz="2100" dirty="0" smtClean="0"/>
              <a:t>Primjeri gibanja valova su zvuk, mreškanje vode u ribnjaku, radiosignali i svjetlo</a:t>
            </a:r>
          </a:p>
          <a:p>
            <a:r>
              <a:rPr lang="hr-HR" sz="2100" dirty="0" smtClean="0"/>
              <a:t>Gibanje koje se nakon nekog određenog vremena ponavlja po istoj putanji,naizmjenično u oba smjera naziva se periodično gibanje</a:t>
            </a:r>
          </a:p>
          <a:p>
            <a:r>
              <a:rPr lang="hr-HR" sz="2100" dirty="0" smtClean="0"/>
              <a:t>Titranje je periodično gibanje</a:t>
            </a:r>
          </a:p>
          <a:p>
            <a:r>
              <a:rPr lang="hr-HR" sz="2100" dirty="0" smtClean="0"/>
              <a:t>Krajnje točke A1 i  A2 su najveće udaljenosti tijela od ravnotežnog položaja i zovemo ih amplitude</a:t>
            </a:r>
          </a:p>
          <a:p>
            <a:r>
              <a:rPr lang="hr-HR" sz="2100" b="1" dirty="0" smtClean="0"/>
              <a:t>Amplituda</a:t>
            </a:r>
            <a:r>
              <a:rPr lang="hr-HR" sz="2100" dirty="0" smtClean="0"/>
              <a:t>  je snaga ili intenzitet vibracije,ona je najveća elongacija</a:t>
            </a:r>
          </a:p>
          <a:p>
            <a:r>
              <a:rPr lang="hr-HR" sz="2100" b="1" dirty="0" smtClean="0"/>
              <a:t>Elongacija</a:t>
            </a:r>
            <a:r>
              <a:rPr lang="hr-HR" sz="2100" dirty="0" smtClean="0"/>
              <a:t> je udaljenost tijela od ravnotežnog položaja</a:t>
            </a:r>
          </a:p>
          <a:p>
            <a:endParaRPr lang="hr-HR" sz="21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Opis valova</a:t>
            </a:r>
            <a:endParaRPr lang="hr-HR" sz="60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/>
              <a:t>Valovi vibriraju oko prosječnog položaja koji je nazvan položaj nula amplitude, upravo tako kako valovi vode imaju brijeg i dolinu iznad i ispod razine mirne vode</a:t>
            </a:r>
          </a:p>
          <a:p>
            <a:r>
              <a:rPr lang="hr-HR" sz="2200" dirty="0" smtClean="0"/>
              <a:t>Valove kod kojih čestice titraju okomito na smjer širenja vala zovemo poprečnim ili transverzalnim valovima</a:t>
            </a:r>
          </a:p>
          <a:p>
            <a:r>
              <a:rPr lang="hr-HR" sz="2200" dirty="0" smtClean="0"/>
              <a:t>Udaljenost dviju najbližih čestica sredstava koje titraju u istom smjeru i jednake su elongacije je valna duljina,oznaka</a:t>
            </a:r>
            <a:r>
              <a:rPr lang="hr-HR" sz="2400" dirty="0" smtClean="0"/>
              <a:t> </a:t>
            </a:r>
            <a:r>
              <a:rPr lang="hr-HR" sz="2200" dirty="0" err="1" smtClean="0"/>
              <a:t>lambda</a:t>
            </a:r>
            <a:r>
              <a:rPr lang="hr-HR" sz="2400" b="1" dirty="0" smtClean="0"/>
              <a:t>  </a:t>
            </a:r>
            <a:r>
              <a:rPr lang="el-GR" sz="2400" dirty="0" smtClean="0"/>
              <a:t>λ</a:t>
            </a:r>
            <a:endParaRPr lang="hr-HR" sz="2400" b="1" dirty="0" smtClean="0"/>
          </a:p>
          <a:p>
            <a:r>
              <a:rPr lang="hr-HR" sz="2200" dirty="0" smtClean="0"/>
              <a:t>Valovi  kod kojih je smjer širenja vala podudaran sa smjerom titranja njegovih čestica su uzdužni ili longitudinalni valovi</a:t>
            </a:r>
          </a:p>
          <a:p>
            <a:r>
              <a:rPr lang="hr-HR" sz="2200" dirty="0" smtClean="0"/>
              <a:t>Longitudinalan val čini zgušćenje i razrjeđenje </a:t>
            </a:r>
          </a:p>
          <a:p>
            <a:r>
              <a:rPr lang="hr-HR" sz="2200" dirty="0" smtClean="0"/>
              <a:t>Broj titraja čestica izvora vala u jednoj sekundi </a:t>
            </a:r>
            <a:r>
              <a:rPr lang="hr-HR" sz="2200" dirty="0" err="1" smtClean="0"/>
              <a:t>tj</a:t>
            </a:r>
            <a:r>
              <a:rPr lang="hr-HR" sz="2200" dirty="0" smtClean="0"/>
              <a:t>. broj nastalih valova je frekvencija izvora, odnosno frekvencija valova</a:t>
            </a:r>
          </a:p>
          <a:p>
            <a:endParaRPr lang="hr-HR" sz="2200" dirty="0" smtClean="0"/>
          </a:p>
          <a:p>
            <a:endParaRPr lang="hr-HR" sz="23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6000" dirty="0" smtClean="0"/>
              <a:t>Valovi na vodi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>
            <a:normAutofit/>
          </a:bodyPr>
          <a:lstStyle/>
          <a:p>
            <a:r>
              <a:rPr lang="hr-HR" sz="2200" dirty="0" smtClean="0"/>
              <a:t>Svaka kružnica nastala na površini vode pokazuje mjesto od kojeg se proširio kružni val</a:t>
            </a:r>
          </a:p>
          <a:p>
            <a:r>
              <a:rPr lang="hr-HR" sz="2200" dirty="0" smtClean="0"/>
              <a:t>Kod kružnog vala mogu se uočiti  </a:t>
            </a:r>
            <a:r>
              <a:rPr lang="hr-HR" sz="2200" b="1" dirty="0" smtClean="0"/>
              <a:t>brijeg</a:t>
            </a:r>
            <a:r>
              <a:rPr lang="hr-HR" sz="2200" dirty="0" smtClean="0"/>
              <a:t> i</a:t>
            </a:r>
            <a:r>
              <a:rPr lang="hr-HR" sz="2200" b="1" dirty="0" smtClean="0"/>
              <a:t> dol </a:t>
            </a:r>
            <a:r>
              <a:rPr lang="hr-HR" sz="2200" dirty="0" smtClean="0"/>
              <a:t>vala i smjer širenja od središta</a:t>
            </a:r>
          </a:p>
          <a:p>
            <a:r>
              <a:rPr lang="hr-HR" sz="2200" dirty="0" smtClean="0"/>
              <a:t>Smjer širenja vala je valna zraka </a:t>
            </a:r>
            <a:r>
              <a:rPr lang="hr-HR" sz="2200" dirty="0" err="1" smtClean="0"/>
              <a:t>tj</a:t>
            </a:r>
            <a:r>
              <a:rPr lang="hr-HR" sz="2200" dirty="0" smtClean="0"/>
              <a:t>. to je zamišljena crta koja prolazi iz središta kružnice</a:t>
            </a:r>
          </a:p>
          <a:p>
            <a:r>
              <a:rPr lang="hr-HR" sz="2200" dirty="0" smtClean="0"/>
              <a:t>Valna zraka i valne fronte su međusobno okomite</a:t>
            </a:r>
          </a:p>
          <a:p>
            <a:r>
              <a:rPr lang="hr-HR" sz="2200" dirty="0" smtClean="0"/>
              <a:t>Ravni val na vodi  je transverzalan, valna zraka okomita je na valnu frontu vala </a:t>
            </a:r>
          </a:p>
          <a:p>
            <a:r>
              <a:rPr lang="hr-HR" sz="2200" b="1" dirty="0" smtClean="0"/>
              <a:t>Frekvencija</a:t>
            </a:r>
            <a:r>
              <a:rPr lang="sv-SE" sz="2200" dirty="0" smtClean="0"/>
              <a:t>  fizikalna veličina kojom se izražava broj titraja u određenom vremenskom intervalu</a:t>
            </a:r>
            <a:endParaRPr lang="hr-HR" sz="2200" b="1" dirty="0" smtClean="0"/>
          </a:p>
        </p:txBody>
      </p:sp>
      <p:grpSp>
        <p:nvGrpSpPr>
          <p:cNvPr id="17" name="Grupa 16"/>
          <p:cNvGrpSpPr/>
          <p:nvPr/>
        </p:nvGrpSpPr>
        <p:grpSpPr>
          <a:xfrm>
            <a:off x="1857356" y="4857760"/>
            <a:ext cx="5572164" cy="1785950"/>
            <a:chOff x="1285852" y="4857760"/>
            <a:chExt cx="5572164" cy="1785950"/>
          </a:xfrm>
        </p:grpSpPr>
        <p:grpSp>
          <p:nvGrpSpPr>
            <p:cNvPr id="10" name="Grupa 9"/>
            <p:cNvGrpSpPr/>
            <p:nvPr/>
          </p:nvGrpSpPr>
          <p:grpSpPr>
            <a:xfrm>
              <a:off x="1285852" y="5143512"/>
              <a:ext cx="1117289" cy="1143008"/>
              <a:chOff x="1285852" y="5143512"/>
              <a:chExt cx="1117289" cy="1143008"/>
            </a:xfrm>
          </p:grpSpPr>
          <p:sp>
            <p:nvSpPr>
              <p:cNvPr id="4" name="Pravokutnik 3"/>
              <p:cNvSpPr/>
              <p:nvPr/>
            </p:nvSpPr>
            <p:spPr>
              <a:xfrm flipH="1">
                <a:off x="1285852" y="5143512"/>
                <a:ext cx="142876" cy="114300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Pravokutnik 5"/>
              <p:cNvSpPr/>
              <p:nvPr/>
            </p:nvSpPr>
            <p:spPr>
              <a:xfrm>
                <a:off x="1643042" y="5143512"/>
                <a:ext cx="45719" cy="114300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Pravokutnik 6"/>
              <p:cNvSpPr/>
              <p:nvPr/>
            </p:nvSpPr>
            <p:spPr>
              <a:xfrm>
                <a:off x="1857356" y="5143512"/>
                <a:ext cx="45719" cy="114300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Pravokutnik 7"/>
              <p:cNvSpPr/>
              <p:nvPr/>
            </p:nvSpPr>
            <p:spPr>
              <a:xfrm>
                <a:off x="2071670" y="5143512"/>
                <a:ext cx="45719" cy="114300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Pravokutnik 8"/>
              <p:cNvSpPr/>
              <p:nvPr/>
            </p:nvSpPr>
            <p:spPr>
              <a:xfrm>
                <a:off x="2357422" y="5143512"/>
                <a:ext cx="45719" cy="114300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" name="Strelica udesno 10"/>
            <p:cNvSpPr/>
            <p:nvPr/>
          </p:nvSpPr>
          <p:spPr>
            <a:xfrm>
              <a:off x="2143108" y="5643578"/>
              <a:ext cx="857256" cy="28575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TekstniOkvir 11"/>
            <p:cNvSpPr txBox="1"/>
            <p:nvPr/>
          </p:nvSpPr>
          <p:spPr>
            <a:xfrm>
              <a:off x="2928926" y="5643578"/>
              <a:ext cx="157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VALNA ZRAKA</a:t>
              </a:r>
              <a:endParaRPr lang="hr-HR" dirty="0"/>
            </a:p>
          </p:txBody>
        </p:sp>
        <p:grpSp>
          <p:nvGrpSpPr>
            <p:cNvPr id="16" name="Grupa 15"/>
            <p:cNvGrpSpPr/>
            <p:nvPr/>
          </p:nvGrpSpPr>
          <p:grpSpPr>
            <a:xfrm>
              <a:off x="4357686" y="4857760"/>
              <a:ext cx="2500330" cy="1785950"/>
              <a:chOff x="4643438" y="4857760"/>
              <a:chExt cx="2500330" cy="1785950"/>
            </a:xfrm>
          </p:grpSpPr>
          <p:sp>
            <p:nvSpPr>
              <p:cNvPr id="13" name="Prsten 12"/>
              <p:cNvSpPr/>
              <p:nvPr/>
            </p:nvSpPr>
            <p:spPr>
              <a:xfrm>
                <a:off x="5857884" y="5429264"/>
                <a:ext cx="571504" cy="642942"/>
              </a:xfrm>
              <a:prstGeom prst="donu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Prsten 13"/>
              <p:cNvSpPr/>
              <p:nvPr/>
            </p:nvSpPr>
            <p:spPr>
              <a:xfrm>
                <a:off x="5143504" y="4857760"/>
                <a:ext cx="2000264" cy="1785950"/>
              </a:xfrm>
              <a:prstGeom prst="donu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Strelica ulijevo 14"/>
              <p:cNvSpPr/>
              <p:nvPr/>
            </p:nvSpPr>
            <p:spPr>
              <a:xfrm>
                <a:off x="4643438" y="5643578"/>
                <a:ext cx="928694" cy="357190"/>
              </a:xfrm>
              <a:prstGeom prst="lef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5" name="Rezervirano mjesto slike 4" descr="Surface_wav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167" r="4167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85918" y="5143512"/>
            <a:ext cx="5486400" cy="990620"/>
          </a:xfrm>
        </p:spPr>
        <p:txBody>
          <a:bodyPr>
            <a:noAutofit/>
          </a:bodyPr>
          <a:lstStyle/>
          <a:p>
            <a:r>
              <a:rPr lang="hr-HR" sz="1800" b="1" dirty="0" smtClean="0">
                <a:solidFill>
                  <a:schemeClr val="tx2">
                    <a:lumMod val="75000"/>
                  </a:schemeClr>
                </a:solidFill>
              </a:rPr>
              <a:t>-Kapljica vode ili kamenčić na mirnoj površini vode izazvati će poremećaj u obliku niza koncentričnih kružnica </a:t>
            </a:r>
          </a:p>
          <a:p>
            <a:r>
              <a:rPr lang="hr-HR" sz="1800" b="1" dirty="0" smtClean="0">
                <a:solidFill>
                  <a:schemeClr val="tx2">
                    <a:lumMod val="75000"/>
                  </a:schemeClr>
                </a:solidFill>
              </a:rPr>
              <a:t>-Takve valove nastale na površini vode zovemo kružni valovi</a:t>
            </a:r>
            <a:endParaRPr lang="hr-HR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dirty="0" smtClean="0"/>
              <a:t>Brzina rasprostiranja vala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Val jednake valne duljine i dva puta</a:t>
            </a:r>
            <a:r>
              <a:rPr lang="hr-HR" b="1" dirty="0" smtClean="0"/>
              <a:t> veće </a:t>
            </a:r>
            <a:r>
              <a:rPr lang="hr-HR" dirty="0" smtClean="0"/>
              <a:t>frekvencije sredstvom će se proširiti za dva puta</a:t>
            </a:r>
            <a:r>
              <a:rPr lang="hr-HR" b="1" dirty="0" smtClean="0"/>
              <a:t> kraće </a:t>
            </a:r>
            <a:r>
              <a:rPr lang="hr-HR" dirty="0" smtClean="0"/>
              <a:t>vrijeme,brzina širenja vala</a:t>
            </a:r>
            <a:r>
              <a:rPr lang="hr-HR" b="1" i="1" dirty="0" smtClean="0"/>
              <a:t> v </a:t>
            </a:r>
            <a:r>
              <a:rPr lang="hr-HR" dirty="0" smtClean="0"/>
              <a:t>razmjerna je frekvenciji vala </a:t>
            </a:r>
            <a:r>
              <a:rPr lang="hr-HR" b="1" i="1" dirty="0" smtClean="0"/>
              <a:t>f </a:t>
            </a:r>
          </a:p>
          <a:p>
            <a:pPr>
              <a:buNone/>
            </a:pPr>
            <a:r>
              <a:rPr lang="hr-HR" b="1" i="1" dirty="0" smtClean="0"/>
              <a:t>                   v</a:t>
            </a:r>
            <a:r>
              <a:rPr lang="hr-HR" b="1" i="1" dirty="0" smtClean="0"/>
              <a:t>=</a:t>
            </a:r>
            <a:r>
              <a:rPr lang="el-GR" dirty="0" smtClean="0"/>
              <a:t> λ</a:t>
            </a:r>
            <a:r>
              <a:rPr lang="hr-HR" dirty="0" smtClean="0"/>
              <a:t> * </a:t>
            </a:r>
            <a:r>
              <a:rPr lang="hr-HR" b="1" i="1" dirty="0" smtClean="0"/>
              <a:t>f (m/s)</a:t>
            </a:r>
            <a:endParaRPr lang="hr-HR" b="1" i="1" dirty="0" smtClean="0"/>
          </a:p>
          <a:p>
            <a:r>
              <a:rPr lang="hr-HR" dirty="0" smtClean="0"/>
              <a:t>Mjerna jedinica brzine širenja vala je m/s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dirty="0" smtClean="0"/>
              <a:t>Nastajanje i rasprostiranje zvuka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400" dirty="0" smtClean="0"/>
              <a:t> Valovi zvuka gibaju se kroz zrak kao minutne promjene u tlaku zraka</a:t>
            </a:r>
          </a:p>
          <a:p>
            <a:r>
              <a:rPr lang="hr-HR" sz="2400" dirty="0" smtClean="0"/>
              <a:t>Svaki  poremećaj koji se rasprostire sredstvom je val,dakle i zvuk je val</a:t>
            </a:r>
          </a:p>
          <a:p>
            <a:r>
              <a:rPr lang="hr-HR" sz="2400" dirty="0" smtClean="0"/>
              <a:t>Zvuk se rasprostire u obliku zgušćenja i razrjeđenja, </a:t>
            </a:r>
          </a:p>
          <a:p>
            <a:r>
              <a:rPr lang="hr-HR" sz="2400" dirty="0" smtClean="0"/>
              <a:t>Zvuk je longitudinalan val </a:t>
            </a:r>
          </a:p>
          <a:p>
            <a:r>
              <a:rPr lang="hr-HR" sz="2400" dirty="0" smtClean="0"/>
              <a:t>U zrakopraznom se prostoru, vakuumu, zvučni valovi ne šire</a:t>
            </a:r>
          </a:p>
          <a:p>
            <a:r>
              <a:rPr lang="hr-HR" sz="2400" dirty="0" smtClean="0"/>
              <a:t>Zvuk se rasprostire u svim smjerovima</a:t>
            </a:r>
            <a:endParaRPr lang="hr-HR" sz="2400" b="1" dirty="0" smtClean="0"/>
          </a:p>
          <a:p>
            <a:r>
              <a:rPr lang="hr-HR" sz="2400" b="1" dirty="0" smtClean="0"/>
              <a:t>Sonar </a:t>
            </a:r>
            <a:r>
              <a:rPr lang="hr-HR" sz="2400" dirty="0" smtClean="0"/>
              <a:t>jest uređaj kojim se pomoću zvuka može mjeriti dubina mora ili otkriti riblje jato</a:t>
            </a:r>
          </a:p>
          <a:p>
            <a:r>
              <a:rPr lang="hr-HR" sz="2400" dirty="0" smtClean="0"/>
              <a:t>O frekvenciji izvora zvučnih valova ovisi ton koji ćemo čuti,no glasnoća zvuka određena je njegovom amplitudom </a:t>
            </a:r>
          </a:p>
          <a:p>
            <a:r>
              <a:rPr lang="hr-HR" sz="2400" dirty="0" smtClean="0"/>
              <a:t>Mjerna jedinica razine jakosti zvuka je decibel ( dB ) u čast </a:t>
            </a:r>
            <a:r>
              <a:rPr lang="hr-HR" sz="2400" dirty="0" err="1" smtClean="0"/>
              <a:t>Alexsandera</a:t>
            </a:r>
            <a:r>
              <a:rPr lang="hr-HR" sz="2400" dirty="0" smtClean="0"/>
              <a:t> Grahama Bella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Osobine i brzina zvuka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300" dirty="0" smtClean="0"/>
              <a:t>Za neke zvukove kažemo da su šumovi a za neke da su tonovi</a:t>
            </a:r>
          </a:p>
          <a:p>
            <a:r>
              <a:rPr lang="hr-HR" sz="2300" dirty="0" smtClean="0"/>
              <a:t>Tonove stvaraju glazbeni instrumenti,pjev ptica,ljudske glasnice</a:t>
            </a:r>
          </a:p>
          <a:p>
            <a:r>
              <a:rPr lang="hr-HR" sz="2300" dirty="0" smtClean="0"/>
              <a:t>Šum stvara slap,lišće na vjetru ,more ili gužvanje papira</a:t>
            </a:r>
          </a:p>
          <a:p>
            <a:r>
              <a:rPr lang="hr-HR" sz="2300" dirty="0" smtClean="0"/>
              <a:t>Tonovi nastaju kada izvor zvuka pravilno titra stalnom frekvencijom ,a šum je nepravilno titranje </a:t>
            </a:r>
            <a:r>
              <a:rPr lang="hr-HR" sz="2300" dirty="0" err="1" smtClean="0"/>
              <a:t>tj</a:t>
            </a:r>
            <a:r>
              <a:rPr lang="hr-HR" sz="2300" dirty="0" smtClean="0"/>
              <a:t>. kada nije stalna frekvencija</a:t>
            </a:r>
          </a:p>
          <a:p>
            <a:r>
              <a:rPr lang="hr-HR" sz="2300" dirty="0" smtClean="0"/>
              <a:t>O frekvenciji zvuka ovisi visina tona,što je frekvencija izvora zvuka veća, tonovi su viši i obratno</a:t>
            </a:r>
          </a:p>
          <a:p>
            <a:r>
              <a:rPr lang="hr-HR" sz="2300" dirty="0" smtClean="0"/>
              <a:t>Zvuk frekvencije manje od 20Hz zovemo </a:t>
            </a:r>
            <a:r>
              <a:rPr lang="hr-HR" sz="2300" dirty="0" err="1" smtClean="0"/>
              <a:t>infrazvuk</a:t>
            </a:r>
            <a:r>
              <a:rPr lang="hr-HR" sz="2300" dirty="0" smtClean="0"/>
              <a:t>,a zvuk frekvencije više od 20.000Hz  je ultrazvuk</a:t>
            </a:r>
          </a:p>
          <a:p>
            <a:r>
              <a:rPr lang="hr-HR" sz="2300" dirty="0" smtClean="0"/>
              <a:t>Brzina širenja zvuka ovisio gustoći i elastičnim svojstvima tvari</a:t>
            </a:r>
          </a:p>
          <a:p>
            <a:r>
              <a:rPr lang="hr-HR" sz="2300" dirty="0" smtClean="0"/>
              <a:t>Jeka vlastitog glasa u praznoj prostoriji ili u planinskom lancu nastaje zbog odbijanja ili reflektiranja zvuka od čvrste prepreke </a:t>
            </a:r>
            <a:endParaRPr lang="hr-HR" sz="23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n w="900" cmpd="sng">
                  <a:solidFill>
                    <a:srgbClr val="FFFF00">
                      <a:alpha val="55000"/>
                    </a:srgbClr>
                  </a:solidFill>
                  <a:prstDash val="solid"/>
                </a:ln>
                <a:solidFill>
                  <a:srgbClr val="6DF0F7"/>
                </a:solidFill>
              </a:rPr>
              <a:t>Ukratko</a:t>
            </a:r>
            <a:endParaRPr lang="hr-HR" sz="6000" dirty="0">
              <a:ln w="900" cmpd="sng">
                <a:solidFill>
                  <a:srgbClr val="FFFF00">
                    <a:alpha val="55000"/>
                  </a:srgbClr>
                </a:solidFill>
                <a:prstDash val="solid"/>
              </a:ln>
              <a:solidFill>
                <a:srgbClr val="6DF0F7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Val nastaje u elastičnom sredstvu kada jedan njegov dio zatitra</a:t>
            </a:r>
          </a:p>
          <a:p>
            <a:r>
              <a:rPr lang="hr-HR" dirty="0" smtClean="0"/>
              <a:t>Frekvencija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hr-HR" b="1" i="1" dirty="0" smtClean="0">
                <a:solidFill>
                  <a:schemeClr val="tx2">
                    <a:lumMod val="75000"/>
                  </a:schemeClr>
                </a:solidFill>
              </a:rPr>
              <a:t>f (Hz)</a:t>
            </a:r>
          </a:p>
          <a:p>
            <a:r>
              <a:rPr lang="hr-HR" b="1" i="1" dirty="0" smtClean="0"/>
              <a:t> </a:t>
            </a:r>
            <a:r>
              <a:rPr lang="hr-HR" dirty="0" smtClean="0"/>
              <a:t>Period titranja, </a:t>
            </a:r>
            <a:r>
              <a:rPr lang="hr-HR" b="1" i="1" dirty="0" smtClean="0">
                <a:solidFill>
                  <a:schemeClr val="tx2">
                    <a:lumMod val="75000"/>
                  </a:schemeClr>
                </a:solidFill>
              </a:rPr>
              <a:t>T(s)</a:t>
            </a:r>
          </a:p>
          <a:p>
            <a:r>
              <a:rPr lang="hr-HR" dirty="0" smtClean="0"/>
              <a:t>Transverzalni i longitudinalni valovi</a:t>
            </a:r>
          </a:p>
          <a:p>
            <a:r>
              <a:rPr lang="hr-HR" b="1" i="1" dirty="0" smtClean="0">
                <a:solidFill>
                  <a:schemeClr val="tx2">
                    <a:lumMod val="75000"/>
                  </a:schemeClr>
                </a:solidFill>
              </a:rPr>
              <a:t>f=1/T (Hz)</a:t>
            </a:r>
            <a:endParaRPr lang="hr-HR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hr-HR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700" b="1" dirty="0" smtClean="0"/>
              <a:t>Rasprostiranje valova</a:t>
            </a:r>
          </a:p>
          <a:p>
            <a:pPr>
              <a:buFont typeface="Wingdings" pitchFamily="2" charset="2"/>
              <a:buChar char="Ø"/>
            </a:pPr>
            <a:r>
              <a:rPr lang="hr-HR" sz="2400" b="1" dirty="0" smtClean="0"/>
              <a:t>Na površini nastaju kružni i ravni valovi</a:t>
            </a:r>
          </a:p>
          <a:p>
            <a:r>
              <a:rPr lang="hr-HR" sz="2700" b="1" dirty="0" smtClean="0"/>
              <a:t>Brzina rasprostiranja vala</a:t>
            </a:r>
          </a:p>
          <a:p>
            <a:pPr>
              <a:buFont typeface="Wingdings" pitchFamily="2" charset="2"/>
              <a:buChar char="Ø"/>
            </a:pPr>
            <a:r>
              <a:rPr lang="hr-HR" sz="2400" b="1" dirty="0" smtClean="0"/>
              <a:t>Valna zraka</a:t>
            </a:r>
          </a:p>
          <a:p>
            <a:pPr>
              <a:buFont typeface="Wingdings" pitchFamily="2" charset="2"/>
              <a:buChar char="Ø"/>
            </a:pPr>
            <a:r>
              <a:rPr lang="hr-HR" sz="2400" b="1" i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hr-HR" sz="2500" b="1" i="1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l-GR" sz="25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500" b="1" i="1" dirty="0" smtClean="0">
                <a:solidFill>
                  <a:schemeClr val="tx2">
                    <a:lumMod val="75000"/>
                  </a:schemeClr>
                </a:solidFill>
              </a:rPr>
              <a:t>λ</a:t>
            </a:r>
            <a:r>
              <a:rPr lang="hr-HR" sz="25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500" b="1" i="1" smtClean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hr-HR" sz="2500" b="1" i="1" smtClean="0">
                <a:solidFill>
                  <a:schemeClr val="tx2">
                    <a:lumMod val="75000"/>
                  </a:schemeClr>
                </a:solidFill>
              </a:rPr>
              <a:t>f (m/s)</a:t>
            </a:r>
            <a:endParaRPr lang="hr-HR" sz="25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lo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Valovi</Template>
  <TotalTime>393</TotalTime>
  <Words>348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Valovi</vt:lpstr>
      <vt:lpstr>Valovi</vt:lpstr>
      <vt:lpstr>Valno gibanje</vt:lpstr>
      <vt:lpstr>Opis valova</vt:lpstr>
      <vt:lpstr>Valovi na vodi</vt:lpstr>
      <vt:lpstr> </vt:lpstr>
      <vt:lpstr>Brzina rasprostiranja vala</vt:lpstr>
      <vt:lpstr>Nastajanje i rasprostiranje zvuka</vt:lpstr>
      <vt:lpstr>Osobine i brzina zvuka</vt:lpstr>
      <vt:lpstr>Ukratko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Valovi</dc:title>
  <dc:creator>user</dc:creator>
  <cp:lastModifiedBy>user</cp:lastModifiedBy>
  <cp:revision>34</cp:revision>
  <dcterms:created xsi:type="dcterms:W3CDTF">2013-04-01T12:42:55Z</dcterms:created>
  <dcterms:modified xsi:type="dcterms:W3CDTF">2013-04-05T10:43:20Z</dcterms:modified>
</cp:coreProperties>
</file>