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4E0960-BCAC-4C11-BB7C-E841087F2AB7}" type="datetimeFigureOut">
              <a:rPr lang="sr-Latn-CS" smtClean="0"/>
              <a:pPr/>
              <a:t>12.3.2013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167DDA-0C24-48B6-9830-69E3F9DFC0A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II. MEĐUDJELOVANJE TIJELA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Poluga i primjena poluge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Poluga je motka ne osloncu pomoću koje možemo podizati teške predmete</a:t>
            </a:r>
          </a:p>
          <a:p>
            <a:r>
              <a:rPr lang="hr-HR" dirty="0" smtClean="0"/>
              <a:t>Krak sile je udaljenost pravca djelovanja sile od oslonca poluge</a:t>
            </a:r>
          </a:p>
          <a:p>
            <a:r>
              <a:rPr lang="hr-HR" dirty="0" smtClean="0"/>
              <a:t>Poluga je u ravnoteži ako su umnošci sila i njihovih krakova s obju strana poluge jednaki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  F</a:t>
            </a:r>
            <a:r>
              <a:rPr lang="hr-HR" sz="1800" dirty="0" smtClean="0">
                <a:solidFill>
                  <a:srgbClr val="FF0000"/>
                </a:solidFill>
              </a:rPr>
              <a:t>1</a:t>
            </a:r>
            <a:r>
              <a:rPr lang="hr-HR" dirty="0" smtClean="0">
                <a:solidFill>
                  <a:srgbClr val="FF0000"/>
                </a:solidFill>
              </a:rPr>
              <a:t> : F</a:t>
            </a:r>
            <a:r>
              <a:rPr lang="hr-HR" sz="1800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 = k</a:t>
            </a:r>
            <a:r>
              <a:rPr lang="hr-HR" sz="1800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 : k</a:t>
            </a:r>
            <a:r>
              <a:rPr lang="hr-HR" sz="1800" dirty="0" smtClean="0">
                <a:solidFill>
                  <a:srgbClr val="FF0000"/>
                </a:solidFill>
              </a:rPr>
              <a:t>1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  F</a:t>
            </a:r>
            <a:r>
              <a:rPr lang="hr-HR" sz="1400" dirty="0" smtClean="0">
                <a:solidFill>
                  <a:srgbClr val="FF0000"/>
                </a:solidFill>
              </a:rPr>
              <a:t>1 </a:t>
            </a:r>
            <a:r>
              <a:rPr lang="hr-HR" dirty="0" smtClean="0">
                <a:solidFill>
                  <a:srgbClr val="FF0000"/>
                </a:solidFill>
              </a:rPr>
              <a:t>* k</a:t>
            </a:r>
            <a:r>
              <a:rPr lang="hr-HR" sz="1400" dirty="0" smtClean="0">
                <a:solidFill>
                  <a:srgbClr val="FF0000"/>
                </a:solidFill>
              </a:rPr>
              <a:t>1 </a:t>
            </a:r>
            <a:r>
              <a:rPr lang="hr-HR" dirty="0" smtClean="0">
                <a:solidFill>
                  <a:srgbClr val="FF0000"/>
                </a:solidFill>
              </a:rPr>
              <a:t>= F</a:t>
            </a:r>
            <a:r>
              <a:rPr lang="hr-HR" sz="1800" dirty="0" smtClean="0">
                <a:solidFill>
                  <a:srgbClr val="FF0000"/>
                </a:solidFill>
              </a:rPr>
              <a:t>2 </a:t>
            </a:r>
            <a:r>
              <a:rPr lang="hr-HR" dirty="0" smtClean="0">
                <a:solidFill>
                  <a:srgbClr val="FF0000"/>
                </a:solidFill>
              </a:rPr>
              <a:t>* k</a:t>
            </a:r>
            <a:r>
              <a:rPr lang="hr-HR" sz="1800" dirty="0" smtClean="0">
                <a:solidFill>
                  <a:srgbClr val="FF0000"/>
                </a:solidFill>
              </a:rPr>
              <a:t>1</a:t>
            </a:r>
            <a:endParaRPr lang="hr-HR" sz="1800" dirty="0">
              <a:solidFill>
                <a:srgbClr val="FF0000"/>
              </a:solidFill>
            </a:endParaRPr>
          </a:p>
        </p:txBody>
      </p:sp>
      <p:pic>
        <p:nvPicPr>
          <p:cNvPr id="4" name="Picture 3" descr="klackal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357694"/>
            <a:ext cx="1785950" cy="17859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poluga_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214818"/>
            <a:ext cx="2333628" cy="162187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kolotur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Nepomični kolotur</a:t>
            </a:r>
          </a:p>
          <a:p>
            <a:pPr>
              <a:buNone/>
            </a:pPr>
            <a:r>
              <a:rPr lang="hr-HR" dirty="0" smtClean="0"/>
              <a:t>                                                                                           </a:t>
            </a:r>
          </a:p>
          <a:p>
            <a:pPr>
              <a:buNone/>
            </a:pPr>
            <a:r>
              <a:rPr lang="hr-HR" dirty="0" smtClean="0"/>
              <a:t>                                      </a:t>
            </a:r>
            <a:r>
              <a:rPr lang="hr-HR" dirty="0" smtClean="0">
                <a:solidFill>
                  <a:srgbClr val="FF0000"/>
                </a:solidFill>
              </a:rPr>
              <a:t>F=G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Pomični kolotur</a:t>
            </a:r>
          </a:p>
          <a:p>
            <a:pPr>
              <a:buNone/>
            </a:pPr>
            <a:r>
              <a:rPr lang="hr-HR" dirty="0" smtClean="0"/>
              <a:t>                                    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             F = G / n (N)</a:t>
            </a:r>
          </a:p>
          <a:p>
            <a:endParaRPr lang="hr-HR" dirty="0" smtClean="0"/>
          </a:p>
          <a:p>
            <a:r>
              <a:rPr lang="hr-HR" dirty="0" smtClean="0"/>
              <a:t>Koloturje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</a:t>
            </a:r>
          </a:p>
          <a:p>
            <a:pPr>
              <a:buNone/>
            </a:pP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14744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43372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14744" y="40719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86248" y="40719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03.305.01-5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500042"/>
            <a:ext cx="3309944" cy="3309944"/>
          </a:xfrm>
          <a:prstGeom prst="rect">
            <a:avLst/>
          </a:prstGeom>
        </p:spPr>
      </p:pic>
      <p:pic>
        <p:nvPicPr>
          <p:cNvPr id="11" name="Picture 10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643446"/>
            <a:ext cx="1857388" cy="1909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TLAK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Tlak je okomito djelovanje pritisne sile F na jedinicu ploštine A.</a:t>
            </a:r>
          </a:p>
          <a:p>
            <a:r>
              <a:rPr lang="hr-HR" dirty="0" smtClean="0"/>
              <a:t>Oznaka </a:t>
            </a:r>
            <a:r>
              <a:rPr lang="hr-HR" dirty="0" smtClean="0"/>
              <a:t>-p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      p = F / A (Pa) </a:t>
            </a:r>
          </a:p>
          <a:p>
            <a:pPr>
              <a:buNone/>
            </a:pPr>
            <a:r>
              <a:rPr lang="hr-HR" dirty="0" smtClean="0"/>
              <a:t>                           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                              Pa = N / m</a:t>
            </a:r>
            <a:r>
              <a:rPr lang="hr-HR" sz="1400" dirty="0" smtClean="0">
                <a:solidFill>
                  <a:srgbClr val="00B050"/>
                </a:solidFill>
              </a:rPr>
              <a:t>2</a:t>
            </a:r>
          </a:p>
          <a:p>
            <a:pPr>
              <a:buNone/>
            </a:pPr>
            <a:r>
              <a:rPr lang="hr-HR" dirty="0" smtClean="0"/>
              <a:t>Tlakomjer </a:t>
            </a:r>
            <a:r>
              <a:rPr lang="hr-HR" dirty="0" smtClean="0"/>
              <a:t>- </a:t>
            </a:r>
            <a:r>
              <a:rPr lang="hr-HR" dirty="0" smtClean="0"/>
              <a:t>naprava za mjerenje </a:t>
            </a:r>
            <a:r>
              <a:rPr lang="hr-HR" dirty="0" smtClean="0"/>
              <a:t>tlaka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(</a:t>
            </a:r>
            <a:r>
              <a:rPr lang="hr-HR" dirty="0" smtClean="0"/>
              <a:t>barometra, manometar)</a:t>
            </a:r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285992"/>
            <a:ext cx="1500198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Hidrostatički tlak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r>
              <a:rPr lang="hr-HR" dirty="0" smtClean="0"/>
              <a:t>Hidrostatički tlak razmjeran je gustoći tekućine i dubini za koju se doređuje</a:t>
            </a:r>
          </a:p>
          <a:p>
            <a:pPr>
              <a:buNone/>
            </a:pPr>
            <a:r>
              <a:rPr lang="hr-HR" dirty="0" smtClean="0"/>
              <a:t>           </a:t>
            </a: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</a:t>
            </a:r>
            <a:r>
              <a:rPr lang="hr-HR" dirty="0" smtClean="0">
                <a:solidFill>
                  <a:srgbClr val="FF0000"/>
                </a:solidFill>
              </a:rPr>
              <a:t>  </a:t>
            </a:r>
            <a:r>
              <a:rPr lang="hr-HR" dirty="0" smtClean="0">
                <a:solidFill>
                  <a:srgbClr val="00B050"/>
                </a:solidFill>
              </a:rPr>
              <a:t>p ~ </a:t>
            </a:r>
            <a:r>
              <a:rPr lang="el-GR" dirty="0" smtClean="0">
                <a:solidFill>
                  <a:srgbClr val="00B050"/>
                </a:solidFill>
              </a:rPr>
              <a:t>ρ</a:t>
            </a:r>
            <a:endParaRPr lang="hr-H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                             </a:t>
            </a:r>
            <a:endParaRPr lang="hr-H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          p ~ h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smtClean="0">
                <a:solidFill>
                  <a:srgbClr val="00B050"/>
                </a:solidFill>
              </a:rPr>
              <a:t>    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smtClean="0">
                <a:solidFill>
                  <a:srgbClr val="00B050"/>
                </a:solidFill>
              </a:rPr>
              <a:t>          p </a:t>
            </a:r>
            <a:r>
              <a:rPr lang="hr-HR" dirty="0" smtClean="0">
                <a:solidFill>
                  <a:srgbClr val="00B050"/>
                </a:solidFill>
              </a:rPr>
              <a:t>~ g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2357422" y="3500438"/>
            <a:ext cx="642942" cy="2071702"/>
          </a:xfrm>
          <a:prstGeom prst="rightBrac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3143240" y="4214818"/>
            <a:ext cx="4857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FF0000"/>
                </a:solidFill>
              </a:rPr>
              <a:t>p = g * </a:t>
            </a:r>
            <a:r>
              <a:rPr lang="el-GR" sz="2400" dirty="0" smtClean="0">
                <a:solidFill>
                  <a:srgbClr val="FF0000"/>
                </a:solidFill>
              </a:rPr>
              <a:t>ρ</a:t>
            </a:r>
            <a:r>
              <a:rPr lang="hr-HR" sz="2400" dirty="0" smtClean="0">
                <a:solidFill>
                  <a:srgbClr val="FF0000"/>
                </a:solidFill>
              </a:rPr>
              <a:t> * h</a:t>
            </a:r>
          </a:p>
          <a:p>
            <a:endParaRPr lang="hr-HR" dirty="0"/>
          </a:p>
        </p:txBody>
      </p:sp>
      <p:pic>
        <p:nvPicPr>
          <p:cNvPr id="6" name="Picture 5" descr="hidr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643182"/>
            <a:ext cx="2857520" cy="328614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Hidrauliči tlak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Ako izvana djelujemo silom na tekućinu, tada će se povećati tlak u tekućini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        p</a:t>
            </a:r>
            <a:r>
              <a:rPr lang="hr-HR" sz="1800" dirty="0" smtClean="0">
                <a:solidFill>
                  <a:srgbClr val="FF0000"/>
                </a:solidFill>
              </a:rPr>
              <a:t>1</a:t>
            </a:r>
            <a:r>
              <a:rPr lang="hr-HR" dirty="0" smtClean="0">
                <a:solidFill>
                  <a:srgbClr val="FF0000"/>
                </a:solidFill>
              </a:rPr>
              <a:t> = p</a:t>
            </a:r>
            <a:r>
              <a:rPr lang="hr-HR" sz="1800" dirty="0" smtClean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F</a:t>
            </a:r>
            <a:r>
              <a:rPr lang="hr-HR" sz="1800" dirty="0" smtClean="0">
                <a:solidFill>
                  <a:srgbClr val="FF0000"/>
                </a:solidFill>
              </a:rPr>
              <a:t>1</a:t>
            </a:r>
            <a:r>
              <a:rPr lang="hr-HR" dirty="0" smtClean="0">
                <a:solidFill>
                  <a:srgbClr val="FF0000"/>
                </a:solidFill>
              </a:rPr>
              <a:t> / A</a:t>
            </a:r>
            <a:r>
              <a:rPr lang="hr-HR" sz="1800" dirty="0" smtClean="0">
                <a:solidFill>
                  <a:srgbClr val="FF0000"/>
                </a:solidFill>
              </a:rPr>
              <a:t>1</a:t>
            </a:r>
            <a:r>
              <a:rPr lang="hr-HR" dirty="0" smtClean="0">
                <a:solidFill>
                  <a:srgbClr val="FF0000"/>
                </a:solidFill>
              </a:rPr>
              <a:t> = F</a:t>
            </a:r>
            <a:r>
              <a:rPr lang="hr-HR" sz="1800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 / A</a:t>
            </a:r>
            <a:r>
              <a:rPr lang="hr-HR" sz="1800" dirty="0" smtClean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A</a:t>
            </a:r>
            <a:r>
              <a:rPr lang="hr-HR" sz="1800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 / A</a:t>
            </a:r>
            <a:r>
              <a:rPr lang="hr-HR" sz="1800" dirty="0" smtClean="0">
                <a:solidFill>
                  <a:srgbClr val="FF0000"/>
                </a:solidFill>
              </a:rPr>
              <a:t>1</a:t>
            </a:r>
            <a:r>
              <a:rPr lang="hr-HR" dirty="0" smtClean="0">
                <a:solidFill>
                  <a:srgbClr val="FF0000"/>
                </a:solidFill>
              </a:rPr>
              <a:t> = F</a:t>
            </a:r>
            <a:r>
              <a:rPr lang="hr-HR" sz="1800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 / F</a:t>
            </a:r>
            <a:r>
              <a:rPr lang="hr-HR" sz="1800" dirty="0" smtClean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4" name="Picture 3" descr="tekucina_miruj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857496"/>
            <a:ext cx="1923810" cy="187619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ARIHMEDOV ZAKON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Svako tijelo gubi na svojoj težini onoliko koliko teži tim tijelom istisnuta tekućina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</a:t>
            </a:r>
            <a:r>
              <a:rPr lang="hr-HR" dirty="0" smtClean="0">
                <a:solidFill>
                  <a:srgbClr val="FF0000"/>
                </a:solidFill>
              </a:rPr>
              <a:t>U=g*</a:t>
            </a:r>
            <a:r>
              <a:rPr lang="el-GR" dirty="0" smtClean="0">
                <a:solidFill>
                  <a:srgbClr val="FF0000"/>
                </a:solidFill>
              </a:rPr>
              <a:t>ρ</a:t>
            </a:r>
            <a:r>
              <a:rPr lang="hr-HR" dirty="0" smtClean="0">
                <a:solidFill>
                  <a:srgbClr val="FF0000"/>
                </a:solidFill>
              </a:rPr>
              <a:t>*V(N)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rgbClr val="00B050"/>
                </a:solidFill>
              </a:rPr>
              <a:t>Tijelo tone </a:t>
            </a:r>
            <a:r>
              <a:rPr lang="hr-HR" dirty="0" smtClean="0">
                <a:solidFill>
                  <a:srgbClr val="00B050"/>
                </a:solidFill>
              </a:rPr>
              <a:t> - </a:t>
            </a:r>
            <a:r>
              <a:rPr lang="hr-HR" dirty="0" smtClean="0">
                <a:solidFill>
                  <a:srgbClr val="00B050"/>
                </a:solidFill>
              </a:rPr>
              <a:t>G&gt;U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Tijelo pliva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U=G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Tijelo lebdi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U&gt;G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uzgon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714752"/>
            <a:ext cx="2381255" cy="238805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IZADILA: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Petra Balija 7.c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928802"/>
            <a:ext cx="4005284" cy="422700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Sila</a:t>
            </a:r>
          </a:p>
          <a:p>
            <a:r>
              <a:rPr lang="hr-HR" dirty="0" smtClean="0"/>
              <a:t>Elastična sila</a:t>
            </a:r>
          </a:p>
          <a:p>
            <a:r>
              <a:rPr lang="hr-HR" dirty="0" smtClean="0"/>
              <a:t>Sila teža</a:t>
            </a:r>
          </a:p>
          <a:p>
            <a:r>
              <a:rPr lang="hr-HR" dirty="0" smtClean="0"/>
              <a:t>Trenje</a:t>
            </a:r>
          </a:p>
          <a:p>
            <a:r>
              <a:rPr lang="hr-HR" dirty="0" smtClean="0"/>
              <a:t>Težište i ravnoteža</a:t>
            </a:r>
          </a:p>
          <a:p>
            <a:r>
              <a:rPr lang="hr-HR" dirty="0" smtClean="0"/>
              <a:t>Poluga i primjena poluge</a:t>
            </a:r>
          </a:p>
          <a:p>
            <a:r>
              <a:rPr lang="hr-HR" dirty="0" smtClean="0"/>
              <a:t>Kolotur</a:t>
            </a:r>
          </a:p>
          <a:p>
            <a:r>
              <a:rPr lang="hr-HR" dirty="0" smtClean="0"/>
              <a:t>Tlak</a:t>
            </a:r>
          </a:p>
          <a:p>
            <a:r>
              <a:rPr lang="hr-HR" dirty="0" smtClean="0"/>
              <a:t>Hidrostatički i hidraulički tlak</a:t>
            </a:r>
          </a:p>
          <a:p>
            <a:r>
              <a:rPr lang="hr-HR" dirty="0" smtClean="0"/>
              <a:t>Arihmedov zakon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Sila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Sila </a:t>
            </a:r>
            <a:r>
              <a:rPr lang="hr-HR" dirty="0" smtClean="0"/>
              <a:t>- </a:t>
            </a:r>
            <a:r>
              <a:rPr lang="hr-HR" dirty="0" smtClean="0"/>
              <a:t>fizička veličina kojom iskazujemo međudjelovanje tijela</a:t>
            </a:r>
          </a:p>
          <a:p>
            <a:r>
              <a:rPr lang="hr-HR" dirty="0" smtClean="0"/>
              <a:t>Oznaka </a:t>
            </a:r>
            <a:r>
              <a:rPr lang="hr-HR" dirty="0" smtClean="0"/>
              <a:t>- </a:t>
            </a:r>
            <a:r>
              <a:rPr lang="hr-HR" dirty="0" smtClean="0">
                <a:solidFill>
                  <a:srgbClr val="00B050"/>
                </a:solidFill>
              </a:rPr>
              <a:t>F</a:t>
            </a:r>
          </a:p>
          <a:p>
            <a:r>
              <a:rPr lang="hr-HR" dirty="0" smtClean="0"/>
              <a:t>Mjerna jedinica </a:t>
            </a:r>
            <a:r>
              <a:rPr lang="hr-HR" dirty="0" smtClean="0"/>
              <a:t>- </a:t>
            </a:r>
            <a:r>
              <a:rPr lang="hr-HR" dirty="0" smtClean="0">
                <a:solidFill>
                  <a:srgbClr val="00B050"/>
                </a:solidFill>
              </a:rPr>
              <a:t>njutn (N)</a:t>
            </a:r>
          </a:p>
          <a:p>
            <a:r>
              <a:rPr lang="hr-HR" dirty="0" smtClean="0"/>
              <a:t>Fizičke veličine koje opisujemo iznosom, pravcem i orijentacijom su vektorske veličine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5" name="Picture 4" descr="kosa staticki elektricit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286256"/>
            <a:ext cx="2954150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sila: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Elastična sila</a:t>
            </a:r>
          </a:p>
          <a:p>
            <a:r>
              <a:rPr lang="hr-HR" dirty="0" smtClean="0"/>
              <a:t>Magnetna sila (privlačna ili odbojna)</a:t>
            </a:r>
          </a:p>
          <a:p>
            <a:r>
              <a:rPr lang="hr-HR" dirty="0" smtClean="0"/>
              <a:t>Električna sila (privlačna ili odbojna)</a:t>
            </a:r>
          </a:p>
          <a:p>
            <a:r>
              <a:rPr lang="hr-HR" dirty="0" smtClean="0"/>
              <a:t>Kemijska sila</a:t>
            </a:r>
          </a:p>
          <a:p>
            <a:r>
              <a:rPr lang="hr-HR" dirty="0" smtClean="0"/>
              <a:t>Gravitacijska sila</a:t>
            </a:r>
            <a:endParaRPr lang="hr-H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4286256"/>
            <a:ext cx="2343150" cy="195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raketa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714752"/>
            <a:ext cx="2643191" cy="2839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Sastavljanje sila: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a) Isti pravac i orijentacija(smjer) sile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R=F</a:t>
            </a:r>
            <a:r>
              <a:rPr lang="hr-HR" sz="1400" dirty="0" smtClean="0">
                <a:solidFill>
                  <a:srgbClr val="FF0000"/>
                </a:solidFill>
              </a:rPr>
              <a:t>1</a:t>
            </a:r>
            <a:r>
              <a:rPr lang="hr-HR" dirty="0" smtClean="0">
                <a:solidFill>
                  <a:srgbClr val="FF0000"/>
                </a:solidFill>
              </a:rPr>
              <a:t>+F</a:t>
            </a:r>
            <a:r>
              <a:rPr lang="hr-HR" sz="1400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+F</a:t>
            </a:r>
            <a:r>
              <a:rPr lang="hr-HR" sz="1400" dirty="0" smtClean="0">
                <a:solidFill>
                  <a:srgbClr val="FF0000"/>
                </a:solidFill>
              </a:rPr>
              <a:t>3</a:t>
            </a:r>
            <a:r>
              <a:rPr lang="hr-HR" dirty="0" smtClean="0">
                <a:solidFill>
                  <a:srgbClr val="FF0000"/>
                </a:solidFill>
              </a:rPr>
              <a:t>...</a:t>
            </a:r>
            <a:r>
              <a:rPr lang="hr-HR" dirty="0" err="1" smtClean="0">
                <a:solidFill>
                  <a:srgbClr val="FF0000"/>
                </a:solidFill>
              </a:rPr>
              <a:t>F</a:t>
            </a:r>
            <a:r>
              <a:rPr lang="hr-HR" sz="1400" dirty="0" err="1" smtClean="0">
                <a:solidFill>
                  <a:srgbClr val="FF0000"/>
                </a:solidFill>
              </a:rPr>
              <a:t>n</a:t>
            </a:r>
            <a:r>
              <a:rPr lang="hr-HR" sz="1600" dirty="0" smtClean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(</a:t>
            </a:r>
            <a:r>
              <a:rPr lang="hr-HR" dirty="0" smtClean="0">
                <a:solidFill>
                  <a:srgbClr val="FF0000"/>
                </a:solidFill>
              </a:rPr>
              <a:t>N)</a:t>
            </a:r>
          </a:p>
          <a:p>
            <a:pPr>
              <a:buNone/>
            </a:pPr>
            <a:r>
              <a:rPr lang="hr-HR" dirty="0" smtClean="0"/>
              <a:t>b) Isti pravac ali suprotna orijentacija(smjer) sile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R=F</a:t>
            </a:r>
            <a:r>
              <a:rPr lang="hr-HR" sz="1400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-F</a:t>
            </a:r>
            <a:r>
              <a:rPr lang="hr-HR" sz="1400" dirty="0" smtClean="0">
                <a:solidFill>
                  <a:srgbClr val="FF0000"/>
                </a:solidFill>
              </a:rPr>
              <a:t>1</a:t>
            </a:r>
            <a:r>
              <a:rPr lang="hr-HR" dirty="0" smtClean="0">
                <a:solidFill>
                  <a:srgbClr val="FF0000"/>
                </a:solidFill>
              </a:rPr>
              <a:t>(N)</a:t>
            </a:r>
          </a:p>
          <a:p>
            <a:pPr>
              <a:buNone/>
            </a:pPr>
            <a:r>
              <a:rPr lang="hr-HR" dirty="0" smtClean="0"/>
              <a:t>c) Isti pravac, suprotna orijentacija, a jednaka veličina</a:t>
            </a:r>
          </a:p>
          <a:p>
            <a:pPr>
              <a:buNone/>
            </a:pPr>
            <a:r>
              <a:rPr lang="hr-HR" dirty="0" smtClean="0"/>
              <a:t>                      </a:t>
            </a:r>
            <a:r>
              <a:rPr lang="hr-HR" dirty="0" smtClean="0">
                <a:solidFill>
                  <a:srgbClr val="FF0000"/>
                </a:solidFill>
              </a:rPr>
              <a:t>R=0</a:t>
            </a:r>
          </a:p>
          <a:p>
            <a:pPr>
              <a:buNone/>
            </a:pPr>
            <a:r>
              <a:rPr lang="hr-HR" dirty="0" smtClean="0"/>
              <a:t>d) Sile pod kutom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c</a:t>
            </a:r>
            <a:r>
              <a:rPr lang="hr-HR" sz="1500" baseline="30000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=a</a:t>
            </a:r>
            <a:r>
              <a:rPr lang="hr-HR" sz="1500" baseline="30000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+b</a:t>
            </a:r>
            <a:r>
              <a:rPr lang="hr-HR" sz="1500" baseline="30000" dirty="0" smtClean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endParaRPr lang="hr-HR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43108" y="207167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571736" y="207167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00364" y="207167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00430" y="207167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71934" y="207167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28926" y="30003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143108" y="30003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500298" y="30003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slik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4000504"/>
            <a:ext cx="4210067" cy="214713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Elastična sila i mjerenje sila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    l ~ F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    l ~ k</a:t>
            </a:r>
          </a:p>
          <a:p>
            <a:r>
              <a:rPr lang="hr-HR" dirty="0" smtClean="0"/>
              <a:t>    l  </a:t>
            </a:r>
            <a:r>
              <a:rPr lang="hr-HR" dirty="0" smtClean="0"/>
              <a:t>- </a:t>
            </a:r>
            <a:r>
              <a:rPr lang="hr-HR" dirty="0" smtClean="0"/>
              <a:t>produljenje opruge</a:t>
            </a:r>
          </a:p>
          <a:p>
            <a:r>
              <a:rPr lang="hr-HR" dirty="0" smtClean="0"/>
              <a:t>k </a:t>
            </a:r>
            <a:r>
              <a:rPr lang="hr-HR" dirty="0" smtClean="0"/>
              <a:t>- </a:t>
            </a:r>
            <a:r>
              <a:rPr lang="hr-HR" dirty="0" smtClean="0"/>
              <a:t>koeficijent razmjernosti sile i rastezanja opruge</a:t>
            </a:r>
          </a:p>
          <a:p>
            <a:r>
              <a:rPr lang="hr-HR" dirty="0" err="1" smtClean="0"/>
              <a:t>Dinamometar</a:t>
            </a:r>
            <a:r>
              <a:rPr lang="hr-HR" dirty="0" smtClean="0"/>
              <a:t> </a:t>
            </a:r>
            <a:r>
              <a:rPr lang="hr-HR" dirty="0" smtClean="0"/>
              <a:t>- sprava </a:t>
            </a:r>
            <a:r>
              <a:rPr lang="hr-HR" dirty="0" smtClean="0"/>
              <a:t>za mjerenje sile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Isosceles Triangle 3"/>
          <p:cNvSpPr/>
          <p:nvPr/>
        </p:nvSpPr>
        <p:spPr>
          <a:xfrm>
            <a:off x="857224" y="1714488"/>
            <a:ext cx="285752" cy="21431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Isosceles Triangle 7"/>
          <p:cNvSpPr/>
          <p:nvPr/>
        </p:nvSpPr>
        <p:spPr>
          <a:xfrm>
            <a:off x="857224" y="2143116"/>
            <a:ext cx="285752" cy="21431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ight Brace 8"/>
          <p:cNvSpPr/>
          <p:nvPr/>
        </p:nvSpPr>
        <p:spPr>
          <a:xfrm>
            <a:off x="2428860" y="1714488"/>
            <a:ext cx="357190" cy="8572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2928926" y="200024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F= k </a:t>
            </a:r>
            <a:r>
              <a:rPr lang="hr-HR" dirty="0" smtClean="0">
                <a:solidFill>
                  <a:srgbClr val="FF0000"/>
                </a:solidFill>
              </a:rPr>
              <a:t>*       </a:t>
            </a:r>
            <a:r>
              <a:rPr lang="hr-HR" sz="2800" dirty="0" smtClean="0">
                <a:solidFill>
                  <a:srgbClr val="FF0000"/>
                </a:solidFill>
              </a:rPr>
              <a:t>l        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4071934" y="2143116"/>
            <a:ext cx="285752" cy="21431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Isosceles Triangle 14"/>
          <p:cNvSpPr/>
          <p:nvPr/>
        </p:nvSpPr>
        <p:spPr>
          <a:xfrm>
            <a:off x="857224" y="2571744"/>
            <a:ext cx="285752" cy="21431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6" name="Picture 15" descr="IMG_10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4429133"/>
            <a:ext cx="2857520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 descr="lakat_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429132"/>
            <a:ext cx="2714644" cy="1932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 teža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Težina -&gt; sila kojom tijelo pritišće vodorvnu podlogu na kojoj se nalazi ili djeluje na ovjes na koji je obješeno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G = m * g              </a:t>
            </a:r>
            <a:r>
              <a:rPr lang="hr-HR" dirty="0" smtClean="0">
                <a:solidFill>
                  <a:srgbClr val="00B050"/>
                </a:solidFill>
              </a:rPr>
              <a:t>G ~ g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                                                 G ~ m</a:t>
            </a:r>
          </a:p>
          <a:p>
            <a:pPr>
              <a:buNone/>
            </a:pPr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    težina    masa     gravitacijska konstanta</a:t>
            </a:r>
          </a:p>
          <a:p>
            <a:pPr>
              <a:buNone/>
            </a:pPr>
            <a:r>
              <a:rPr lang="hr-HR" dirty="0" smtClean="0"/>
              <a:t> g = G/m = F/m (N/kg)</a:t>
            </a:r>
          </a:p>
          <a:p>
            <a:pPr>
              <a:buNone/>
            </a:pPr>
            <a:r>
              <a:rPr lang="hr-HR" dirty="0" smtClean="0"/>
              <a:t> g = 9,81 N/kg</a:t>
            </a:r>
          </a:p>
          <a:p>
            <a:pPr>
              <a:buNone/>
            </a:pPr>
            <a:r>
              <a:rPr lang="hr-HR" dirty="0" smtClean="0"/>
              <a:t>Sila teža je sila kojom Zemlja privlači sva </a:t>
            </a:r>
            <a:r>
              <a:rPr lang="hr-HR" dirty="0" smtClean="0"/>
              <a:t>tijela</a:t>
            </a:r>
          </a:p>
          <a:p>
            <a:pPr>
              <a:buNone/>
            </a:pPr>
            <a:r>
              <a:rPr lang="hr-HR" dirty="0" smtClean="0"/>
              <a:t>prema </a:t>
            </a:r>
            <a:r>
              <a:rPr lang="hr-HR" dirty="0" smtClean="0"/>
              <a:t>svom središtu.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1643042" y="3286124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571736" y="3357562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3714744" y="328612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sile tež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643182"/>
            <a:ext cx="1781940" cy="178996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Trenje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Sila kojom se tijelo opire gibanju po povšini drugog tijela naziva se trenje</a:t>
            </a:r>
          </a:p>
          <a:p>
            <a:pPr>
              <a:buNone/>
            </a:pPr>
            <a:r>
              <a:rPr lang="hr-HR" dirty="0" smtClean="0"/>
              <a:t>         </a:t>
            </a:r>
            <a:r>
              <a:rPr lang="hr-HR" dirty="0" smtClean="0">
                <a:solidFill>
                  <a:srgbClr val="FF0000"/>
                </a:solidFill>
              </a:rPr>
              <a:t>F</a:t>
            </a:r>
            <a:r>
              <a:rPr lang="hr-HR" sz="2000" dirty="0" smtClean="0">
                <a:solidFill>
                  <a:srgbClr val="FF0000"/>
                </a:solidFill>
              </a:rPr>
              <a:t>tr</a:t>
            </a:r>
            <a:r>
              <a:rPr lang="hr-HR" dirty="0" smtClean="0">
                <a:solidFill>
                  <a:srgbClr val="FF0000"/>
                </a:solidFill>
              </a:rPr>
              <a:t> =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µ * F</a:t>
            </a:r>
            <a:r>
              <a:rPr lang="hr-HR" sz="2000" dirty="0" smtClean="0">
                <a:solidFill>
                  <a:srgbClr val="FF0000"/>
                </a:solidFill>
              </a:rPr>
              <a:t>p </a:t>
            </a:r>
            <a:r>
              <a:rPr lang="hr-HR" dirty="0" smtClean="0">
                <a:solidFill>
                  <a:srgbClr val="FF0000"/>
                </a:solidFill>
              </a:rPr>
              <a:t>= µ * G = µ * m *g (N)</a:t>
            </a:r>
          </a:p>
          <a:p>
            <a:pPr>
              <a:buNone/>
            </a:pPr>
            <a:r>
              <a:rPr lang="hr-HR" dirty="0" smtClean="0"/>
              <a:t>Vrste trenja: - klizanja</a:t>
            </a:r>
          </a:p>
          <a:p>
            <a:pPr>
              <a:buNone/>
            </a:pPr>
            <a:r>
              <a:rPr lang="hr-HR" dirty="0" smtClean="0"/>
              <a:t>                      - kotrljanja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</a:t>
            </a:r>
            <a:r>
              <a:rPr lang="hr-HR" dirty="0" smtClean="0"/>
              <a:t>  </a:t>
            </a:r>
            <a:r>
              <a:rPr lang="hr-HR" dirty="0" smtClean="0"/>
              <a:t>-štetno</a:t>
            </a:r>
          </a:p>
          <a:p>
            <a:pPr>
              <a:buNone/>
            </a:pPr>
            <a:r>
              <a:rPr lang="hr-HR" dirty="0" smtClean="0"/>
              <a:t>                     </a:t>
            </a:r>
            <a:r>
              <a:rPr lang="hr-HR" dirty="0" smtClean="0"/>
              <a:t>  </a:t>
            </a:r>
            <a:r>
              <a:rPr lang="hr-HR" dirty="0" smtClean="0"/>
              <a:t>-korisno </a:t>
            </a:r>
          </a:p>
          <a:p>
            <a:pPr>
              <a:buNone/>
            </a:pPr>
            <a:r>
              <a:rPr lang="hr-HR" sz="2000" dirty="0" smtClean="0"/>
              <a:t>         </a:t>
            </a: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71810"/>
            <a:ext cx="3028950" cy="1514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69936.11776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000636"/>
            <a:ext cx="3000396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Težište i ravnoteža tijela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Položaj u kojem se tijelo nalazi na nekom osloncu i miruje jest njegov ravnotežni položaj</a:t>
            </a:r>
          </a:p>
          <a:p>
            <a:r>
              <a:rPr lang="hr-HR" dirty="0" smtClean="0"/>
              <a:t>Točka hvatišta u kojoj sila teža djeluje na tijelo naziva se težište tijela</a:t>
            </a:r>
          </a:p>
          <a:p>
            <a:r>
              <a:rPr lang="hr-HR" dirty="0" smtClean="0"/>
              <a:t>Smjerove sile teže nazivamo težišnicama</a:t>
            </a:r>
          </a:p>
          <a:p>
            <a:r>
              <a:rPr lang="hr-HR" dirty="0" smtClean="0"/>
              <a:t>Vrste ravnteža: </a:t>
            </a:r>
            <a:r>
              <a:rPr lang="hr-HR" dirty="0" smtClean="0">
                <a:solidFill>
                  <a:srgbClr val="00B050"/>
                </a:solidFill>
              </a:rPr>
              <a:t>- stabilna ravnoteža </a:t>
            </a:r>
          </a:p>
          <a:p>
            <a:pPr>
              <a:buNone/>
            </a:pPr>
            <a:r>
              <a:rPr lang="hr-HR" dirty="0" smtClean="0"/>
              <a:t>                             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- indeferentna ravnoteža</a:t>
            </a:r>
          </a:p>
          <a:p>
            <a:pPr>
              <a:buNone/>
            </a:pPr>
            <a:r>
              <a:rPr lang="hr-HR" dirty="0" smtClean="0"/>
              <a:t>                             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- labilna ravnoteža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Shangha_Yoga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572008"/>
            <a:ext cx="1967618" cy="17111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564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II. MEĐUDJELOVANJE TIJELA</vt:lpstr>
      <vt:lpstr>Sadržaj:</vt:lpstr>
      <vt:lpstr>Sila</vt:lpstr>
      <vt:lpstr>Vrste sila:</vt:lpstr>
      <vt:lpstr>Sastavljanje sila:</vt:lpstr>
      <vt:lpstr>Elastična sila i mjerenje sila</vt:lpstr>
      <vt:lpstr>Sila teža</vt:lpstr>
      <vt:lpstr>Trenje </vt:lpstr>
      <vt:lpstr>Težište i ravnoteža tijela</vt:lpstr>
      <vt:lpstr>Poluga i primjena poluge</vt:lpstr>
      <vt:lpstr>kolotur</vt:lpstr>
      <vt:lpstr>TLAK</vt:lpstr>
      <vt:lpstr>Hidrostatički tlak</vt:lpstr>
      <vt:lpstr>Hidrauliči tlak</vt:lpstr>
      <vt:lpstr>ARIHMEDOV ZAKON</vt:lpstr>
      <vt:lpstr>IZADILA: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petra</dc:creator>
  <cp:lastModifiedBy>user</cp:lastModifiedBy>
  <cp:revision>38</cp:revision>
  <dcterms:created xsi:type="dcterms:W3CDTF">2013-03-10T15:42:35Z</dcterms:created>
  <dcterms:modified xsi:type="dcterms:W3CDTF">2013-03-12T11:32:37Z</dcterms:modified>
</cp:coreProperties>
</file>