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6" r:id="rId4"/>
    <p:sldId id="267" r:id="rId5"/>
    <p:sldId id="258" r:id="rId6"/>
    <p:sldId id="268" r:id="rId7"/>
    <p:sldId id="269" r:id="rId8"/>
    <p:sldId id="259" r:id="rId9"/>
    <p:sldId id="260" r:id="rId10"/>
    <p:sldId id="270" r:id="rId11"/>
    <p:sldId id="261" r:id="rId12"/>
    <p:sldId id="271" r:id="rId13"/>
    <p:sldId id="272" r:id="rId14"/>
    <p:sldId id="263" r:id="rId15"/>
    <p:sldId id="264" r:id="rId16"/>
    <p:sldId id="273" r:id="rId17"/>
    <p:sldId id="274" r:id="rId18"/>
    <p:sldId id="262" r:id="rId19"/>
    <p:sldId id="275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56695-8935-4AF6-BD86-D9BB523689D2}" type="datetimeFigureOut">
              <a:rPr lang="hr-HR" smtClean="0"/>
              <a:pPr/>
              <a:t>26.2.2013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B8D-C1A9-45C7-B416-85C601C0C2A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F25C-F972-4A1B-B910-B16234C89498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1D9A-C159-4320-BDCF-653637F9E64F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A69-7A57-4760-BE79-3DBD6B065E78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8077-6985-404B-BA2B-10F6A0E81CB7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3FB-6381-4BFE-A0D6-56C1B61B1E04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E216-03D5-47E2-91AE-8ABBE5FE369B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AFD1-86CB-47E0-8880-7E9E74F2B30D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FE7D-6872-433A-B40D-F220511E2D21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7284-51A8-47B7-910C-5AC2962191C6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F571-1D07-479A-8681-1E0AC618FFE5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B93E-FEB1-4888-B998-C3749CF42D79}" type="datetime1">
              <a:rPr lang="hr-HR" smtClean="0"/>
              <a:pPr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0FC8-70DC-45B0-8E85-1C7C4AC51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0" i="1" kern="1200">
          <a:solidFill>
            <a:schemeClr val="tx1"/>
          </a:solidFill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Lucida Calligraphy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Lucida Calligraphy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Lucida Calligraphy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Lucida Calligraphy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Lucida Calligraphy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206680" cy="1755626"/>
          </a:xfrm>
        </p:spPr>
        <p:txBody>
          <a:bodyPr/>
          <a:lstStyle/>
          <a:p>
            <a:r>
              <a:rPr lang="hr-HR" dirty="0" smtClean="0"/>
              <a:t>Gibanje i sila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3573016"/>
            <a:ext cx="6357950" cy="576064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Napravila: </a:t>
            </a:r>
            <a:r>
              <a:rPr lang="hr-HR" dirty="0" err="1" smtClean="0">
                <a:solidFill>
                  <a:schemeClr val="tx1"/>
                </a:solidFill>
              </a:rPr>
              <a:t>Marieta</a:t>
            </a:r>
            <a:r>
              <a:rPr lang="hr-HR" smtClean="0">
                <a:solidFill>
                  <a:schemeClr val="tx1"/>
                </a:solidFill>
              </a:rPr>
              <a:t> </a:t>
            </a:r>
            <a:r>
              <a:rPr lang="hr-HR" smtClean="0">
                <a:solidFill>
                  <a:schemeClr val="tx1"/>
                </a:solidFill>
              </a:rPr>
              <a:t>Gal  8.d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7619-DCEE-49B9-AD06-EEE4AFA93F8C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16416" y="5733256"/>
            <a:ext cx="648072" cy="432048"/>
          </a:xfrm>
          <a:prstGeom prst="actionButtonForwardNex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980728"/>
            <a:ext cx="5554960" cy="4525963"/>
          </a:xfrm>
        </p:spPr>
        <p:txBody>
          <a:bodyPr/>
          <a:lstStyle/>
          <a:p>
            <a:pPr marL="504000">
              <a:buNone/>
            </a:pPr>
            <a:r>
              <a:rPr lang="hr-HR" sz="4000" dirty="0" smtClean="0"/>
              <a:t> v  = s/t   (m/s)</a:t>
            </a:r>
            <a:endParaRPr lang="hr-HR" dirty="0" smtClean="0"/>
          </a:p>
          <a:p>
            <a:pPr marL="504000">
              <a:buNone/>
            </a:pPr>
            <a:r>
              <a:rPr lang="hr-HR" sz="4000" dirty="0" smtClean="0"/>
              <a:t> s = v * t  (s)</a:t>
            </a:r>
          </a:p>
          <a:p>
            <a:pPr marL="504000">
              <a:buNone/>
            </a:pPr>
            <a:endParaRPr lang="hr-HR" dirty="0" smtClean="0"/>
          </a:p>
          <a:p>
            <a:pPr marL="504000">
              <a:buNone/>
            </a:pPr>
            <a:r>
              <a:rPr lang="hr-HR" sz="4000" dirty="0" smtClean="0"/>
              <a:t> t= v * s   (s)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10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8244408" y="188640"/>
            <a:ext cx="720080" cy="648072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Grafičko prikazivanje jednolikog pravocrtnog gibanja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637112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1.dijagram : ovisnost brzine o vremenu; </a:t>
            </a:r>
            <a:r>
              <a:rPr lang="hr-HR" dirty="0" smtClean="0">
                <a:hlinkClick r:id="rId2" action="ppaction://hlinksldjump"/>
              </a:rPr>
              <a:t>v-t dijagram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2.dijagram : ovisnost puta i vremena ; </a:t>
            </a:r>
            <a:r>
              <a:rPr lang="hr-HR" dirty="0" smtClean="0">
                <a:hlinkClick r:id="rId3" action="ppaction://hlinksldjump"/>
              </a:rPr>
              <a:t>s-t dijagram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11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Action Button: Forward or Next 8">
            <a:hlinkClick r:id="rId4" action="ppaction://hlinksldjump" highlightClick="1"/>
          </p:cNvPr>
          <p:cNvSpPr/>
          <p:nvPr/>
        </p:nvSpPr>
        <p:spPr>
          <a:xfrm>
            <a:off x="8172400" y="5661248"/>
            <a:ext cx="648072" cy="576064"/>
          </a:xfrm>
          <a:prstGeom prst="actionButtonForwardNex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12</a:t>
            </a:fld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sl3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417" t="14378" r="32660" b="22358"/>
          <a:stretch>
            <a:fillRect/>
          </a:stretch>
        </p:blipFill>
        <p:spPr>
          <a:xfrm>
            <a:off x="1115616" y="3501008"/>
            <a:ext cx="3600400" cy="28288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27584" y="260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979984" y="41304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Lucida Calligraphy" pitchFamily="66" charset="0"/>
              </a:rPr>
              <a:t>V-t dijagram –</a:t>
            </a:r>
          </a:p>
          <a:p>
            <a:r>
              <a:rPr lang="hr-HR" sz="2800" dirty="0" smtClean="0">
                <a:latin typeface="Lucida Calligraphy" pitchFamily="66" charset="0"/>
              </a:rPr>
              <a:t>&gt; ovisnost brzine(v) o vremenu(t)</a:t>
            </a:r>
          </a:p>
          <a:p>
            <a:endParaRPr lang="hr-HR" sz="2800" dirty="0" smtClean="0">
              <a:latin typeface="Lucida Calligraphy" pitchFamily="66" charset="0"/>
            </a:endParaRPr>
          </a:p>
          <a:p>
            <a:r>
              <a:rPr lang="hr-HR" sz="2800" dirty="0" smtClean="0">
                <a:latin typeface="Lucida Calligraphy" pitchFamily="66" charset="0"/>
              </a:rPr>
              <a:t>Zadatak: </a:t>
            </a:r>
            <a:br>
              <a:rPr lang="hr-HR" sz="2800" dirty="0" smtClean="0">
                <a:latin typeface="Lucida Calligraphy" pitchFamily="66" charset="0"/>
              </a:rPr>
            </a:br>
            <a:r>
              <a:rPr lang="hr-HR" sz="2800" dirty="0" smtClean="0">
                <a:latin typeface="Lucida Calligraphy" pitchFamily="66" charset="0"/>
              </a:rPr>
              <a:t>Nacrtajmo dijagram brzine za tijelo koje se u vremenu od 1 s giba stalnom brzinom od 4 m/s</a:t>
            </a:r>
            <a:endParaRPr lang="hr-HR" sz="2800" dirty="0">
              <a:latin typeface="Lucida Calligraphy" pitchFamily="66" charset="0"/>
            </a:endParaRP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>
          <a:xfrm>
            <a:off x="8244408" y="188640"/>
            <a:ext cx="720080" cy="576064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13</a:t>
            </a:fld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cvb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459" t="3887" r="53282" b="33916"/>
          <a:stretch>
            <a:fillRect/>
          </a:stretch>
        </p:blipFill>
        <p:spPr>
          <a:xfrm>
            <a:off x="6444208" y="3212976"/>
            <a:ext cx="2592313" cy="2304251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4725144"/>
          <a:ext cx="5916488" cy="813688"/>
        </p:xfrm>
        <a:graphic>
          <a:graphicData uri="http://schemas.openxmlformats.org/drawingml/2006/table">
            <a:tbl>
              <a:tblPr firstRow="1" lastRow="1" bandRow="1">
                <a:tableStyleId>{08FB837D-C827-4EFA-A057-4D05807E0F7C}</a:tableStyleId>
              </a:tblPr>
              <a:tblGrid>
                <a:gridCol w="864096"/>
                <a:gridCol w="615026"/>
                <a:gridCol w="739561"/>
                <a:gridCol w="739561"/>
                <a:gridCol w="739561"/>
                <a:gridCol w="739561"/>
                <a:gridCol w="739561"/>
                <a:gridCol w="739561"/>
              </a:tblGrid>
              <a:tr h="40684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s (m)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hr-HR" dirty="0" smtClean="0"/>
                        <a:t>t(s)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300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40466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Lucida Calligraphy" pitchFamily="66" charset="0"/>
              </a:rPr>
              <a:t>S-t dijagram –</a:t>
            </a:r>
          </a:p>
          <a:p>
            <a:r>
              <a:rPr lang="hr-HR" sz="2000" dirty="0" smtClean="0">
                <a:latin typeface="Lucida Calligraphy" pitchFamily="66" charset="0"/>
              </a:rPr>
              <a:t>&gt; ovisnost puta() i vremena() -&gt; možemo prikazati ta                                                                           dijagramom</a:t>
            </a:r>
          </a:p>
          <a:p>
            <a:endParaRPr lang="hr-HR" sz="2000" dirty="0" smtClean="0">
              <a:latin typeface="Lucida Calligraphy" pitchFamily="66" charset="0"/>
            </a:endParaRPr>
          </a:p>
          <a:p>
            <a:r>
              <a:rPr lang="hr-HR" sz="2000" dirty="0" smtClean="0">
                <a:latin typeface="Lucida Calligraphy" pitchFamily="66" charset="0"/>
              </a:rPr>
              <a:t>Zadatak:</a:t>
            </a:r>
          </a:p>
          <a:p>
            <a:r>
              <a:rPr lang="hr-HR" sz="2000" dirty="0" smtClean="0">
                <a:latin typeface="Lucida Calligraphy" pitchFamily="66" charset="0"/>
              </a:rPr>
              <a:t>Atletičar trči jednu minutu ravnim dijelom staze stalnom brzinom 5 m/s. Prikažimo tablicom i dijagramom putove koje pretrči svakih 10 s.</a:t>
            </a:r>
          </a:p>
          <a:p>
            <a:endParaRPr lang="hr-HR" sz="2000" dirty="0" smtClean="0">
              <a:latin typeface="Lucida Calligraphy" pitchFamily="66" charset="0"/>
            </a:endParaRPr>
          </a:p>
          <a:p>
            <a:r>
              <a:rPr lang="hr-HR" sz="2000" dirty="0" smtClean="0">
                <a:latin typeface="Lucida Calligraphy" pitchFamily="66" charset="0"/>
              </a:rPr>
              <a:t>v= 5 m/s</a:t>
            </a:r>
          </a:p>
          <a:p>
            <a:r>
              <a:rPr lang="hr-HR" sz="2000" dirty="0" smtClean="0">
                <a:latin typeface="Lucida Calligraphy" pitchFamily="66" charset="0"/>
              </a:rPr>
              <a:t>t= 1 min= 60 s</a:t>
            </a:r>
          </a:p>
          <a:p>
            <a:r>
              <a:rPr lang="hr-HR" sz="2000" dirty="0" smtClean="0">
                <a:latin typeface="Lucida Calligraphy" pitchFamily="66" charset="0"/>
              </a:rPr>
              <a:t>S= v * t</a:t>
            </a:r>
            <a:endParaRPr lang="hr-HR" sz="2000" dirty="0"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3528" y="4077072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8244408" y="188640"/>
            <a:ext cx="720080" cy="576064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Jednoliko ubrzano pravocrtno gibanje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Gibanje tijela jednakim ubrzanjem</a:t>
            </a:r>
          </a:p>
          <a:p>
            <a:r>
              <a:rPr lang="hr-HR" dirty="0" smtClean="0"/>
              <a:t>Promjena brzine ili akceleracija u jednakim vremenskim intervalima = konstantna, a = konstantna/ista</a:t>
            </a:r>
          </a:p>
          <a:p>
            <a:r>
              <a:rPr lang="hr-HR" dirty="0" smtClean="0"/>
              <a:t>a = v/t (m/s ²)</a:t>
            </a:r>
          </a:p>
          <a:p>
            <a:r>
              <a:rPr lang="hr-HR" dirty="0" smtClean="0"/>
              <a:t>Srednja brzina tijela: </a:t>
            </a:r>
            <a:br>
              <a:rPr lang="hr-HR" dirty="0" smtClean="0"/>
            </a:br>
            <a:r>
              <a:rPr lang="hr-HR" dirty="0" smtClean="0"/>
              <a:t>v= </a:t>
            </a:r>
            <a:r>
              <a:rPr lang="el-GR" dirty="0" smtClean="0"/>
              <a:t>Δ</a:t>
            </a:r>
            <a:r>
              <a:rPr lang="hr-HR" dirty="0" smtClean="0"/>
              <a:t>s /</a:t>
            </a:r>
            <a:r>
              <a:rPr lang="el-GR" dirty="0" smtClean="0"/>
              <a:t>Δ</a:t>
            </a:r>
            <a:r>
              <a:rPr lang="hr-HR" dirty="0" smtClean="0"/>
              <a:t>t (m/s)</a:t>
            </a:r>
          </a:p>
          <a:p>
            <a:pPr marL="504000" algn="just">
              <a:buNone/>
            </a:pPr>
            <a:r>
              <a:rPr lang="hr-HR" dirty="0" smtClean="0"/>
              <a:t>        </a:t>
            </a:r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14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316416" y="5733256"/>
            <a:ext cx="648072" cy="432048"/>
          </a:xfrm>
          <a:prstGeom prst="actionButtonForwardNex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Grafičko prikazivanje jednolikog ubrzanog gibanja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680520"/>
          </a:xfrm>
        </p:spPr>
        <p:txBody>
          <a:bodyPr>
            <a:normAutofit/>
          </a:bodyPr>
          <a:lstStyle/>
          <a:p>
            <a:r>
              <a:rPr lang="hr-HR" dirty="0" smtClean="0"/>
              <a:t>Kod jednolikog ubrzanog kretanja koristimo 2 </a:t>
            </a:r>
          </a:p>
          <a:p>
            <a:pPr>
              <a:buNone/>
            </a:pPr>
            <a:r>
              <a:rPr lang="hr-HR" dirty="0" smtClean="0"/>
              <a:t>    dijagrama: -</a:t>
            </a:r>
            <a:r>
              <a:rPr lang="hr-HR" dirty="0" smtClean="0">
                <a:hlinkClick r:id="rId2" action="ppaction://hlinksldjump"/>
              </a:rPr>
              <a:t>dijagram v-t </a:t>
            </a:r>
            <a:r>
              <a:rPr lang="hr-HR" dirty="0" smtClean="0"/>
              <a:t>(ovisnost brzine o vremenu)</a:t>
            </a:r>
          </a:p>
          <a:p>
            <a:pPr>
              <a:buNone/>
            </a:pPr>
            <a:r>
              <a:rPr lang="hr-HR" dirty="0" smtClean="0"/>
              <a:t>                       -</a:t>
            </a:r>
            <a:r>
              <a:rPr lang="hr-HR" dirty="0" smtClean="0">
                <a:hlinkClick r:id="rId3" action="ppaction://hlinksldjump"/>
              </a:rPr>
              <a:t>dijagram a-t </a:t>
            </a:r>
            <a:r>
              <a:rPr lang="hr-HR" dirty="0" smtClean="0"/>
              <a:t>(ovisnost akceleracije o vremenu)</a:t>
            </a:r>
          </a:p>
          <a:p>
            <a:endParaRPr lang="hr-HR" dirty="0" smtClean="0"/>
          </a:p>
          <a:p>
            <a:r>
              <a:rPr lang="hr-HR" dirty="0" smtClean="0"/>
              <a:t>Akceleracija jednolikog gibanja je stalna, </a:t>
            </a:r>
          </a:p>
          <a:p>
            <a:pPr>
              <a:buNone/>
            </a:pPr>
            <a:r>
              <a:rPr lang="hr-HR" dirty="0" smtClean="0"/>
              <a:t>    a = konstantna /ista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Iz v-t dijagrama možemo očitati : </a:t>
            </a:r>
          </a:p>
          <a:p>
            <a:r>
              <a:rPr lang="hr-HR" dirty="0" smtClean="0"/>
              <a:t>a) koliku brzinu ima tijelo  u bilo kojem trenutku</a:t>
            </a:r>
          </a:p>
          <a:p>
            <a:pPr>
              <a:buNone/>
            </a:pPr>
            <a:r>
              <a:rPr lang="hr-HR" dirty="0" smtClean="0"/>
              <a:t>       gibanja</a:t>
            </a:r>
          </a:p>
          <a:p>
            <a:pPr>
              <a:buNone/>
            </a:pPr>
            <a:r>
              <a:rPr lang="hr-HR" dirty="0" smtClean="0"/>
              <a:t>     b) koliko vremena treba tijelu da postigne željenu brzinu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15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388424" y="5949280"/>
            <a:ext cx="648072" cy="432048"/>
          </a:xfrm>
          <a:prstGeom prst="actionButtonForwardNex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17" y="1196973"/>
          <a:ext cx="8662296" cy="1578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16"/>
                <a:gridCol w="1443716"/>
                <a:gridCol w="1443716"/>
                <a:gridCol w="1443716"/>
                <a:gridCol w="1443716"/>
                <a:gridCol w="1443716"/>
              </a:tblGrid>
              <a:tr h="755973"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t/ (s)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5973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V= a*t (m/s)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0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8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16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24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32</a:t>
                      </a:r>
                      <a:endParaRPr lang="hr-H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16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V-t dijagram -&gt; ovisnost brzine o vremenu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852936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a= 8 m/s</a:t>
            </a:r>
          </a:p>
          <a:p>
            <a:r>
              <a:rPr lang="hr-HR" sz="4000" dirty="0" smtClean="0"/>
              <a:t>t= 4 s</a:t>
            </a:r>
          </a:p>
          <a:p>
            <a:r>
              <a:rPr lang="hr-HR" sz="4000" dirty="0" smtClean="0"/>
              <a:t>V= a*t</a:t>
            </a:r>
          </a:p>
          <a:p>
            <a:endParaRPr lang="hr-HR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1520" y="4077072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sl33.png"/>
          <p:cNvPicPr>
            <a:picLocks noChangeAspect="1"/>
          </p:cNvPicPr>
          <p:nvPr/>
        </p:nvPicPr>
        <p:blipFill>
          <a:blip r:embed="rId3" cstate="print"/>
          <a:srcRect l="7242" t="15834" r="33372" b="22808"/>
          <a:stretch>
            <a:fillRect/>
          </a:stretch>
        </p:blipFill>
        <p:spPr>
          <a:xfrm>
            <a:off x="3491880" y="2996952"/>
            <a:ext cx="4032448" cy="3048924"/>
          </a:xfrm>
          <a:prstGeom prst="rect">
            <a:avLst/>
          </a:prstGeom>
        </p:spPr>
      </p:pic>
      <p:sp>
        <p:nvSpPr>
          <p:cNvPr id="15" name="Action Button: Home 14">
            <a:hlinkClick r:id="rId4" action="ppaction://hlinksldjump" highlightClick="1"/>
          </p:cNvPr>
          <p:cNvSpPr/>
          <p:nvPr/>
        </p:nvSpPr>
        <p:spPr>
          <a:xfrm>
            <a:off x="8316416" y="116632"/>
            <a:ext cx="720080" cy="576064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i="0" dirty="0" smtClean="0"/>
              <a:t/>
            </a:r>
            <a:br>
              <a:rPr lang="hr-HR" i="0" dirty="0" smtClean="0"/>
            </a:br>
            <a:r>
              <a:rPr lang="hr-HR" i="0" dirty="0" smtClean="0"/>
              <a:t>a-t dijagram –</a:t>
            </a:r>
            <a:br>
              <a:rPr lang="hr-HR" i="0" dirty="0" smtClean="0"/>
            </a:br>
            <a:r>
              <a:rPr lang="hr-HR" i="0" dirty="0" smtClean="0"/>
              <a:t>&gt; ovisnost akceleracije o vremenu</a:t>
            </a:r>
            <a:br>
              <a:rPr lang="hr-HR" i="0" dirty="0" smtClean="0"/>
            </a:br>
            <a:endParaRPr lang="hr-H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hr-HR" dirty="0" smtClean="0"/>
              <a:t>a= konstantna/ista</a:t>
            </a:r>
          </a:p>
          <a:p>
            <a:r>
              <a:rPr lang="hr-HR" dirty="0" smtClean="0"/>
              <a:t>a= 8 m/s u vremenu od 4 s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17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316416" y="116632"/>
            <a:ext cx="720080" cy="576064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Picture 6" descr="cvbc.png"/>
          <p:cNvPicPr>
            <a:picLocks noChangeAspect="1"/>
          </p:cNvPicPr>
          <p:nvPr/>
        </p:nvPicPr>
        <p:blipFill>
          <a:blip r:embed="rId3" cstate="print"/>
          <a:srcRect r="52053" b="33916"/>
          <a:stretch>
            <a:fillRect/>
          </a:stretch>
        </p:blipFill>
        <p:spPr>
          <a:xfrm>
            <a:off x="827584" y="3429000"/>
            <a:ext cx="4320480" cy="2614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Nejednoliko pravocrtno gibanje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Nejednoliko pravocrtno gibanje je kad se tijelo ne kreće jednako i u različitim brzinama</a:t>
            </a:r>
          </a:p>
          <a:p>
            <a:endParaRPr lang="hr-HR" dirty="0" smtClean="0"/>
          </a:p>
          <a:p>
            <a:r>
              <a:rPr lang="hr-HR" dirty="0" smtClean="0"/>
              <a:t>Veći prijeđen put u jednakom vremenskom intervalu znači veću brzinu</a:t>
            </a:r>
          </a:p>
          <a:p>
            <a:endParaRPr lang="hr-HR" dirty="0" smtClean="0"/>
          </a:p>
          <a:p>
            <a:r>
              <a:rPr lang="hr-HR" dirty="0" smtClean="0"/>
              <a:t>Nejednoliko pravocrtno gibanje ima akceleraciju,a tijelo koje ima </a:t>
            </a:r>
            <a:r>
              <a:rPr lang="hr-HR" dirty="0" smtClean="0">
                <a:hlinkClick r:id="rId2" action="ppaction://hlinksldjump"/>
              </a:rPr>
              <a:t>akceleraciju</a:t>
            </a:r>
            <a:r>
              <a:rPr lang="hr-HR" dirty="0" smtClean="0"/>
              <a:t> se ne kreće isto</a:t>
            </a:r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18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Action Button: Forward or Next 6">
            <a:hlinkClick r:id="" action="ppaction://hlinkshowjump?jump=endshow" highlightClick="1"/>
          </p:cNvPr>
          <p:cNvSpPr/>
          <p:nvPr/>
        </p:nvSpPr>
        <p:spPr>
          <a:xfrm>
            <a:off x="8460432" y="6021288"/>
            <a:ext cx="504056" cy="360040"/>
          </a:xfrm>
          <a:prstGeom prst="actionButtonForwardNex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Akceleracija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Akceleracija ili ubrzanje je fizička veličina kojom opisujemo gibanje,a pokazuje nam kako se povećava brzina tijekom gibanja</a:t>
            </a:r>
          </a:p>
          <a:p>
            <a:r>
              <a:rPr lang="hr-HR" dirty="0" smtClean="0"/>
              <a:t>Oznaka: a </a:t>
            </a:r>
          </a:p>
          <a:p>
            <a:r>
              <a:rPr lang="hr-HR" dirty="0" smtClean="0"/>
              <a:t>Obrnuta je razmjeru vremena </a:t>
            </a:r>
          </a:p>
          <a:p>
            <a:r>
              <a:rPr lang="hr-HR" dirty="0" smtClean="0"/>
              <a:t>Razmjerna je brzini</a:t>
            </a:r>
          </a:p>
          <a:p>
            <a:r>
              <a:rPr lang="hr-HR" dirty="0" smtClean="0"/>
              <a:t>a = </a:t>
            </a:r>
            <a:r>
              <a:rPr lang="el-GR" dirty="0" smtClean="0"/>
              <a:t>Δ</a:t>
            </a:r>
            <a:r>
              <a:rPr lang="hr-HR" dirty="0" smtClean="0"/>
              <a:t> v /</a:t>
            </a:r>
            <a:r>
              <a:rPr lang="el-GR" dirty="0" smtClean="0"/>
              <a:t>Δ</a:t>
            </a:r>
            <a:r>
              <a:rPr lang="hr-HR" dirty="0" smtClean="0"/>
              <a:t> t  (m / s ² )</a:t>
            </a:r>
          </a:p>
          <a:p>
            <a:pPr>
              <a:buNone/>
            </a:pPr>
            <a:r>
              <a:rPr lang="hr-HR" dirty="0" smtClean="0"/>
              <a:t>          </a:t>
            </a:r>
          </a:p>
          <a:p>
            <a:r>
              <a:rPr lang="hr-HR" dirty="0" smtClean="0"/>
              <a:t>Mjerna jedinica je m/s ²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19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8388424" y="188640"/>
            <a:ext cx="576064" cy="504056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Gibanje tijela i put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000" dirty="0" smtClean="0"/>
              <a:t>Kažemo da se neko tijelo giba ako mijenja svoj položaj u odnosu na neku čvrstu/nepomičnu točku</a:t>
            </a:r>
          </a:p>
          <a:p>
            <a:endParaRPr lang="hr-HR" sz="2000" dirty="0" smtClean="0"/>
          </a:p>
          <a:p>
            <a:r>
              <a:rPr lang="hr-HR" sz="2000" dirty="0" smtClean="0"/>
              <a:t>S obzirom na putanju gibanja razlikujemo:</a:t>
            </a:r>
            <a:br>
              <a:rPr lang="hr-HR" sz="2000" dirty="0" smtClean="0"/>
            </a:br>
            <a:r>
              <a:rPr lang="hr-HR" sz="2000" dirty="0" smtClean="0"/>
              <a:t>-&gt;</a:t>
            </a:r>
            <a:r>
              <a:rPr lang="hr-HR" sz="2000" dirty="0" smtClean="0">
                <a:hlinkClick r:id="rId2" action="ppaction://hlinksldjump"/>
              </a:rPr>
              <a:t>pravocrtno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-&gt;</a:t>
            </a:r>
            <a:r>
              <a:rPr lang="hr-HR" sz="2000" dirty="0" smtClean="0">
                <a:hlinkClick r:id="rId3" action="ppaction://hlinksldjump"/>
              </a:rPr>
              <a:t>krivocrtno</a:t>
            </a:r>
            <a:r>
              <a:rPr lang="hr-HR" sz="2000" dirty="0" smtClean="0"/>
              <a:t>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Put</a:t>
            </a:r>
          </a:p>
          <a:p>
            <a:pPr>
              <a:buNone/>
            </a:pPr>
            <a:r>
              <a:rPr lang="hr-HR" sz="2000" dirty="0" smtClean="0"/>
              <a:t>-&gt; Udaljenost koju tijelo</a:t>
            </a:r>
          </a:p>
          <a:p>
            <a:pPr>
              <a:buNone/>
            </a:pPr>
            <a:r>
              <a:rPr lang="hr-HR" sz="2000" dirty="0"/>
              <a:t> </a:t>
            </a:r>
            <a:r>
              <a:rPr lang="hr-HR" sz="2000" dirty="0" smtClean="0"/>
              <a:t>   prijeđe gibajući se u nekom vremenu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-&gt; Oznaka je s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-&gt; Mjerna jedinica u SI-u je metar (m)</a:t>
            </a:r>
          </a:p>
          <a:p>
            <a:pPr>
              <a:buNone/>
            </a:pPr>
            <a:endParaRPr lang="hr-HR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3FB-6381-4BFE-A0D6-56C1B61B1E04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2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388424" y="6021288"/>
            <a:ext cx="504056" cy="288032"/>
          </a:xfrm>
          <a:prstGeom prst="actionButtonForwardNex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0"/>
            <a:ext cx="6912768" cy="2808312"/>
          </a:xfrm>
        </p:spPr>
        <p:txBody>
          <a:bodyPr>
            <a:normAutofit/>
          </a:bodyPr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r>
              <a:rPr lang="hr-HR" sz="3200" dirty="0" smtClean="0"/>
              <a:t>Pravocrtno gibanje-putanja je pravac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3</a:t>
            </a:fld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15616" y="3933056"/>
            <a:ext cx="36004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4008" y="2636912"/>
            <a:ext cx="4032448" cy="36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8388424" y="116632"/>
            <a:ext cx="576064" cy="576064"/>
          </a:xfrm>
          <a:prstGeom prst="actionButtonHom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Krivocrtno gibanje- putanja je neka krivulja</a:t>
            </a:r>
          </a:p>
          <a:p>
            <a:pPr algn="ctr"/>
            <a:endParaRPr lang="hr-H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4</a:t>
            </a:fld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>
            <a:off x="611560" y="3212976"/>
            <a:ext cx="5328592" cy="2664296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508104" y="2708920"/>
            <a:ext cx="3024336" cy="26280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>
          <a:xfrm>
            <a:off x="8388424" y="116632"/>
            <a:ext cx="576064" cy="576064"/>
          </a:xfrm>
          <a:prstGeom prst="actionButtonHom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vremena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641379"/>
          </a:xfrm>
        </p:spPr>
        <p:txBody>
          <a:bodyPr>
            <a:normAutofit/>
          </a:bodyPr>
          <a:lstStyle/>
          <a:p>
            <a:r>
              <a:rPr lang="hr-HR" dirty="0" smtClean="0"/>
              <a:t>Vrijeme -&gt; oznaka t (tempus)</a:t>
            </a:r>
            <a:br>
              <a:rPr lang="hr-HR" dirty="0" smtClean="0"/>
            </a:br>
            <a:r>
              <a:rPr lang="hr-HR" dirty="0" smtClean="0"/>
              <a:t>              -&gt; osnovna mjerna jedinica je sekunda (s)</a:t>
            </a:r>
          </a:p>
          <a:p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Vremenski interval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Vremenski trenutak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5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8316416" y="6021288"/>
            <a:ext cx="576064" cy="360040"/>
          </a:xfrm>
          <a:prstGeom prst="actionButtonForwardNex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Vremenski interval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-&gt;  </a:t>
            </a:r>
            <a:r>
              <a:rPr lang="vi-VN" dirty="0" smtClean="0"/>
              <a:t>opisuje koliko je vremena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     proteklo između neka dva trenutka</a:t>
            </a:r>
            <a:br>
              <a:rPr lang="hr-HR" dirty="0" smtClean="0"/>
            </a:br>
            <a:r>
              <a:rPr lang="hr-HR" dirty="0" smtClean="0"/>
              <a:t>                                 </a:t>
            </a:r>
          </a:p>
          <a:p>
            <a:r>
              <a:rPr lang="hr-HR" dirty="0" smtClean="0"/>
              <a:t>-&gt;  izračunava se :                             (s)</a:t>
            </a:r>
            <a:br>
              <a:rPr lang="hr-HR" dirty="0" smtClean="0"/>
            </a:br>
            <a:r>
              <a:rPr lang="hr-HR" dirty="0" smtClean="0"/>
              <a:t>                                 </a:t>
            </a:r>
          </a:p>
          <a:p>
            <a:r>
              <a:rPr lang="hr-HR" dirty="0" smtClean="0"/>
              <a:t>-&gt; iznosi 0.02 s ; </a:t>
            </a:r>
          </a:p>
          <a:p>
            <a:r>
              <a:rPr lang="hr-HR" dirty="0" smtClean="0"/>
              <a:t>        ∆ t = t / n (s)</a:t>
            </a:r>
          </a:p>
          <a:p>
            <a:r>
              <a:rPr lang="hr-HR" dirty="0" smtClean="0"/>
              <a:t>        t= 1s : 50= 0,02 s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6</a:t>
            </a:fld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user\Desktop\df06851b0fca4f4c7c5c3eaa1430db8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643182"/>
            <a:ext cx="2232248" cy="285752"/>
          </a:xfrm>
          <a:prstGeom prst="rect">
            <a:avLst/>
          </a:prstGeom>
          <a:noFill/>
        </p:spPr>
      </p:pic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8244408" y="116632"/>
            <a:ext cx="720080" cy="648072"/>
          </a:xfrm>
          <a:prstGeom prst="actionButtonHom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Vremenski trenutak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-&gt; često se opisuje kao “točka u vremenu”</a:t>
            </a:r>
            <a:br>
              <a:rPr lang="hr-HR" dirty="0" smtClean="0"/>
            </a:br>
            <a:r>
              <a:rPr lang="hr-HR" dirty="0" smtClean="0"/>
              <a:t>                                     </a:t>
            </a:r>
          </a:p>
          <a:p>
            <a:r>
              <a:rPr lang="hr-HR" dirty="0" smtClean="0"/>
              <a:t>-&gt; označava se simbolom t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7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8244408" y="116632"/>
            <a:ext cx="720080" cy="648072"/>
          </a:xfrm>
          <a:prstGeom prst="actionButtonHom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Gibanje i brzina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Brzina</a:t>
            </a:r>
          </a:p>
          <a:p>
            <a:r>
              <a:rPr lang="hr-HR" dirty="0" smtClean="0"/>
              <a:t>Brzina je fizička veličina koja obilježava gibanje</a:t>
            </a:r>
          </a:p>
          <a:p>
            <a:pPr>
              <a:buFontTx/>
              <a:buChar char="-"/>
            </a:pPr>
            <a:r>
              <a:rPr lang="hr-HR" dirty="0" smtClean="0"/>
              <a:t>Razmjerna je putu, </a:t>
            </a:r>
            <a:r>
              <a:rPr lang="el-GR" dirty="0" smtClean="0"/>
              <a:t>Δ</a:t>
            </a:r>
            <a:r>
              <a:rPr lang="hr-HR" dirty="0" smtClean="0"/>
              <a:t>s</a:t>
            </a:r>
          </a:p>
          <a:p>
            <a:pPr>
              <a:buFontTx/>
              <a:buChar char="-"/>
            </a:pPr>
            <a:r>
              <a:rPr lang="hr-HR" dirty="0" smtClean="0"/>
              <a:t>Obrnuto razmjerna vremenskom intervalu, </a:t>
            </a:r>
            <a:r>
              <a:rPr lang="el-GR" dirty="0" smtClean="0"/>
              <a:t>Δ</a:t>
            </a:r>
            <a:r>
              <a:rPr lang="hr-HR" dirty="0" smtClean="0"/>
              <a:t>t</a:t>
            </a:r>
          </a:p>
          <a:p>
            <a:pPr>
              <a:buFontTx/>
              <a:buChar char="-"/>
            </a:pPr>
            <a:r>
              <a:rPr lang="hr-HR" dirty="0" smtClean="0"/>
              <a:t>Oznaka za brzinu je v</a:t>
            </a:r>
          </a:p>
          <a:p>
            <a:pPr>
              <a:buFontTx/>
              <a:buChar char="-"/>
            </a:pPr>
            <a:r>
              <a:rPr lang="hr-HR" dirty="0" smtClean="0"/>
              <a:t>Mjerna jedinica je metar u sekundi (m/s), a veća mjerna jedinica je (km/h)</a:t>
            </a:r>
          </a:p>
          <a:p>
            <a:pPr>
              <a:buFontTx/>
              <a:buChar char="-"/>
            </a:pPr>
            <a:r>
              <a:rPr lang="hr-HR" dirty="0" smtClean="0"/>
              <a:t>Formula:  v = </a:t>
            </a:r>
            <a:r>
              <a:rPr lang="el-GR" dirty="0" smtClean="0"/>
              <a:t>Δ</a:t>
            </a:r>
            <a:r>
              <a:rPr lang="hr-HR" dirty="0" smtClean="0"/>
              <a:t>s (m/s)</a:t>
            </a:r>
          </a:p>
          <a:p>
            <a:pPr marL="504000" algn="just">
              <a:buNone/>
            </a:pPr>
            <a:r>
              <a:rPr lang="hr-HR" dirty="0" smtClean="0"/>
              <a:t>                         </a:t>
            </a:r>
            <a:r>
              <a:rPr lang="el-GR" dirty="0" smtClean="0"/>
              <a:t>Δ</a:t>
            </a:r>
            <a:r>
              <a:rPr lang="hr-HR" dirty="0" smtClean="0"/>
              <a:t>t</a:t>
            </a:r>
          </a:p>
          <a:p>
            <a:pPr marL="504000" algn="just"/>
            <a:r>
              <a:rPr lang="hr-HR" dirty="0" smtClean="0"/>
              <a:t>Srednja brzina:</a:t>
            </a:r>
          </a:p>
          <a:p>
            <a:pPr marL="504000" algn="just">
              <a:buFontTx/>
              <a:buChar char="-"/>
            </a:pPr>
            <a:r>
              <a:rPr lang="hr-HR" dirty="0" smtClean="0"/>
              <a:t>Izračunava se tako da podijelimo ukupan prijeđeni put sa vremenom potrebnim da se taj put prijeđe</a:t>
            </a:r>
          </a:p>
          <a:p>
            <a:pPr marL="504000" algn="just">
              <a:buFontTx/>
              <a:buChar char="-"/>
            </a:pPr>
            <a:r>
              <a:rPr lang="hr-HR" dirty="0" smtClean="0"/>
              <a:t>1 h = 3600 s , 1 s = 3,6 h</a:t>
            </a:r>
          </a:p>
          <a:p>
            <a:pPr marL="504000" algn="just">
              <a:buFontTx/>
              <a:buChar char="-"/>
            </a:pPr>
            <a:r>
              <a:rPr lang="hr-HR" dirty="0" smtClean="0"/>
              <a:t>1 km = 1000 m , 1 m = 0,001 km</a:t>
            </a:r>
          </a:p>
          <a:p>
            <a:pPr marL="504000" algn="just">
              <a:buFontTx/>
              <a:buChar char="-"/>
            </a:pPr>
            <a:endParaRPr lang="hr-HR" dirty="0" smtClean="0"/>
          </a:p>
          <a:p>
            <a:pPr marL="504000" algn="just">
              <a:buNone/>
            </a:pPr>
            <a:endParaRPr lang="hr-HR" dirty="0" smtClean="0"/>
          </a:p>
          <a:p>
            <a:pPr marL="504000" algn="just">
              <a:buNone/>
            </a:pPr>
            <a:endParaRPr lang="hr-HR" dirty="0" smtClean="0"/>
          </a:p>
          <a:p>
            <a:pPr marL="504000" algn="just">
              <a:buNone/>
            </a:pPr>
            <a:endParaRPr lang="hr-HR" dirty="0" smtClean="0"/>
          </a:p>
          <a:p>
            <a:pPr marL="504000" algn="just"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8</a:t>
            </a:fld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4005064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16416" y="5733256"/>
            <a:ext cx="648072" cy="432048"/>
          </a:xfrm>
          <a:prstGeom prst="actionButtonForwardNex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Jednoliko pravocrtno gibanje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Gibanje tijela bez akceleracije jer se tijelo giba uvijek istom brzinom i uvijek prevaljuje jednake puteve</a:t>
            </a:r>
          </a:p>
          <a:p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</a:t>
            </a:r>
            <a:r>
              <a:rPr lang="hr-HR" dirty="0" smtClean="0"/>
              <a:t> = konstantna/stalna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504000" algn="just"/>
            <a:r>
              <a:rPr lang="hr-HR" dirty="0" smtClean="0"/>
              <a:t>Kod jednolikog pravocrtnog gibanja tijela, brzina je jednaka, V= konstantna/ista</a:t>
            </a:r>
          </a:p>
          <a:p>
            <a:pPr marL="504000" algn="just"/>
            <a:endParaRPr lang="hr-HR" dirty="0" smtClean="0"/>
          </a:p>
          <a:p>
            <a:pPr marL="504000" algn="just"/>
            <a:r>
              <a:rPr lang="hr-HR" dirty="0" smtClean="0"/>
              <a:t>Gibanje tijela se mjeri elektromagnetskim tipkalom</a:t>
            </a:r>
          </a:p>
          <a:p>
            <a:pPr marL="504000" algn="just"/>
            <a:endParaRPr lang="hr-HR" dirty="0" smtClean="0"/>
          </a:p>
          <a:p>
            <a:pPr marL="504000" algn="just"/>
            <a:endParaRPr lang="hr-HR" dirty="0" smtClean="0"/>
          </a:p>
          <a:p>
            <a:pPr marL="504000" algn="just">
              <a:buNone/>
            </a:pPr>
            <a:endParaRPr lang="hr-HR" dirty="0"/>
          </a:p>
          <a:p>
            <a:pPr marL="504000" algn="just">
              <a:buFontTx/>
              <a:buChar char="-"/>
            </a:pPr>
            <a:endParaRPr lang="hr-HR" dirty="0" smtClean="0"/>
          </a:p>
          <a:p>
            <a:pPr marL="504000" algn="just">
              <a:buFontTx/>
              <a:buChar char="-"/>
            </a:pPr>
            <a:endParaRPr lang="hr-HR" dirty="0"/>
          </a:p>
          <a:p>
            <a:pPr marL="504000" algn="just">
              <a:buFontTx/>
              <a:buChar char="-"/>
            </a:pPr>
            <a:endParaRPr lang="hr-HR" dirty="0" smtClean="0"/>
          </a:p>
          <a:p>
            <a:pPr marL="504000" algn="just">
              <a:buFontTx/>
              <a:buChar char="-"/>
            </a:pPr>
            <a:endParaRPr lang="hr-HR" dirty="0" smtClean="0"/>
          </a:p>
          <a:p>
            <a:pPr marL="504000" algn="just"/>
            <a:endParaRPr lang="hr-HR" dirty="0" smtClean="0"/>
          </a:p>
          <a:p>
            <a:pPr marL="504000" algn="just"/>
            <a:endParaRPr lang="hr-HR" dirty="0" smtClean="0"/>
          </a:p>
          <a:p>
            <a:pPr marL="504000" algn="just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861B-BA70-4CDA-8557-C2B798D76E82}" type="datetime1">
              <a:rPr lang="hr-HR" smtClean="0">
                <a:solidFill>
                  <a:schemeClr val="tx1"/>
                </a:solidFill>
              </a:rPr>
              <a:pPr/>
              <a:t>26.2.2013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0FC8-70DC-45B0-8E85-1C7C4AC51F22}" type="slidenum">
              <a:rPr lang="hr-HR" smtClean="0">
                <a:solidFill>
                  <a:schemeClr val="tx1"/>
                </a:solidFill>
              </a:rPr>
              <a:pPr/>
              <a:t>9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8316416" y="5877272"/>
            <a:ext cx="648072" cy="432048"/>
          </a:xfrm>
          <a:prstGeom prst="actionButtonForwardNex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658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Gibanje i sila</vt:lpstr>
      <vt:lpstr>Gibanje tijela i put</vt:lpstr>
      <vt:lpstr>Slide 3</vt:lpstr>
      <vt:lpstr>Slide 4</vt:lpstr>
      <vt:lpstr>Mjerenje vremena</vt:lpstr>
      <vt:lpstr>Vremenski interval </vt:lpstr>
      <vt:lpstr>Vremenski trenutak</vt:lpstr>
      <vt:lpstr>Gibanje i brzina</vt:lpstr>
      <vt:lpstr>Jednoliko pravocrtno gibanje</vt:lpstr>
      <vt:lpstr>Slide 10</vt:lpstr>
      <vt:lpstr>Grafičko prikazivanje jednolikog pravocrtnog gibanja</vt:lpstr>
      <vt:lpstr>Slide 12</vt:lpstr>
      <vt:lpstr>Slide 13</vt:lpstr>
      <vt:lpstr>Jednoliko ubrzano pravocrtno gibanje</vt:lpstr>
      <vt:lpstr>Grafičko prikazivanje jednolikog ubrzanog gibanja</vt:lpstr>
      <vt:lpstr>V-t dijagram -&gt; ovisnost brzine o vremenu</vt:lpstr>
      <vt:lpstr> a-t dijagram – &gt; ovisnost akceleracije o vremenu </vt:lpstr>
      <vt:lpstr>Nejednoliko pravocrtno gibanje</vt:lpstr>
      <vt:lpstr>Akceleracija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Gibanje i sila</dc:title>
  <dc:creator>user</dc:creator>
  <cp:lastModifiedBy>user</cp:lastModifiedBy>
  <cp:revision>43</cp:revision>
  <dcterms:created xsi:type="dcterms:W3CDTF">2013-02-20T09:13:38Z</dcterms:created>
  <dcterms:modified xsi:type="dcterms:W3CDTF">2013-02-26T16:11:03Z</dcterms:modified>
</cp:coreProperties>
</file>