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78" r:id="rId23"/>
    <p:sldId id="309" r:id="rId24"/>
    <p:sldId id="310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311" r:id="rId34"/>
    <p:sldId id="312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13" r:id="rId55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30" autoAdjust="0"/>
    <p:restoredTop sz="94676" autoAdjust="0"/>
  </p:normalViewPr>
  <p:slideViewPr>
    <p:cSldViewPr>
      <p:cViewPr varScale="1">
        <p:scale>
          <a:sx n="100" d="100"/>
          <a:sy n="100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174269D-20E3-49F5-ACAC-923C76E4CF1A}" type="datetimeFigureOut">
              <a:rPr lang="hr-HR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51C4C3-2DC6-4CF0-9FB6-7C6953CD5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88024" y="2780928"/>
            <a:ext cx="3313355" cy="1702160"/>
          </a:xfrm>
        </p:spPr>
        <p:txBody>
          <a:bodyPr>
            <a:normAutofit/>
          </a:bodyPr>
          <a:lstStyle/>
          <a:p>
            <a:r>
              <a:rPr lang="hr-HR" dirty="0" smtClean="0"/>
              <a:t>Fizika ponavljanje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Pitanja i odgovori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7438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fizička veličina?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Fizička veličina je svako svojstvo koje možemo mjeriti i iskazati brojčanom vrijednošću i mjernom jedinicom.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(l,a,b,x,c,s,d,š,h)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193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mjerenje?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Mjerenje je postupak određivanja brojčane vrijednosti neke fizičke veličine kojom iskazujemo koliko je puta ona veća ili manja od odabrane mjerne jedinice kojom mjerimo.(Mjeriti možemo; metrom, sklopivim metrom, mjernom trakom, pomičnim mjerilom, </a:t>
            </a:r>
            <a:r>
              <a:rPr lang="hr-HR" dirty="0" err="1" smtClean="0"/>
              <a:t>mikrometarskim</a:t>
            </a:r>
            <a:r>
              <a:rPr lang="hr-HR" dirty="0" smtClean="0"/>
              <a:t> vijkom, itd.)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8228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Koja je oznaka za duljinu?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Duljina=d   ili   </a:t>
            </a:r>
            <a:r>
              <a:rPr lang="hr-HR" dirty="0" err="1" smtClean="0"/>
              <a:t>long</a:t>
            </a:r>
            <a:r>
              <a:rPr lang="hr-HR" dirty="0" smtClean="0"/>
              <a:t>=l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582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propisana mjerna jedinica za mjerenje duljine?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Propisana mjerna jedinica za mjerenje duljine je metar(m).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171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Pretvorite u milimetre: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A)0.12m=           mm</a:t>
            </a:r>
          </a:p>
          <a:p>
            <a:r>
              <a:rPr lang="hr-HR" dirty="0" smtClean="0"/>
              <a:t>B)6,8dm=           mm</a:t>
            </a:r>
          </a:p>
          <a:p>
            <a:r>
              <a:rPr lang="hr-HR" dirty="0" smtClean="0"/>
              <a:t>C)56m=             mm</a:t>
            </a:r>
          </a:p>
          <a:p>
            <a:r>
              <a:rPr lang="hr-HR" dirty="0" smtClean="0"/>
              <a:t>D)0,056cm=            mm</a:t>
            </a:r>
          </a:p>
          <a:p>
            <a:r>
              <a:rPr lang="hr-HR" dirty="0" smtClean="0"/>
              <a:t>E)0,0061km=             mm</a:t>
            </a:r>
          </a:p>
          <a:p>
            <a:r>
              <a:rPr lang="hr-HR" dirty="0" smtClean="0"/>
              <a:t>F)23dm=                    mm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9151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Pretvorite u metre: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A)50cm=            m</a:t>
            </a:r>
          </a:p>
          <a:p>
            <a:r>
              <a:rPr lang="hr-HR" dirty="0" smtClean="0"/>
              <a:t>B)146mm=          m</a:t>
            </a:r>
          </a:p>
          <a:p>
            <a:r>
              <a:rPr lang="hr-HR" dirty="0" smtClean="0"/>
              <a:t>C)0,27km=          m</a:t>
            </a:r>
          </a:p>
          <a:p>
            <a:r>
              <a:rPr lang="hr-HR" dirty="0" smtClean="0"/>
              <a:t>D)7mm=              m</a:t>
            </a:r>
          </a:p>
          <a:p>
            <a:r>
              <a:rPr lang="hr-HR" dirty="0" smtClean="0"/>
              <a:t>E)90km=              m</a:t>
            </a:r>
          </a:p>
          <a:p>
            <a:r>
              <a:rPr lang="hr-HR" dirty="0" smtClean="0"/>
              <a:t>F)154dm=            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6014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Pretvorite u milimetre: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A)12m64dm13cm=               mm</a:t>
            </a:r>
          </a:p>
          <a:p>
            <a:r>
              <a:rPr lang="hr-HR" dirty="0" smtClean="0"/>
              <a:t>B)4m3dm4cm=                mm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486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Pretvorite u decimetre: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A)0,5km3m12cm</a:t>
            </a:r>
          </a:p>
          <a:p>
            <a:r>
              <a:rPr lang="hr-HR" dirty="0" smtClean="0"/>
              <a:t>B)12m52cm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8971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Određivanje ploštine plohe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I. TIJELA I TVARI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1955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ploština plohe?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/>
          <a:lstStyle/>
          <a:p>
            <a:r>
              <a:rPr lang="hr-HR" dirty="0" smtClean="0"/>
              <a:t>Ploština plohe je veličina površine plohe.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656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tijelima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I. TIJELA I TVARI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6685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Koja je oznaka za ploštinu?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Oznaka za ploštinu je:A ili 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5413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mjerna jedinica za mjerenje ploštine?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Propisana mjerna jedinica za mjerenje ploštine plohe je kvadratni metar(m</a:t>
            </a:r>
            <a:r>
              <a:rPr lang="hr-HR" sz="900" dirty="0" smtClean="0"/>
              <a:t>2</a:t>
            </a:r>
            <a:r>
              <a:rPr lang="hr-HR" dirty="0" smtClean="0"/>
              <a:t>).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661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1m</a:t>
            </a:r>
            <a:r>
              <a:rPr lang="hr-HR" sz="900" dirty="0" smtClean="0"/>
              <a:t>2  </a:t>
            </a:r>
            <a:r>
              <a:rPr lang="hr-HR" dirty="0" smtClean="0"/>
              <a:t>= 100dm</a:t>
            </a:r>
            <a:r>
              <a:rPr lang="hr-HR" sz="900" dirty="0" smtClean="0"/>
              <a:t>2</a:t>
            </a:r>
            <a:r>
              <a:rPr lang="hr-HR" dirty="0" smtClean="0"/>
              <a:t> = 10 000cm</a:t>
            </a:r>
            <a:r>
              <a:rPr lang="hr-HR" sz="900" dirty="0" smtClean="0"/>
              <a:t>2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xmlns="" val="101883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1) Tijela pravilnog oblika: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2348880"/>
            <a:ext cx="6777317" cy="3508977"/>
          </a:xfrm>
        </p:spPr>
        <p:txBody>
          <a:bodyPr/>
          <a:lstStyle/>
          <a:p>
            <a:r>
              <a:rPr lang="hr-HR" dirty="0" smtClean="0"/>
              <a:t>                       A= </a:t>
            </a:r>
            <a:r>
              <a:rPr lang="hr-HR" dirty="0" err="1" smtClean="0"/>
              <a:t>a</a:t>
            </a:r>
            <a:r>
              <a:rPr lang="hr-HR" dirty="0" smtClean="0"/>
              <a:t> x b     (A)=(a)x(b)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A= </a:t>
            </a:r>
            <a:r>
              <a:rPr lang="hr-HR" dirty="0" err="1" smtClean="0"/>
              <a:t>d</a:t>
            </a:r>
            <a:r>
              <a:rPr lang="hr-HR" dirty="0" smtClean="0"/>
              <a:t> x š</a:t>
            </a:r>
          </a:p>
          <a:p>
            <a:pPr marL="68580" indent="0">
              <a:buNone/>
            </a:pPr>
            <a:r>
              <a:rPr lang="hr-HR" dirty="0" smtClean="0"/>
              <a:t>                   </a:t>
            </a:r>
          </a:p>
          <a:p>
            <a:pPr marL="68580" indent="0">
              <a:buNone/>
            </a:pPr>
            <a:r>
              <a:rPr lang="hr-HR" dirty="0" smtClean="0"/>
              <a:t>                   A= </a:t>
            </a:r>
            <a:r>
              <a:rPr lang="hr-HR" dirty="0" err="1" smtClean="0"/>
              <a:t>a</a:t>
            </a:r>
            <a:r>
              <a:rPr lang="hr-HR" dirty="0" smtClean="0"/>
              <a:t> x a         A= </a:t>
            </a:r>
            <a:r>
              <a:rPr lang="hr-HR" dirty="0" err="1" smtClean="0"/>
              <a:t>d</a:t>
            </a:r>
            <a:r>
              <a:rPr lang="hr-HR" dirty="0" smtClean="0"/>
              <a:t> x š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A=a</a:t>
            </a:r>
            <a:r>
              <a:rPr lang="hr-HR" sz="1000" dirty="0" smtClean="0"/>
              <a:t>2</a:t>
            </a:r>
          </a:p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r>
              <a:rPr lang="hr-HR" dirty="0" smtClean="0"/>
              <a:t>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24" y="2348879"/>
            <a:ext cx="1932168" cy="104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1235769" cy="1198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24" y="5013176"/>
            <a:ext cx="1359024" cy="113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kstniOkvir 3"/>
              <p:cNvSpPr txBox="1"/>
              <p:nvPr/>
            </p:nvSpPr>
            <p:spPr>
              <a:xfrm>
                <a:off x="2771800" y="5366093"/>
                <a:ext cx="16120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+mj-lt"/>
                        </a:rPr>
                        <m:t>𝐴</m:t>
                      </m:r>
                      <m:r>
                        <a:rPr lang="hr-HR" b="0" i="1" smtClean="0">
                          <a:latin typeface="+mj-lt"/>
                        </a:rPr>
                        <m:t>=</m:t>
                      </m:r>
                      <m:r>
                        <a:rPr lang="hr-HR" b="0" i="1" smtClean="0">
                          <a:latin typeface="+mj-lt"/>
                        </a:rPr>
                        <m:t>𝑟</m:t>
                      </m:r>
                      <m:r>
                        <a:rPr lang="hr-HR" b="0" i="1" smtClean="0">
                          <a:latin typeface="+mj-lt"/>
                        </a:rPr>
                        <m:t>2 </m:t>
                      </m:r>
                      <m:r>
                        <a:rPr lang="hr-HR" b="0" i="1" smtClean="0">
                          <a:latin typeface="+mj-lt"/>
                        </a:rPr>
                        <m:t>𝑥</m:t>
                      </m:r>
                      <m:r>
                        <a:rPr lang="hr-HR" b="0" i="1" smtClean="0">
                          <a:latin typeface="+mj-lt"/>
                        </a:rPr>
                        <m:t> </m:t>
                      </m:r>
                      <m:r>
                        <a:rPr lang="el-GR" b="0" i="1" smtClean="0">
                          <a:latin typeface="+mj-lt"/>
                        </a:rPr>
                        <m:t>𝜋</m:t>
                      </m:r>
                    </m:oMath>
                  </m:oMathPara>
                </a14:m>
                <a:endParaRPr lang="hr-HR" dirty="0">
                  <a:latin typeface="+mj-lt"/>
                </a:endParaRPr>
              </a:p>
            </p:txBody>
          </p:sp>
        </mc:Choice>
        <mc:Fallback>
          <p:sp>
            <p:nvSpPr>
              <p:cNvPr id="4" name="TekstniOkvi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366093"/>
                <a:ext cx="16120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4552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2)Tijela nepravilnog oblika: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Mreža(m</a:t>
            </a:r>
            <a:r>
              <a:rPr lang="hr-HR" sz="1000" dirty="0" smtClean="0"/>
              <a:t>2</a:t>
            </a:r>
            <a:r>
              <a:rPr lang="hr-HR" dirty="0" smtClean="0"/>
              <a:t>, dm</a:t>
            </a:r>
            <a:r>
              <a:rPr lang="hr-HR" sz="1000" dirty="0" smtClean="0"/>
              <a:t>2</a:t>
            </a:r>
            <a:r>
              <a:rPr lang="hr-HR" dirty="0" smtClean="0"/>
              <a:t>, cm</a:t>
            </a:r>
            <a:r>
              <a:rPr lang="hr-HR" sz="1000" dirty="0" smtClean="0"/>
              <a:t>2</a:t>
            </a:r>
            <a:r>
              <a:rPr lang="hr-HR" dirty="0" smtClean="0"/>
              <a:t>, mm</a:t>
            </a:r>
            <a:r>
              <a:rPr lang="hr-HR" sz="1000" dirty="0" smtClean="0"/>
              <a:t>2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1761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A)1km</a:t>
            </a:r>
            <a:r>
              <a:rPr lang="hr-HR" sz="900" dirty="0" smtClean="0"/>
              <a:t>2</a:t>
            </a:r>
            <a:r>
              <a:rPr lang="hr-HR" dirty="0" smtClean="0"/>
              <a:t>=            m</a:t>
            </a:r>
            <a:r>
              <a:rPr lang="hr-HR" sz="900" dirty="0" smtClean="0"/>
              <a:t>2</a:t>
            </a:r>
          </a:p>
          <a:p>
            <a:r>
              <a:rPr lang="hr-HR" dirty="0" smtClean="0"/>
              <a:t>B)5cm</a:t>
            </a:r>
            <a:r>
              <a:rPr lang="hr-HR" sz="900" dirty="0" smtClean="0"/>
              <a:t>2</a:t>
            </a:r>
            <a:r>
              <a:rPr lang="hr-HR" dirty="0" smtClean="0"/>
              <a:t>=            mm</a:t>
            </a:r>
            <a:r>
              <a:rPr lang="hr-HR" sz="900" dirty="0" smtClean="0"/>
              <a:t>2</a:t>
            </a:r>
          </a:p>
          <a:p>
            <a:r>
              <a:rPr lang="hr-HR" dirty="0" smtClean="0"/>
              <a:t>C)14dm</a:t>
            </a:r>
            <a:r>
              <a:rPr lang="hr-HR" sz="900" dirty="0" smtClean="0"/>
              <a:t>2</a:t>
            </a:r>
            <a:r>
              <a:rPr lang="hr-HR" dirty="0" smtClean="0"/>
              <a:t>=             cm</a:t>
            </a:r>
            <a:r>
              <a:rPr lang="hr-HR" sz="9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49650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A)31dm</a:t>
            </a:r>
            <a:r>
              <a:rPr lang="hr-HR" sz="900" dirty="0" smtClean="0"/>
              <a:t>2</a:t>
            </a:r>
            <a:r>
              <a:rPr lang="hr-HR" dirty="0" smtClean="0"/>
              <a:t>=            mm</a:t>
            </a:r>
            <a:r>
              <a:rPr lang="hr-HR" sz="900" dirty="0" smtClean="0"/>
              <a:t>2</a:t>
            </a:r>
          </a:p>
          <a:p>
            <a:r>
              <a:rPr lang="hr-HR" dirty="0" smtClean="0"/>
              <a:t>B)0,062m</a:t>
            </a:r>
            <a:r>
              <a:rPr lang="hr-HR" sz="900" dirty="0" smtClean="0"/>
              <a:t>2</a:t>
            </a:r>
            <a:r>
              <a:rPr lang="hr-HR" dirty="0" smtClean="0"/>
              <a:t>=           cm</a:t>
            </a:r>
            <a:r>
              <a:rPr lang="hr-HR" sz="900" dirty="0" smtClean="0"/>
              <a:t>2</a:t>
            </a:r>
          </a:p>
          <a:p>
            <a:r>
              <a:rPr lang="hr-HR" dirty="0" smtClean="0"/>
              <a:t>C)7km</a:t>
            </a:r>
            <a:r>
              <a:rPr lang="hr-HR" sz="900" dirty="0" smtClean="0"/>
              <a:t>2</a:t>
            </a:r>
            <a:r>
              <a:rPr lang="hr-HR" dirty="0" smtClean="0"/>
              <a:t>=               dm</a:t>
            </a:r>
            <a:r>
              <a:rPr lang="hr-HR" sz="900" dirty="0" smtClean="0"/>
              <a:t>2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xmlns="" val="339953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Određivanje i mjerenje obujma tijela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I. TIJELA I TVARI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4936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obujam tijela?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Obujam(volumen) tijela je veličina prostora koji tijelo zauzima. </a:t>
            </a:r>
          </a:p>
          <a:p>
            <a:r>
              <a:rPr lang="hr-HR" dirty="0" smtClean="0"/>
              <a:t>Fizičke veličine: duljina -  a, d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: širina - b, š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: visina - c, v, </a:t>
            </a:r>
            <a:r>
              <a:rPr lang="hr-HR" dirty="0" err="1" smtClean="0"/>
              <a:t>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4881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oznaka za obujam tijela?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Oznaka za obujam tijela je </a:t>
            </a:r>
            <a:r>
              <a:rPr lang="hr-HR" dirty="0" smtClean="0">
                <a:latin typeface="Bradley Hand ITC" pitchFamily="66" charset="0"/>
              </a:rPr>
              <a:t>V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7252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tijela?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Predmeti ili stvari koji okružuju i zauzimaju prostor.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4354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propisana mjerna jedinica za mjerenje obujma tijela?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Propisana mjerna jedinica za mjerenje obujma tijela je kubni metar(m</a:t>
            </a:r>
            <a:r>
              <a:rPr lang="hr-HR" sz="900" dirty="0" smtClean="0"/>
              <a:t>3</a:t>
            </a:r>
            <a:r>
              <a:rPr lang="hr-HR" dirty="0" smtClean="0"/>
              <a:t>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2833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</a:t>
            </a:r>
            <a:r>
              <a:rPr lang="hr-HR" dirty="0" smtClean="0">
                <a:latin typeface="Bradley Hand ITC" pitchFamily="66" charset="0"/>
              </a:rPr>
              <a:t>l</a:t>
            </a:r>
            <a:r>
              <a:rPr lang="hr-HR" dirty="0" smtClean="0"/>
              <a:t> = 1 dm</a:t>
            </a:r>
            <a:r>
              <a:rPr lang="hr-HR" sz="900" dirty="0" smtClean="0"/>
              <a:t>3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5094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formula za volumen tijela?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 = a x b x 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481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1) </a:t>
            </a:r>
            <a:r>
              <a:rPr lang="hr-HR" dirty="0" smtClean="0"/>
              <a:t>Tijela   pravilnog </a:t>
            </a:r>
            <a:r>
              <a:rPr lang="hr-HR" dirty="0" smtClean="0"/>
              <a:t>oblika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hr-HR" dirty="0" smtClean="0"/>
              <a:t>                     ,</a:t>
            </a:r>
            <a:r>
              <a:rPr lang="hr-HR" dirty="0"/>
              <a:t> </a:t>
            </a:r>
            <a:r>
              <a:rPr lang="hr-HR" dirty="0" smtClean="0"/>
              <a:t>  V= </a:t>
            </a:r>
            <a:r>
              <a:rPr lang="hr-HR" dirty="0" err="1" smtClean="0"/>
              <a:t>a</a:t>
            </a:r>
            <a:r>
              <a:rPr lang="hr-HR" dirty="0" smtClean="0"/>
              <a:t> x b x c  ili  V= </a:t>
            </a:r>
            <a:r>
              <a:rPr lang="hr-HR" dirty="0" err="1" smtClean="0"/>
              <a:t>d</a:t>
            </a:r>
            <a:r>
              <a:rPr lang="hr-HR" dirty="0" smtClean="0"/>
              <a:t> x š x v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V= </a:t>
            </a:r>
            <a:r>
              <a:rPr lang="hr-HR" dirty="0" err="1" smtClean="0"/>
              <a:t>A</a:t>
            </a:r>
            <a:r>
              <a:rPr lang="hr-HR" dirty="0" smtClean="0"/>
              <a:t> x c             V= </a:t>
            </a:r>
            <a:r>
              <a:rPr lang="hr-HR" dirty="0" err="1" smtClean="0"/>
              <a:t>A</a:t>
            </a:r>
            <a:r>
              <a:rPr lang="hr-HR" dirty="0" smtClean="0"/>
              <a:t> x v</a:t>
            </a:r>
          </a:p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endParaRPr lang="hr-HR" dirty="0"/>
          </a:p>
          <a:p>
            <a:pPr marL="68580" indent="0">
              <a:buNone/>
            </a:pPr>
            <a:r>
              <a:rPr lang="hr-HR" dirty="0" smtClean="0"/>
              <a:t>                    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V= a x a x a = a3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ili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V= </a:t>
            </a:r>
            <a:r>
              <a:rPr lang="hr-HR" dirty="0" err="1" smtClean="0"/>
              <a:t>A</a:t>
            </a:r>
            <a:r>
              <a:rPr lang="hr-HR" dirty="0" smtClean="0"/>
              <a:t> x a        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082" y="2348880"/>
            <a:ext cx="203216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391" y="4005063"/>
            <a:ext cx="2495550" cy="205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71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2) </a:t>
            </a:r>
            <a:r>
              <a:rPr lang="hr-HR" dirty="0" err="1" smtClean="0"/>
              <a:t>Tijla</a:t>
            </a:r>
            <a:r>
              <a:rPr lang="hr-HR" dirty="0" smtClean="0"/>
              <a:t> nepravilnog oblika(tekućine i plinovi)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Npr. 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V</a:t>
            </a:r>
            <a:r>
              <a:rPr lang="hr-HR" sz="1000" dirty="0" smtClean="0"/>
              <a:t>1</a:t>
            </a:r>
            <a:r>
              <a:rPr lang="hr-HR" dirty="0" smtClean="0"/>
              <a:t>=59ml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u="sng" dirty="0" smtClean="0"/>
              <a:t>V</a:t>
            </a:r>
            <a:r>
              <a:rPr lang="hr-HR" sz="1000" u="sng" dirty="0" smtClean="0"/>
              <a:t>2</a:t>
            </a:r>
            <a:r>
              <a:rPr lang="hr-HR" u="sng" dirty="0" smtClean="0"/>
              <a:t>=69ml</a:t>
            </a:r>
            <a:r>
              <a:rPr lang="hr-HR" u="sng" dirty="0"/>
              <a:t> </a:t>
            </a:r>
            <a:endParaRPr lang="hr-HR" dirty="0" smtClean="0"/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err="1" smtClean="0"/>
              <a:t>V</a:t>
            </a:r>
            <a:r>
              <a:rPr lang="hr-HR" sz="1400" dirty="0" err="1" smtClean="0"/>
              <a:t>t</a:t>
            </a:r>
            <a:r>
              <a:rPr lang="hr-HR" dirty="0" smtClean="0"/>
              <a:t>=?(ml)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err="1" smtClean="0"/>
              <a:t>V</a:t>
            </a:r>
            <a:r>
              <a:rPr lang="hr-HR" sz="1400" dirty="0" err="1" smtClean="0"/>
              <a:t>t</a:t>
            </a:r>
            <a:r>
              <a:rPr lang="hr-HR" dirty="0" smtClean="0"/>
              <a:t>=V2 – V1(ml)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err="1" smtClean="0"/>
              <a:t>V</a:t>
            </a:r>
            <a:r>
              <a:rPr lang="hr-HR" sz="1400" dirty="0" err="1" smtClean="0"/>
              <a:t>t</a:t>
            </a:r>
            <a:r>
              <a:rPr lang="hr-HR" dirty="0" smtClean="0"/>
              <a:t>=69 – 59(ml)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err="1" smtClean="0"/>
              <a:t>V</a:t>
            </a:r>
            <a:r>
              <a:rPr lang="hr-HR" sz="1400" dirty="0" err="1" smtClean="0"/>
              <a:t>t</a:t>
            </a:r>
            <a:r>
              <a:rPr lang="hr-HR" dirty="0"/>
              <a:t>=</a:t>
            </a:r>
            <a:r>
              <a:rPr lang="hr-HR" dirty="0" smtClean="0"/>
              <a:t>10ml=10cm3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317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A)2m</a:t>
            </a:r>
            <a:r>
              <a:rPr lang="hr-HR" sz="900" dirty="0" smtClean="0"/>
              <a:t>3</a:t>
            </a:r>
            <a:r>
              <a:rPr lang="hr-HR" dirty="0" smtClean="0"/>
              <a:t>=                   dm</a:t>
            </a:r>
            <a:r>
              <a:rPr lang="hr-HR" sz="900" dirty="0" smtClean="0"/>
              <a:t>3</a:t>
            </a:r>
          </a:p>
          <a:p>
            <a:r>
              <a:rPr lang="hr-HR" dirty="0" smtClean="0"/>
              <a:t>B)0,08m</a:t>
            </a:r>
            <a:r>
              <a:rPr lang="hr-HR" sz="900" dirty="0" smtClean="0"/>
              <a:t>3</a:t>
            </a:r>
            <a:r>
              <a:rPr lang="hr-HR" dirty="0" smtClean="0"/>
              <a:t>=             dm</a:t>
            </a:r>
            <a:r>
              <a:rPr lang="hr-HR" sz="900" dirty="0" smtClean="0"/>
              <a:t>3</a:t>
            </a:r>
          </a:p>
          <a:p>
            <a:r>
              <a:rPr lang="hr-HR" dirty="0" smtClean="0"/>
              <a:t>C)0,6m</a:t>
            </a:r>
            <a:r>
              <a:rPr lang="hr-HR" sz="900" dirty="0" smtClean="0"/>
              <a:t>3</a:t>
            </a:r>
            <a:r>
              <a:rPr lang="hr-HR" dirty="0" smtClean="0"/>
              <a:t>=              dm</a:t>
            </a:r>
            <a:r>
              <a:rPr lang="hr-HR" sz="900" dirty="0" smtClean="0"/>
              <a:t>3</a:t>
            </a:r>
          </a:p>
          <a:p>
            <a:r>
              <a:rPr lang="hr-HR" dirty="0" smtClean="0"/>
              <a:t>D)30dm</a:t>
            </a:r>
            <a:r>
              <a:rPr lang="hr-HR" sz="900" dirty="0" smtClean="0"/>
              <a:t>3</a:t>
            </a:r>
            <a:r>
              <a:rPr lang="hr-HR" dirty="0" smtClean="0"/>
              <a:t>=             cm</a:t>
            </a:r>
            <a:r>
              <a:rPr lang="hr-HR" sz="900" dirty="0" smtClean="0"/>
              <a:t>3</a:t>
            </a:r>
          </a:p>
          <a:p>
            <a:r>
              <a:rPr lang="hr-HR" dirty="0" smtClean="0"/>
              <a:t>E)7cm</a:t>
            </a:r>
            <a:r>
              <a:rPr lang="hr-HR" sz="900" dirty="0" smtClean="0"/>
              <a:t>3</a:t>
            </a:r>
            <a:r>
              <a:rPr lang="hr-HR" dirty="0" smtClean="0"/>
              <a:t>=                mm</a:t>
            </a:r>
            <a:r>
              <a:rPr lang="hr-HR" sz="900" dirty="0" smtClean="0"/>
              <a:t>3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xmlns="" val="7196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A)0,0158m</a:t>
            </a:r>
            <a:r>
              <a:rPr lang="hr-HR" sz="900" dirty="0" smtClean="0"/>
              <a:t>3</a:t>
            </a:r>
            <a:r>
              <a:rPr lang="hr-HR" dirty="0" smtClean="0"/>
              <a:t>=                 ml</a:t>
            </a:r>
          </a:p>
          <a:p>
            <a:r>
              <a:rPr lang="hr-HR" dirty="0" smtClean="0"/>
              <a:t>B)0,05dm</a:t>
            </a:r>
            <a:r>
              <a:rPr lang="hr-HR" sz="900" dirty="0" smtClean="0"/>
              <a:t>3</a:t>
            </a:r>
            <a:r>
              <a:rPr lang="hr-HR" dirty="0" smtClean="0"/>
              <a:t>=                   mm</a:t>
            </a:r>
            <a:r>
              <a:rPr lang="hr-HR" sz="900" dirty="0" smtClean="0"/>
              <a:t>3</a:t>
            </a:r>
          </a:p>
          <a:p>
            <a:r>
              <a:rPr lang="hr-HR" dirty="0" smtClean="0"/>
              <a:t>0,007m</a:t>
            </a:r>
            <a:r>
              <a:rPr lang="hr-HR" sz="900" dirty="0" smtClean="0"/>
              <a:t>3</a:t>
            </a:r>
            <a:r>
              <a:rPr lang="hr-HR" dirty="0" smtClean="0"/>
              <a:t>=                     cm</a:t>
            </a:r>
            <a:r>
              <a:rPr lang="hr-HR" sz="900" dirty="0" smtClean="0"/>
              <a:t>3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xmlns="" val="296293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mase tijela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I. TIJELA I TVARI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0347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je tromost ili inercija?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Tromost ili inercija je svojstvo zbog kojega se tijelo opire promjeni stanja gibanja u kojem se nalazi.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027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je masa?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Masa je mjera tromosti tijela.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8314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su tri </a:t>
            </a:r>
            <a:r>
              <a:rPr lang="hr-HR" dirty="0" err="1" smtClean="0"/>
              <a:t>agregacijska</a:t>
            </a:r>
            <a:r>
              <a:rPr lang="hr-HR" dirty="0" smtClean="0"/>
              <a:t> stanja?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su:1.čvrsto(kruto)</a:t>
            </a:r>
          </a:p>
          <a:p>
            <a:pPr marL="68580" indent="0">
              <a:buNone/>
            </a:pPr>
            <a:r>
              <a:rPr lang="hr-HR" dirty="0" smtClean="0"/>
              <a:t>             2.tekuće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3.plinovito.</a:t>
            </a:r>
          </a:p>
        </p:txBody>
      </p:sp>
    </p:spTree>
    <p:extLst>
      <p:ext uri="{BB962C8B-B14F-4D97-AF65-F5344CB8AC3E}">
        <p14:creationId xmlns:p14="http://schemas.microsoft.com/office/powerpoint/2010/main" xmlns="" val="143638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Koji je uređaj za mjerenje mase?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Uređaj za mjerenje mase je vaga.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3230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Koja je oznaka za masu?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Oznaka za masu je </a:t>
            </a:r>
            <a:r>
              <a:rPr lang="hr-HR" dirty="0" smtClean="0">
                <a:latin typeface="Bradley Hand ITC" pitchFamily="66" charset="0"/>
              </a:rPr>
              <a:t>m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447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propisana mjerna jedinica za masu?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Propisana mjerna jedinica za masu je kilogram(</a:t>
            </a:r>
            <a:r>
              <a:rPr lang="hr-HR" dirty="0" smtClean="0">
                <a:latin typeface="Bradley Hand ITC" pitchFamily="66" charset="0"/>
              </a:rPr>
              <a:t>kg</a:t>
            </a:r>
            <a:r>
              <a:rPr lang="hr-HR" dirty="0" smtClean="0"/>
              <a:t>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2032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Gustoća tvari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I. TIJELA I TVARI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6226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gustoća?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Gustoća je svojstvo tvari koje od koje je tijelo građeno.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1782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iskazujemo gustoću?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Gustoću iskazujemo količnikom mase i obujma.</a:t>
            </a:r>
          </a:p>
          <a:p>
            <a:pPr marL="6858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5494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Koja je oznaka za gustoću?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Oznaka za gustoću je </a:t>
            </a:r>
            <a:r>
              <a:rPr lang="hr-HR" dirty="0" smtClean="0">
                <a:latin typeface="Bradley Hand ITC" pitchFamily="66" charset="0"/>
              </a:rPr>
              <a:t>p.</a:t>
            </a:r>
            <a:endParaRPr lang="hr-HR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23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Bradley Hand ITC" pitchFamily="66" charset="0"/>
              </a:rPr>
              <a:t>P</a:t>
            </a:r>
            <a:r>
              <a:rPr lang="hr-HR" dirty="0">
                <a:latin typeface="Bradley Hand ITC" pitchFamily="66" charset="0"/>
              </a:rPr>
              <a:t>=</a:t>
            </a:r>
            <a:r>
              <a:rPr lang="hr-HR" dirty="0" smtClean="0"/>
              <a:t> </a:t>
            </a:r>
            <a:r>
              <a:rPr lang="hr-HR" dirty="0" smtClean="0">
                <a:latin typeface="Bradley Hand ITC" pitchFamily="66" charset="0"/>
              </a:rPr>
              <a:t>m/v </a:t>
            </a:r>
          </a:p>
          <a:p>
            <a:r>
              <a:rPr lang="hr-HR" dirty="0" smtClean="0">
                <a:latin typeface="Bradley Hand ITC" pitchFamily="66" charset="0"/>
              </a:rPr>
              <a:t>P=m:v</a:t>
            </a:r>
            <a:endParaRPr lang="hr-HR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7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nazivamo tijelo koje ima jednaku gustoću sa svim svojim dijelovima?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Tijelo koje ima jednaku gustoću sam svim svojim dijelovima nazivamo homogeno tijelo.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7542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nazivamo tijela koja nemaju jednaku gustoću sa svim svojim dijelovima?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Tijelo koje nemaju jednaku gustoću sa svim svojim dijelovima nazivamo nehomogeno tijelo.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527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Opiši čvrsta tijela: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Ona u nepromijenjenim uvjetima ne mijenjaju svoj oblik , ne daju se stlačiti i širiti.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638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tvari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I. TIJELA I TAVRI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2913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 čega su građene tvari?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Tvari su građene od čestica.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3177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Kakve su te tvari međusobno?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Tvari su međusobno povezane.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67853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se naziva prazan prostor između čestica?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Prazan prostor između čestica se zove međuprostor.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0316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avršetak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Prezentaciju izradila: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smtClean="0"/>
              <a:t>Petra Balija 7.c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3031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Opiši tekuća tijela: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Ona poprimaju oblik posude u kojoj se nalaze, ne daju se stlačiti i širiti.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511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Opiši plinovita tijela: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Ona nemaju stalan oblik popunjavaju i šire se prostorom u kojem se nalaze , daju se stlačiti i širiti.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7025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 duljina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I. TIJELA I TVARI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4796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znači mjeriti duljinu?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Mjeriti duljinu znači utvrditi koliko je puta ona veća ili manja od duljine koju smo odabrali kao jedinicu mjerenja.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443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Ljevao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251</TotalTime>
  <Words>881</Words>
  <Application>Microsoft Office PowerPoint</Application>
  <PresentationFormat>On-screen Show (4:3)</PresentationFormat>
  <Paragraphs>155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Austin</vt:lpstr>
      <vt:lpstr>Fizika ponavljanje</vt:lpstr>
      <vt:lpstr>O tijelima</vt:lpstr>
      <vt:lpstr>Što su tijela?</vt:lpstr>
      <vt:lpstr>Koja su tri agregacijska stanja?</vt:lpstr>
      <vt:lpstr>Opiši čvrsta tijela:</vt:lpstr>
      <vt:lpstr>Opiši tekuća tijela:</vt:lpstr>
      <vt:lpstr>Opiši plinovita tijela:</vt:lpstr>
      <vt:lpstr>Mjerenje duljina</vt:lpstr>
      <vt:lpstr>Što znači mjeriti duljinu?</vt:lpstr>
      <vt:lpstr>Što je fizička veličina?</vt:lpstr>
      <vt:lpstr>Što je mjerenje?</vt:lpstr>
      <vt:lpstr>Koja je oznaka za duljinu?</vt:lpstr>
      <vt:lpstr>Koja je propisana mjerna jedinica za mjerenje duljine?</vt:lpstr>
      <vt:lpstr>Pretvorite u milimetre:</vt:lpstr>
      <vt:lpstr>Pretvorite u metre:</vt:lpstr>
      <vt:lpstr>Pretvorite u milimetre:</vt:lpstr>
      <vt:lpstr>Pretvorite u decimetre:</vt:lpstr>
      <vt:lpstr>Određivanje ploštine plohe</vt:lpstr>
      <vt:lpstr>Što je ploština plohe?</vt:lpstr>
      <vt:lpstr>Koja je oznaka za ploštinu?</vt:lpstr>
      <vt:lpstr>Koja je mjerna jedinica za mjerenje ploštine?</vt:lpstr>
      <vt:lpstr>Slide 22</vt:lpstr>
      <vt:lpstr>1) Tijela pravilnog oblika:</vt:lpstr>
      <vt:lpstr>2)Tijela nepravilnog oblika:</vt:lpstr>
      <vt:lpstr>Pretvori:</vt:lpstr>
      <vt:lpstr>Pretvori:</vt:lpstr>
      <vt:lpstr>Određivanje i mjerenje obujma tijela</vt:lpstr>
      <vt:lpstr>Što je obujam tijela?</vt:lpstr>
      <vt:lpstr>Koja je oznaka za obujam tijela?</vt:lpstr>
      <vt:lpstr>Koja je propisana mjerna jedinica za mjerenje obujma tijela?</vt:lpstr>
      <vt:lpstr>Slide 31</vt:lpstr>
      <vt:lpstr>Koja je formula za volumen tijela?</vt:lpstr>
      <vt:lpstr>1) Tijela   pravilnog oblika</vt:lpstr>
      <vt:lpstr>2) Tijla nepravilnog oblika(tekućine i plinovi)</vt:lpstr>
      <vt:lpstr>Pretvori:</vt:lpstr>
      <vt:lpstr>Pretvori:</vt:lpstr>
      <vt:lpstr>Mjerenje mase tijela</vt:lpstr>
      <vt:lpstr>Što je tromost ili inercija?</vt:lpstr>
      <vt:lpstr>Što je masa?</vt:lpstr>
      <vt:lpstr>Koji je uređaj za mjerenje mase?</vt:lpstr>
      <vt:lpstr>Koja je oznaka za masu?</vt:lpstr>
      <vt:lpstr>Koja je propisana mjerna jedinica za masu?</vt:lpstr>
      <vt:lpstr>Gustoća tvari</vt:lpstr>
      <vt:lpstr>Što je gustoća?</vt:lpstr>
      <vt:lpstr>Kako iskazujemo gustoću?</vt:lpstr>
      <vt:lpstr>Koja je oznaka za gustoću?</vt:lpstr>
      <vt:lpstr>Slide 47</vt:lpstr>
      <vt:lpstr>Kako nazivamo tijelo koje ima jednaku gustoću sa svim svojim dijelovima?</vt:lpstr>
      <vt:lpstr>Kako nazivamo tijela koja nemaju jednaku gustoću sa svim svojim dijelovima?</vt:lpstr>
      <vt:lpstr>Građa tvari</vt:lpstr>
      <vt:lpstr>Od čega su građene tvari?</vt:lpstr>
      <vt:lpstr>Kakve su te tvari međusobno?</vt:lpstr>
      <vt:lpstr>Kako se naziva prazan prostor između čestica?</vt:lpstr>
      <vt:lpstr>Završetak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Fizika ponavljanje</dc:title>
  <dc:creator>Petra</dc:creator>
  <cp:lastModifiedBy>user</cp:lastModifiedBy>
  <cp:revision>21</cp:revision>
  <dcterms:created xsi:type="dcterms:W3CDTF">2012-09-17T15:21:59Z</dcterms:created>
  <dcterms:modified xsi:type="dcterms:W3CDTF">2012-10-04T09:29:15Z</dcterms:modified>
</cp:coreProperties>
</file>