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7" r:id="rId4"/>
    <p:sldId id="276"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8" r:id="rId24"/>
    <p:sldId id="279" r:id="rId25"/>
    <p:sldId id="280" r:id="rId26"/>
    <p:sldId id="281" r:id="rId27"/>
    <p:sldId id="282" r:id="rId28"/>
    <p:sldId id="283" r:id="rId29"/>
    <p:sldId id="284" r:id="rId30"/>
    <p:sldId id="285" r:id="rId31"/>
    <p:sldId id="286" r:id="rId32"/>
    <p:sldId id="287" r:id="rId33"/>
    <p:sldId id="291" r:id="rId34"/>
    <p:sldId id="292" r:id="rId35"/>
    <p:sldId id="293" r:id="rId36"/>
    <p:sldId id="294" r:id="rId37"/>
    <p:sldId id="295" r:id="rId38"/>
    <p:sldId id="296" r:id="rId39"/>
    <p:sldId id="297" r:id="rId40"/>
    <p:sldId id="298" r:id="rId41"/>
    <p:sldId id="299" r:id="rId42"/>
    <p:sldId id="300" r:id="rId43"/>
    <p:sldId id="301" r:id="rId44"/>
  </p:sldIdLst>
  <p:sldSz cx="9144000" cy="6858000" type="screen4x3"/>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2D6DFB"/>
    <a:srgbClr val="0B0060"/>
    <a:srgbClr val="0000FF"/>
    <a:srgbClr val="58428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0" d="100"/>
          <a:sy n="100" d="100"/>
        </p:scale>
        <p:origin x="-1104" y="-84"/>
      </p:cViewPr>
      <p:guideLst>
        <p:guide orient="horz" pos="2160"/>
        <p:guide pos="2880"/>
      </p:guideLst>
    </p:cSldViewPr>
  </p:slideViewPr>
  <p:notesTextViewPr>
    <p:cViewPr>
      <p:scale>
        <a:sx n="1" d="1"/>
        <a:sy n="1" d="1"/>
      </p:scale>
      <p:origin x="0" y="0"/>
    </p:cViewPr>
  </p:notesTextViewPr>
  <p:sorterViewPr>
    <p:cViewPr>
      <p:scale>
        <a:sx n="100" d="100"/>
        <a:sy n="100" d="100"/>
      </p:scale>
      <p:origin x="0" y="256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5C0C19EF-ADCA-4010-8004-0F3874A90B28}" type="datetimeFigureOut">
              <a:rPr lang="hr-HR" smtClean="0"/>
              <a:pPr/>
              <a:t>27.2.2013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9E12613-2AA7-4028-9400-2F7F3E9787C6}" type="slidenum">
              <a:rPr lang="hr-HR" smtClean="0"/>
              <a:pPr/>
              <a:t>‹#›</a:t>
            </a:fld>
            <a:endParaRPr lang="hr-HR"/>
          </a:p>
        </p:txBody>
      </p:sp>
    </p:spTree>
    <p:extLst>
      <p:ext uri="{BB962C8B-B14F-4D97-AF65-F5344CB8AC3E}">
        <p14:creationId xmlns:p14="http://schemas.microsoft.com/office/powerpoint/2010/main" xmlns="" val="4236840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5C0C19EF-ADCA-4010-8004-0F3874A90B28}" type="datetimeFigureOut">
              <a:rPr lang="hr-HR" smtClean="0"/>
              <a:pPr/>
              <a:t>27.2.2013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9E12613-2AA7-4028-9400-2F7F3E9787C6}" type="slidenum">
              <a:rPr lang="hr-HR" smtClean="0"/>
              <a:pPr/>
              <a:t>‹#›</a:t>
            </a:fld>
            <a:endParaRPr lang="hr-HR"/>
          </a:p>
        </p:txBody>
      </p:sp>
    </p:spTree>
    <p:extLst>
      <p:ext uri="{BB962C8B-B14F-4D97-AF65-F5344CB8AC3E}">
        <p14:creationId xmlns:p14="http://schemas.microsoft.com/office/powerpoint/2010/main" xmlns="" val="3461874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5C0C19EF-ADCA-4010-8004-0F3874A90B28}" type="datetimeFigureOut">
              <a:rPr lang="hr-HR" smtClean="0"/>
              <a:pPr/>
              <a:t>27.2.2013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9E12613-2AA7-4028-9400-2F7F3E9787C6}" type="slidenum">
              <a:rPr lang="hr-HR" smtClean="0"/>
              <a:pPr/>
              <a:t>‹#›</a:t>
            </a:fld>
            <a:endParaRPr lang="hr-HR"/>
          </a:p>
        </p:txBody>
      </p:sp>
    </p:spTree>
    <p:extLst>
      <p:ext uri="{BB962C8B-B14F-4D97-AF65-F5344CB8AC3E}">
        <p14:creationId xmlns:p14="http://schemas.microsoft.com/office/powerpoint/2010/main" xmlns="" val="1214817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5C0C19EF-ADCA-4010-8004-0F3874A90B28}" type="datetimeFigureOut">
              <a:rPr lang="hr-HR" smtClean="0"/>
              <a:pPr/>
              <a:t>27.2.2013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9E12613-2AA7-4028-9400-2F7F3E9787C6}" type="slidenum">
              <a:rPr lang="hr-HR" smtClean="0"/>
              <a:pPr/>
              <a:t>‹#›</a:t>
            </a:fld>
            <a:endParaRPr lang="hr-HR"/>
          </a:p>
        </p:txBody>
      </p:sp>
    </p:spTree>
    <p:extLst>
      <p:ext uri="{BB962C8B-B14F-4D97-AF65-F5344CB8AC3E}">
        <p14:creationId xmlns:p14="http://schemas.microsoft.com/office/powerpoint/2010/main" xmlns="" val="4085924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0C19EF-ADCA-4010-8004-0F3874A90B28}" type="datetimeFigureOut">
              <a:rPr lang="hr-HR" smtClean="0"/>
              <a:pPr/>
              <a:t>27.2.2013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9E12613-2AA7-4028-9400-2F7F3E9787C6}" type="slidenum">
              <a:rPr lang="hr-HR" smtClean="0"/>
              <a:pPr/>
              <a:t>‹#›</a:t>
            </a:fld>
            <a:endParaRPr lang="hr-HR"/>
          </a:p>
        </p:txBody>
      </p:sp>
    </p:spTree>
    <p:extLst>
      <p:ext uri="{BB962C8B-B14F-4D97-AF65-F5344CB8AC3E}">
        <p14:creationId xmlns:p14="http://schemas.microsoft.com/office/powerpoint/2010/main" xmlns="" val="1637571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5C0C19EF-ADCA-4010-8004-0F3874A90B28}" type="datetimeFigureOut">
              <a:rPr lang="hr-HR" smtClean="0"/>
              <a:pPr/>
              <a:t>27.2.2013</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C9E12613-2AA7-4028-9400-2F7F3E9787C6}" type="slidenum">
              <a:rPr lang="hr-HR" smtClean="0"/>
              <a:pPr/>
              <a:t>‹#›</a:t>
            </a:fld>
            <a:endParaRPr lang="hr-HR"/>
          </a:p>
        </p:txBody>
      </p:sp>
    </p:spTree>
    <p:extLst>
      <p:ext uri="{BB962C8B-B14F-4D97-AF65-F5344CB8AC3E}">
        <p14:creationId xmlns:p14="http://schemas.microsoft.com/office/powerpoint/2010/main" xmlns="" val="1816736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5C0C19EF-ADCA-4010-8004-0F3874A90B28}" type="datetimeFigureOut">
              <a:rPr lang="hr-HR" smtClean="0"/>
              <a:pPr/>
              <a:t>27.2.2013</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C9E12613-2AA7-4028-9400-2F7F3E9787C6}" type="slidenum">
              <a:rPr lang="hr-HR" smtClean="0"/>
              <a:pPr/>
              <a:t>‹#›</a:t>
            </a:fld>
            <a:endParaRPr lang="hr-HR"/>
          </a:p>
        </p:txBody>
      </p:sp>
    </p:spTree>
    <p:extLst>
      <p:ext uri="{BB962C8B-B14F-4D97-AF65-F5344CB8AC3E}">
        <p14:creationId xmlns:p14="http://schemas.microsoft.com/office/powerpoint/2010/main" xmlns="" val="1145151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5C0C19EF-ADCA-4010-8004-0F3874A90B28}" type="datetimeFigureOut">
              <a:rPr lang="hr-HR" smtClean="0"/>
              <a:pPr/>
              <a:t>27.2.2013</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C9E12613-2AA7-4028-9400-2F7F3E9787C6}" type="slidenum">
              <a:rPr lang="hr-HR" smtClean="0"/>
              <a:pPr/>
              <a:t>‹#›</a:t>
            </a:fld>
            <a:endParaRPr lang="hr-HR"/>
          </a:p>
        </p:txBody>
      </p:sp>
    </p:spTree>
    <p:extLst>
      <p:ext uri="{BB962C8B-B14F-4D97-AF65-F5344CB8AC3E}">
        <p14:creationId xmlns:p14="http://schemas.microsoft.com/office/powerpoint/2010/main" xmlns="" val="3550537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0C19EF-ADCA-4010-8004-0F3874A90B28}" type="datetimeFigureOut">
              <a:rPr lang="hr-HR" smtClean="0"/>
              <a:pPr/>
              <a:t>27.2.2013</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C9E12613-2AA7-4028-9400-2F7F3E9787C6}" type="slidenum">
              <a:rPr lang="hr-HR" smtClean="0"/>
              <a:pPr/>
              <a:t>‹#›</a:t>
            </a:fld>
            <a:endParaRPr lang="hr-HR"/>
          </a:p>
        </p:txBody>
      </p:sp>
    </p:spTree>
    <p:extLst>
      <p:ext uri="{BB962C8B-B14F-4D97-AF65-F5344CB8AC3E}">
        <p14:creationId xmlns:p14="http://schemas.microsoft.com/office/powerpoint/2010/main" xmlns="" val="998905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0C19EF-ADCA-4010-8004-0F3874A90B28}" type="datetimeFigureOut">
              <a:rPr lang="hr-HR" smtClean="0"/>
              <a:pPr/>
              <a:t>27.2.2013</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C9E12613-2AA7-4028-9400-2F7F3E9787C6}" type="slidenum">
              <a:rPr lang="hr-HR" smtClean="0"/>
              <a:pPr/>
              <a:t>‹#›</a:t>
            </a:fld>
            <a:endParaRPr lang="hr-HR"/>
          </a:p>
        </p:txBody>
      </p:sp>
    </p:spTree>
    <p:extLst>
      <p:ext uri="{BB962C8B-B14F-4D97-AF65-F5344CB8AC3E}">
        <p14:creationId xmlns:p14="http://schemas.microsoft.com/office/powerpoint/2010/main" xmlns="" val="2067446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0C19EF-ADCA-4010-8004-0F3874A90B28}" type="datetimeFigureOut">
              <a:rPr lang="hr-HR" smtClean="0"/>
              <a:pPr/>
              <a:t>27.2.2013</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C9E12613-2AA7-4028-9400-2F7F3E9787C6}" type="slidenum">
              <a:rPr lang="hr-HR" smtClean="0"/>
              <a:pPr/>
              <a:t>‹#›</a:t>
            </a:fld>
            <a:endParaRPr lang="hr-HR"/>
          </a:p>
        </p:txBody>
      </p:sp>
    </p:spTree>
    <p:extLst>
      <p:ext uri="{BB962C8B-B14F-4D97-AF65-F5344CB8AC3E}">
        <p14:creationId xmlns:p14="http://schemas.microsoft.com/office/powerpoint/2010/main" xmlns="" val="359950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65830">
              <a:srgbClr val="BBD3EE"/>
            </a:gs>
            <a:gs pos="39999">
              <a:srgbClr val="85C2FF"/>
            </a:gs>
            <a:gs pos="100000">
              <a:schemeClr val="tx2">
                <a:lumMod val="64000"/>
              </a:schemeClr>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0C19EF-ADCA-4010-8004-0F3874A90B28}" type="datetimeFigureOut">
              <a:rPr lang="hr-HR" smtClean="0"/>
              <a:pPr/>
              <a:t>27.2.2013</a:t>
            </a:fld>
            <a:endParaRPr lang="hr-H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E12613-2AA7-4028-9400-2F7F3E9787C6}" type="slidenum">
              <a:rPr lang="hr-HR" smtClean="0"/>
              <a:pPr/>
              <a:t>‹#›</a:t>
            </a:fld>
            <a:endParaRPr lang="hr-HR"/>
          </a:p>
        </p:txBody>
      </p:sp>
    </p:spTree>
    <p:extLst>
      <p:ext uri="{BB962C8B-B14F-4D97-AF65-F5344CB8AC3E}">
        <p14:creationId xmlns:p14="http://schemas.microsoft.com/office/powerpoint/2010/main" xmlns="" val="3359526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980728"/>
            <a:ext cx="7128792" cy="2448272"/>
          </a:xfrm>
        </p:spPr>
        <p:txBody>
          <a:bodyPr>
            <a:prstTxWarp prst="textFadeDown">
              <a:avLst/>
            </a:prstTxWarp>
            <a:normAutofit/>
          </a:bodyPr>
          <a:lstStyle/>
          <a:p>
            <a:r>
              <a:rPr lang="hr-HR" sz="6000" b="1" dirty="0" smtClean="0">
                <a:ln w="31550" cmpd="sng">
                  <a:solidFill>
                    <a:srgbClr val="002060"/>
                  </a:solidFill>
                  <a:prstDash val="solid"/>
                </a:ln>
                <a:blipFill>
                  <a:blip r:embed="rId2"/>
                  <a:tile tx="0" ty="0" sx="100000" sy="100000" flip="none" algn="tl"/>
                </a:blipFill>
                <a:effectLst>
                  <a:innerShdw blurRad="63500" dist="50800" dir="18900000">
                    <a:prstClr val="black">
                      <a:alpha val="50000"/>
                    </a:prstClr>
                  </a:innerShdw>
                  <a:reflection blurRad="6350" stA="60000" endA="900" endPos="58000" dir="5400000" sy="-100000" algn="bl" rotWithShape="0"/>
                </a:effectLst>
              </a:rPr>
              <a:t>Fizika</a:t>
            </a:r>
            <a:endParaRPr lang="hr-HR" sz="6000" b="1" dirty="0">
              <a:ln w="31550" cmpd="sng">
                <a:solidFill>
                  <a:srgbClr val="002060"/>
                </a:solidFill>
                <a:prstDash val="solid"/>
              </a:ln>
              <a:blipFill>
                <a:blip r:embed="rId2"/>
                <a:tile tx="0" ty="0" sx="100000" sy="100000" flip="none" algn="tl"/>
              </a:blipFill>
              <a:effectLst>
                <a:innerShdw blurRad="63500" dist="50800" dir="18900000">
                  <a:prstClr val="black">
                    <a:alpha val="50000"/>
                  </a:prstClr>
                </a:innerShdw>
                <a:reflection blurRad="6350" stA="60000" endA="900" endPos="58000" dir="5400000" sy="-100000" algn="bl" rotWithShape="0"/>
              </a:effectLst>
            </a:endParaRPr>
          </a:p>
        </p:txBody>
      </p:sp>
      <p:sp>
        <p:nvSpPr>
          <p:cNvPr id="3" name="Subtitle 2"/>
          <p:cNvSpPr>
            <a:spLocks noGrp="1"/>
          </p:cNvSpPr>
          <p:nvPr>
            <p:ph type="subTitle" idx="1"/>
          </p:nvPr>
        </p:nvSpPr>
        <p:spPr>
          <a:xfrm>
            <a:off x="1691680" y="4941168"/>
            <a:ext cx="6008712" cy="766936"/>
          </a:xfrm>
        </p:spPr>
        <p:txBody>
          <a:bodyPr>
            <a:normAutofit/>
          </a:bodyPr>
          <a:lstStyle/>
          <a:p>
            <a:r>
              <a:rPr lang="hr-HR" sz="4000" b="1" dirty="0" smtClean="0">
                <a:ln w="10541" cmpd="sng">
                  <a:solidFill>
                    <a:schemeClr val="tx1">
                      <a:lumMod val="95000"/>
                      <a:lumOff val="5000"/>
                    </a:schemeClr>
                  </a:solidFill>
                  <a:prstDash val="solid"/>
                </a:ln>
                <a:solidFill>
                  <a:srgbClr val="0070C0"/>
                </a:solidFill>
                <a:effectLst>
                  <a:outerShdw blurRad="50800" dist="38100" dir="10800000" algn="r" rotWithShape="0">
                    <a:prstClr val="black">
                      <a:alpha val="40000"/>
                    </a:prstClr>
                  </a:outerShdw>
                  <a:reflection blurRad="6350" stA="55000" endA="300" endPos="45500" dir="5400000" sy="-100000" algn="bl" rotWithShape="0"/>
                </a:effectLst>
              </a:rPr>
              <a:t>Električna struja</a:t>
            </a:r>
            <a:endParaRPr lang="hr-HR" sz="4000" b="1" dirty="0">
              <a:ln w="10541" cmpd="sng">
                <a:solidFill>
                  <a:schemeClr val="tx1">
                    <a:lumMod val="95000"/>
                    <a:lumOff val="5000"/>
                  </a:schemeClr>
                </a:solidFill>
                <a:prstDash val="solid"/>
              </a:ln>
              <a:solidFill>
                <a:srgbClr val="0070C0"/>
              </a:solidFill>
              <a:effectLst>
                <a:outerShdw blurRad="50800" dist="38100" dir="10800000" algn="r" rotWithShape="0">
                  <a:prstClr val="black">
                    <a:alpha val="40000"/>
                  </a:prstClr>
                </a:outerShdw>
                <a:reflection blurRad="6350" stA="55000" endA="300" endPos="45500" dir="5400000" sy="-100000" algn="bl" rotWithShape="0"/>
              </a:effectLst>
            </a:endParaRPr>
          </a:p>
        </p:txBody>
      </p:sp>
    </p:spTree>
    <p:extLst>
      <p:ext uri="{BB962C8B-B14F-4D97-AF65-F5344CB8AC3E}">
        <p14:creationId xmlns:p14="http://schemas.microsoft.com/office/powerpoint/2010/main" xmlns="" val="27973208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i="1" dirty="0" smtClean="0">
                <a:ln>
                  <a:solidFill>
                    <a:srgbClr val="002060"/>
                  </a:solidFill>
                </a:ln>
                <a:solidFill>
                  <a:srgbClr val="002060"/>
                </a:solidFill>
              </a:rPr>
              <a:t>Strujni krug</a:t>
            </a:r>
            <a:endParaRPr lang="hr-HR" i="1" dirty="0">
              <a:ln>
                <a:solidFill>
                  <a:srgbClr val="002060"/>
                </a:solidFill>
              </a:ln>
              <a:solidFill>
                <a:srgbClr val="002060"/>
              </a:solidFill>
            </a:endParaRPr>
          </a:p>
        </p:txBody>
      </p:sp>
      <p:sp>
        <p:nvSpPr>
          <p:cNvPr id="3" name="Content Placeholder 2"/>
          <p:cNvSpPr>
            <a:spLocks noGrp="1"/>
          </p:cNvSpPr>
          <p:nvPr>
            <p:ph idx="1"/>
          </p:nvPr>
        </p:nvSpPr>
        <p:spPr/>
        <p:txBody>
          <a:bodyPr>
            <a:normAutofit/>
          </a:bodyPr>
          <a:lstStyle/>
          <a:p>
            <a:r>
              <a:rPr lang="hr-HR" sz="1900" dirty="0" smtClean="0">
                <a:ln>
                  <a:solidFill>
                    <a:srgbClr val="00B0F0"/>
                  </a:solidFill>
                </a:ln>
                <a:solidFill>
                  <a:srgbClr val="002060"/>
                </a:solidFill>
              </a:rPr>
              <a:t>Za proučavanje procesa u strujnom krugu na izvor ćemo koristiti bateriju (U = 4.5 V). Polovi izvora su dvije metalne pločice izvedene na kučište baterije iz ugljenog štapića (+) i cinčane posudice (-). Kao trošilo rabit ćemo žeruljicu. Svjetlost žaruljice pokazat će nam teče li strujnim krugom struja ili ne</a:t>
            </a:r>
          </a:p>
          <a:p>
            <a:endParaRPr lang="hr-HR" sz="1900" dirty="0">
              <a:ln>
                <a:solidFill>
                  <a:srgbClr val="00B0F0"/>
                </a:solidFill>
              </a:ln>
              <a:solidFill>
                <a:srgbClr val="00206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83401" y="3068960"/>
            <a:ext cx="1751450" cy="137704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885609" y="4797152"/>
            <a:ext cx="1765433" cy="1357511"/>
          </a:xfrm>
          <a:prstGeom prst="rect">
            <a:avLst/>
          </a:prstGeom>
        </p:spPr>
      </p:pic>
      <p:sp>
        <p:nvSpPr>
          <p:cNvPr id="6" name="TextBox 5"/>
          <p:cNvSpPr txBox="1"/>
          <p:nvPr/>
        </p:nvSpPr>
        <p:spPr>
          <a:xfrm>
            <a:off x="3152719" y="3284984"/>
            <a:ext cx="3456384" cy="646331"/>
          </a:xfrm>
          <a:prstGeom prst="rect">
            <a:avLst/>
          </a:prstGeom>
          <a:noFill/>
        </p:spPr>
        <p:txBody>
          <a:bodyPr wrap="square" rtlCol="0">
            <a:spAutoFit/>
          </a:bodyPr>
          <a:lstStyle/>
          <a:p>
            <a:r>
              <a:rPr lang="hr-HR" dirty="0" smtClean="0">
                <a:solidFill>
                  <a:srgbClr val="000066"/>
                </a:solidFill>
              </a:rPr>
              <a:t>Zatvorenim strujnim krugom  teče električna struja.</a:t>
            </a:r>
            <a:endParaRPr lang="hr-HR" dirty="0">
              <a:solidFill>
                <a:srgbClr val="000066"/>
              </a:solidFill>
            </a:endParaRPr>
          </a:p>
        </p:txBody>
      </p:sp>
      <p:sp>
        <p:nvSpPr>
          <p:cNvPr id="7" name="TextBox 6"/>
          <p:cNvSpPr txBox="1"/>
          <p:nvPr/>
        </p:nvSpPr>
        <p:spPr>
          <a:xfrm>
            <a:off x="3131840" y="5152368"/>
            <a:ext cx="3024336" cy="646331"/>
          </a:xfrm>
          <a:prstGeom prst="rect">
            <a:avLst/>
          </a:prstGeom>
          <a:noFill/>
        </p:spPr>
        <p:txBody>
          <a:bodyPr wrap="square" rtlCol="0">
            <a:spAutoFit/>
          </a:bodyPr>
          <a:lstStyle/>
          <a:p>
            <a:r>
              <a:rPr lang="hr-HR" dirty="0" smtClean="0">
                <a:solidFill>
                  <a:srgbClr val="002060"/>
                </a:solidFill>
              </a:rPr>
              <a:t>Otvorenim strujnim krugom ne teče električna struja.</a:t>
            </a:r>
            <a:endParaRPr lang="hr-HR" dirty="0">
              <a:solidFill>
                <a:srgbClr val="002060"/>
              </a:solidFill>
            </a:endParaRPr>
          </a:p>
        </p:txBody>
      </p:sp>
    </p:spTree>
    <p:extLst>
      <p:ext uri="{BB962C8B-B14F-4D97-AF65-F5344CB8AC3E}">
        <p14:creationId xmlns:p14="http://schemas.microsoft.com/office/powerpoint/2010/main" xmlns="" val="35779306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000" i="1" dirty="0" smtClean="0">
                <a:ln>
                  <a:solidFill>
                    <a:srgbClr val="002060"/>
                  </a:solidFill>
                </a:ln>
                <a:solidFill>
                  <a:srgbClr val="002060"/>
                </a:solidFill>
              </a:rPr>
              <a:t>Vodiči i izolatori</a:t>
            </a:r>
            <a:endParaRPr lang="hr-HR" sz="4000" i="1" dirty="0">
              <a:ln>
                <a:solidFill>
                  <a:srgbClr val="002060"/>
                </a:solidFill>
              </a:ln>
              <a:solidFill>
                <a:srgbClr val="002060"/>
              </a:solidFill>
            </a:endParaRPr>
          </a:p>
        </p:txBody>
      </p:sp>
      <p:sp>
        <p:nvSpPr>
          <p:cNvPr id="3" name="Content Placeholder 2"/>
          <p:cNvSpPr>
            <a:spLocks noGrp="1"/>
          </p:cNvSpPr>
          <p:nvPr>
            <p:ph idx="1"/>
          </p:nvPr>
        </p:nvSpPr>
        <p:spPr/>
        <p:txBody>
          <a:bodyPr>
            <a:normAutofit/>
          </a:bodyPr>
          <a:lstStyle/>
          <a:p>
            <a:r>
              <a:rPr lang="hr-HR" sz="1900" dirty="0" smtClean="0">
                <a:ln>
                  <a:solidFill>
                    <a:srgbClr val="00B0F0"/>
                  </a:solidFill>
                </a:ln>
                <a:solidFill>
                  <a:srgbClr val="002060"/>
                </a:solidFill>
              </a:rPr>
              <a:t>Ako strujni krug zatvorite metalnim prstenom ili novčićem, žaruljica pokauje da strujim krugom teče struja. Kada se strtujni krug „zatvori” drvenim dijelom olovke,ravnalom ili gumicom, žaruljica ne svijetli.</a:t>
            </a:r>
          </a:p>
          <a:p>
            <a:r>
              <a:rPr lang="hr-HR" sz="1900" dirty="0" smtClean="0">
                <a:ln>
                  <a:solidFill>
                    <a:srgbClr val="002060"/>
                  </a:solidFill>
                </a:ln>
                <a:solidFill>
                  <a:srgbClr val="002060"/>
                </a:solidFill>
              </a:rPr>
              <a:t>Materijale smo prema svojstvu vode ili ne vode struju podijelili na vodiče i izolatore</a:t>
            </a:r>
          </a:p>
          <a:p>
            <a:r>
              <a:rPr lang="hr-HR" sz="1900" dirty="0" smtClean="0">
                <a:ln>
                  <a:solidFill>
                    <a:srgbClr val="00B0F0"/>
                  </a:solidFill>
                </a:ln>
                <a:solidFill>
                  <a:srgbClr val="002060"/>
                </a:solidFill>
              </a:rPr>
              <a:t>Materijali poput plastike ili gume, kojima struja ne teče, poslužit će kao izolatori spojnih žica. U tim su materijalima elektroni čvrsto vezani uz jezgru atoma</a:t>
            </a:r>
          </a:p>
          <a:p>
            <a:r>
              <a:rPr lang="hr-HR" sz="1900" dirty="0" smtClean="0">
                <a:ln>
                  <a:solidFill>
                    <a:srgbClr val="00B0F0"/>
                  </a:solidFill>
                </a:ln>
                <a:solidFill>
                  <a:srgbClr val="002060"/>
                </a:solidFill>
              </a:rPr>
              <a:t>Svi dijelovi električnih instalacija u domaćinstvima, uredima, poduzećima (utičnice,prekidači,grla,električni vodovi i dr.) moraju biti izolirani. Alat i pribor kojim se služe stručnjaci koji rade s električnom strujom mora imati izolirane rukohvate</a:t>
            </a:r>
            <a:endParaRPr lang="hr-HR" sz="1900" dirty="0" smtClean="0">
              <a:ln>
                <a:solidFill>
                  <a:srgbClr val="002060"/>
                </a:solidFill>
              </a:ln>
              <a:solidFill>
                <a:srgbClr val="002060"/>
              </a:solidFill>
            </a:endParaRPr>
          </a:p>
          <a:p>
            <a:r>
              <a:rPr lang="hr-HR" sz="1900" dirty="0" smtClean="0">
                <a:ln>
                  <a:solidFill>
                    <a:srgbClr val="002060"/>
                  </a:solidFill>
                </a:ln>
                <a:solidFill>
                  <a:srgbClr val="002060"/>
                </a:solidFill>
              </a:rPr>
              <a:t>U svakodnevnom životu najčešće koristimo čvrste vodiče električne struje. To su bakar, aluminij i zlato</a:t>
            </a:r>
          </a:p>
          <a:p>
            <a:endParaRPr lang="hr-HR" sz="1900" dirty="0">
              <a:ln>
                <a:solidFill>
                  <a:srgbClr val="00B0F0"/>
                </a:solidFill>
              </a:ln>
              <a:solidFill>
                <a:srgbClr val="002060"/>
              </a:solidFill>
            </a:endParaRPr>
          </a:p>
        </p:txBody>
      </p:sp>
    </p:spTree>
    <p:extLst>
      <p:ext uri="{BB962C8B-B14F-4D97-AF65-F5344CB8AC3E}">
        <p14:creationId xmlns:p14="http://schemas.microsoft.com/office/powerpoint/2010/main" xmlns="" val="18733152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000" i="1" dirty="0" smtClean="0">
                <a:ln>
                  <a:solidFill>
                    <a:srgbClr val="002060"/>
                  </a:solidFill>
                </a:ln>
                <a:solidFill>
                  <a:srgbClr val="002060"/>
                </a:solidFill>
              </a:rPr>
              <a:t>Električna struja u metalima</a:t>
            </a:r>
            <a:endParaRPr lang="hr-HR" sz="4000" i="1" dirty="0">
              <a:ln>
                <a:solidFill>
                  <a:srgbClr val="002060"/>
                </a:solidFill>
              </a:ln>
              <a:solidFill>
                <a:srgbClr val="002060"/>
              </a:solidFill>
            </a:endParaRPr>
          </a:p>
        </p:txBody>
      </p:sp>
      <p:sp>
        <p:nvSpPr>
          <p:cNvPr id="3" name="Content Placeholder 2"/>
          <p:cNvSpPr>
            <a:spLocks noGrp="1"/>
          </p:cNvSpPr>
          <p:nvPr>
            <p:ph idx="1"/>
          </p:nvPr>
        </p:nvSpPr>
        <p:spPr/>
        <p:txBody>
          <a:bodyPr>
            <a:normAutofit/>
          </a:bodyPr>
          <a:lstStyle/>
          <a:p>
            <a:r>
              <a:rPr lang="hr-HR" sz="2400" dirty="0" smtClean="0">
                <a:ln>
                  <a:solidFill>
                    <a:srgbClr val="00B0F0"/>
                  </a:solidFill>
                </a:ln>
              </a:rPr>
              <a:t>U metalima je za razliku od nemetala, većina elektrona slabim silama vezana za jezgru atoma. Pozitivne jezgre atoma metala čine kristalnu rešetku. Unutar rešetke titra nasumično se gibajući mnoštvo elektrona. Takve elektrone zovemo </a:t>
            </a:r>
            <a:r>
              <a:rPr lang="hr-HR" sz="2400" dirty="0" smtClean="0">
                <a:ln>
                  <a:solidFill>
                    <a:srgbClr val="002060"/>
                  </a:solidFill>
                </a:ln>
              </a:rPr>
              <a:t>slobodni elektroni</a:t>
            </a:r>
          </a:p>
          <a:p>
            <a:r>
              <a:rPr lang="hr-HR" sz="2400" dirty="0" smtClean="0">
                <a:ln>
                  <a:solidFill>
                    <a:srgbClr val="002060"/>
                  </a:solidFill>
                </a:ln>
              </a:rPr>
              <a:t>Svojstvo tvari da vodi električnu struju nazivamo električna vodljivost</a:t>
            </a:r>
          </a:p>
          <a:p>
            <a:r>
              <a:rPr lang="hr-HR" sz="2400" dirty="0" smtClean="0">
                <a:ln>
                  <a:solidFill>
                    <a:srgbClr val="002060"/>
                  </a:solidFill>
                </a:ln>
              </a:rPr>
              <a:t>Električna struja u metalnim vodičima je usmjereno gibanje elektrona</a:t>
            </a:r>
          </a:p>
          <a:p>
            <a:endParaRPr lang="hr-HR" sz="1900" dirty="0">
              <a:ln>
                <a:solidFill>
                  <a:srgbClr val="002060"/>
                </a:solidFill>
              </a:ln>
            </a:endParaRPr>
          </a:p>
        </p:txBody>
      </p:sp>
    </p:spTree>
    <p:extLst>
      <p:ext uri="{BB962C8B-B14F-4D97-AF65-F5344CB8AC3E}">
        <p14:creationId xmlns:p14="http://schemas.microsoft.com/office/powerpoint/2010/main" xmlns="" val="40091611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i="1" dirty="0" smtClean="0">
                <a:ln>
                  <a:solidFill>
                    <a:srgbClr val="002060"/>
                  </a:solidFill>
                </a:ln>
                <a:solidFill>
                  <a:srgbClr val="002060"/>
                </a:solidFill>
              </a:rPr>
              <a:t>Električna struja u tekućinama</a:t>
            </a:r>
            <a:endParaRPr lang="hr-HR" i="1" dirty="0">
              <a:ln>
                <a:solidFill>
                  <a:srgbClr val="002060"/>
                </a:solidFill>
              </a:ln>
              <a:solidFill>
                <a:srgbClr val="002060"/>
              </a:solidFill>
            </a:endParaRPr>
          </a:p>
        </p:txBody>
      </p:sp>
      <p:sp>
        <p:nvSpPr>
          <p:cNvPr id="3" name="Content Placeholder 2"/>
          <p:cNvSpPr>
            <a:spLocks noGrp="1"/>
          </p:cNvSpPr>
          <p:nvPr>
            <p:ph idx="1"/>
          </p:nvPr>
        </p:nvSpPr>
        <p:spPr/>
        <p:txBody>
          <a:bodyPr>
            <a:normAutofit/>
          </a:bodyPr>
          <a:lstStyle/>
          <a:p>
            <a:r>
              <a:rPr lang="hr-HR" sz="2100" dirty="0" smtClean="0">
                <a:ln>
                  <a:solidFill>
                    <a:srgbClr val="00B0F0"/>
                  </a:solidFill>
                </a:ln>
              </a:rPr>
              <a:t>Osim metala, </a:t>
            </a:r>
            <a:r>
              <a:rPr lang="hr-HR" sz="2100" dirty="0" smtClean="0">
                <a:ln>
                  <a:solidFill>
                    <a:srgbClr val="002060"/>
                  </a:solidFill>
                </a:ln>
              </a:rPr>
              <a:t>dobri vodiči električne struje </a:t>
            </a:r>
            <a:r>
              <a:rPr lang="hr-HR" sz="2100" dirty="0" smtClean="0">
                <a:ln>
                  <a:solidFill>
                    <a:srgbClr val="00B0F0"/>
                  </a:solidFill>
                </a:ln>
              </a:rPr>
              <a:t>mogu biti i tekućine. U njima se naboji razdvajaju kemijskim procesom</a:t>
            </a:r>
          </a:p>
          <a:p>
            <a:r>
              <a:rPr lang="hr-HR" sz="2100" dirty="0" smtClean="0">
                <a:ln>
                  <a:solidFill>
                    <a:srgbClr val="002060"/>
                  </a:solidFill>
                </a:ln>
              </a:rPr>
              <a:t>Otopine soli, kiselina ili lužina u vodi, kojima se kemijskim procesom molekule rastavljaju na ione, te mogu voditi struju, nazivamo elektroliti</a:t>
            </a:r>
          </a:p>
          <a:p>
            <a:r>
              <a:rPr lang="hr-HR" sz="2100" dirty="0" smtClean="0">
                <a:ln>
                  <a:solidFill>
                    <a:srgbClr val="002060"/>
                  </a:solidFill>
                </a:ln>
              </a:rPr>
              <a:t>Ioni su </a:t>
            </a:r>
            <a:r>
              <a:rPr lang="hr-HR" sz="2100" dirty="0" smtClean="0">
                <a:ln>
                  <a:solidFill>
                    <a:srgbClr val="00B0F0"/>
                  </a:solidFill>
                </a:ln>
              </a:rPr>
              <a:t>atomi ili skupine atoma koji su izgubili ili dobili jedan ili više elektrona i time postali električki nabijeni</a:t>
            </a:r>
          </a:p>
          <a:p>
            <a:r>
              <a:rPr lang="hr-HR" sz="1900" dirty="0" smtClean="0">
                <a:ln>
                  <a:solidFill>
                    <a:srgbClr val="002060"/>
                  </a:solidFill>
                </a:ln>
                <a:solidFill>
                  <a:srgbClr val="000066"/>
                </a:solidFill>
              </a:rPr>
              <a:t>U tekućinama je električna struja usmjereno gibanje pozitivnih i negativnih iona</a:t>
            </a:r>
          </a:p>
          <a:p>
            <a:r>
              <a:rPr lang="hr-HR" sz="1900" dirty="0" smtClean="0">
                <a:ln>
                  <a:solidFill>
                    <a:srgbClr val="002060"/>
                  </a:solidFill>
                </a:ln>
                <a:solidFill>
                  <a:srgbClr val="000066"/>
                </a:solidFill>
              </a:rPr>
              <a:t>Pločice ili krajevi žica koji su uronjeni u elektrolit nazivamo </a:t>
            </a:r>
            <a:r>
              <a:rPr lang="hr-HR" sz="1900" dirty="0" smtClean="0">
                <a:ln>
                  <a:solidFill>
                    <a:schemeClr val="tx1"/>
                  </a:solidFill>
                </a:ln>
                <a:solidFill>
                  <a:srgbClr val="000066"/>
                </a:solidFill>
              </a:rPr>
              <a:t>ELEKTRODE. Pozitivna elektroda naziva se anoda (+), a negativna katoda (-)</a:t>
            </a:r>
          </a:p>
        </p:txBody>
      </p:sp>
    </p:spTree>
    <p:extLst>
      <p:ext uri="{BB962C8B-B14F-4D97-AF65-F5344CB8AC3E}">
        <p14:creationId xmlns:p14="http://schemas.microsoft.com/office/powerpoint/2010/main" xmlns="" val="32940210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i="1" dirty="0" smtClean="0">
                <a:ln>
                  <a:solidFill>
                    <a:srgbClr val="002060"/>
                  </a:solidFill>
                </a:ln>
                <a:solidFill>
                  <a:srgbClr val="002060"/>
                </a:solidFill>
              </a:rPr>
              <a:t>Voltin članak	</a:t>
            </a:r>
            <a:endParaRPr lang="hr-HR" i="1" dirty="0">
              <a:ln>
                <a:solidFill>
                  <a:srgbClr val="002060"/>
                </a:solidFill>
              </a:ln>
              <a:solidFill>
                <a:srgbClr val="002060"/>
              </a:solidFill>
            </a:endParaRPr>
          </a:p>
        </p:txBody>
      </p:sp>
      <p:sp>
        <p:nvSpPr>
          <p:cNvPr id="3" name="Content Placeholder 2"/>
          <p:cNvSpPr>
            <a:spLocks noGrp="1"/>
          </p:cNvSpPr>
          <p:nvPr>
            <p:ph idx="1"/>
          </p:nvPr>
        </p:nvSpPr>
        <p:spPr/>
        <p:txBody>
          <a:bodyPr>
            <a:normAutofit/>
          </a:bodyPr>
          <a:lstStyle/>
          <a:p>
            <a:r>
              <a:rPr lang="hr-HR" sz="1900" dirty="0" smtClean="0">
                <a:ln>
                  <a:solidFill>
                    <a:srgbClr val="00B0F0"/>
                  </a:solidFill>
                </a:ln>
                <a:solidFill>
                  <a:srgbClr val="002060"/>
                </a:solidFill>
              </a:rPr>
              <a:t>Kemijski izvor struje kod kojeg se javlja napon između elektroda od bakra i cenka kada je uronjen u elektrolit je Voltin članak. No, sve parove metala uronjene u elektrolit nazivamo galvanskim člancima</a:t>
            </a:r>
          </a:p>
          <a:p>
            <a:r>
              <a:rPr lang="hr-HR" sz="1900" dirty="0" smtClean="0">
                <a:ln>
                  <a:solidFill>
                    <a:srgbClr val="00B0F0"/>
                  </a:solidFill>
                </a:ln>
                <a:solidFill>
                  <a:srgbClr val="002060"/>
                </a:solidFill>
              </a:rPr>
              <a:t>Praktičniji je članak kakav danas koristimo-suhi članak u kojemu je kiselina dodacima pretvorena u gustu tvar, no proces je isti. Napon koji daje jedan članak ovisi o tvarima koje se uranjaju u elektrolit. Članak cink-grafit daje napon 1.5 V. Ako jedan za drugim u nizu (serijski) spojimo više članaka, dobivamo bateriju. Baterija koju najčešće koristimo u pokusima ima napon 4.5 V i složena je od triju članka</a:t>
            </a:r>
          </a:p>
          <a:p>
            <a:r>
              <a:rPr lang="hr-HR" sz="1900" dirty="0" smtClean="0">
                <a:ln>
                  <a:solidFill>
                    <a:srgbClr val="00B0F0"/>
                  </a:solidFill>
                </a:ln>
                <a:solidFill>
                  <a:srgbClr val="002060"/>
                </a:solidFill>
              </a:rPr>
              <a:t>I akumulator je kemijski izvor struje. U njemu je elektrolit 10%-tna otopina sumporne kiseline. Elektrode su olovne i od olovnog oksida, a uronjene u elektrolit čine jednu ćeliju akumulatora</a:t>
            </a:r>
            <a:endParaRPr lang="hr-HR" sz="1900" dirty="0">
              <a:ln>
                <a:solidFill>
                  <a:srgbClr val="00B0F0"/>
                </a:solidFill>
              </a:ln>
              <a:solidFill>
                <a:srgbClr val="002060"/>
              </a:solidFill>
            </a:endParaRPr>
          </a:p>
        </p:txBody>
      </p:sp>
    </p:spTree>
    <p:extLst>
      <p:ext uri="{BB962C8B-B14F-4D97-AF65-F5344CB8AC3E}">
        <p14:creationId xmlns:p14="http://schemas.microsoft.com/office/powerpoint/2010/main" xmlns="" val="6024529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800" i="1" dirty="0" smtClean="0">
                <a:ln>
                  <a:solidFill>
                    <a:srgbClr val="002060"/>
                  </a:solidFill>
                </a:ln>
                <a:solidFill>
                  <a:srgbClr val="002060"/>
                </a:solidFill>
              </a:rPr>
              <a:t>I plinovi vode </a:t>
            </a:r>
            <a:r>
              <a:rPr lang="hr-HR" sz="3800" i="1" dirty="0" smtClean="0">
                <a:ln>
                  <a:solidFill>
                    <a:srgbClr val="002060"/>
                  </a:solidFill>
                </a:ln>
                <a:solidFill>
                  <a:srgbClr val="002060"/>
                </a:solidFill>
              </a:rPr>
              <a:t>i čine </a:t>
            </a:r>
            <a:r>
              <a:rPr lang="hr-HR" sz="3800" i="1" dirty="0" smtClean="0">
                <a:ln>
                  <a:solidFill>
                    <a:srgbClr val="002060"/>
                  </a:solidFill>
                </a:ln>
                <a:solidFill>
                  <a:srgbClr val="002060"/>
                </a:solidFill>
              </a:rPr>
              <a:t>električnu struju</a:t>
            </a:r>
            <a:endParaRPr lang="hr-HR" sz="3800" i="1" dirty="0">
              <a:ln>
                <a:solidFill>
                  <a:srgbClr val="002060"/>
                </a:solidFill>
              </a:ln>
              <a:solidFill>
                <a:srgbClr val="002060"/>
              </a:solidFill>
            </a:endParaRPr>
          </a:p>
        </p:txBody>
      </p:sp>
      <p:sp>
        <p:nvSpPr>
          <p:cNvPr id="3" name="Content Placeholder 2"/>
          <p:cNvSpPr>
            <a:spLocks noGrp="1"/>
          </p:cNvSpPr>
          <p:nvPr>
            <p:ph idx="1"/>
          </p:nvPr>
        </p:nvSpPr>
        <p:spPr/>
        <p:txBody>
          <a:bodyPr>
            <a:normAutofit/>
          </a:bodyPr>
          <a:lstStyle/>
          <a:p>
            <a:r>
              <a:rPr lang="hr-HR" sz="1900" dirty="0" smtClean="0">
                <a:ln>
                  <a:solidFill>
                    <a:srgbClr val="00B0F0"/>
                  </a:solidFill>
                </a:ln>
                <a:solidFill>
                  <a:srgbClr val="002060"/>
                </a:solidFill>
              </a:rPr>
              <a:t>Nositelji struje u plinovima su </a:t>
            </a:r>
            <a:r>
              <a:rPr lang="hr-HR" sz="1900" dirty="0" smtClean="0">
                <a:ln>
                  <a:solidFill>
                    <a:srgbClr val="002060"/>
                  </a:solidFill>
                </a:ln>
                <a:solidFill>
                  <a:srgbClr val="002060"/>
                </a:solidFill>
              </a:rPr>
              <a:t>elektroni</a:t>
            </a:r>
            <a:r>
              <a:rPr lang="hr-HR" sz="1900" dirty="0" smtClean="0">
                <a:ln>
                  <a:solidFill>
                    <a:srgbClr val="00B0F0"/>
                  </a:solidFill>
                </a:ln>
                <a:solidFill>
                  <a:srgbClr val="002060"/>
                </a:solidFill>
              </a:rPr>
              <a:t> i </a:t>
            </a:r>
            <a:r>
              <a:rPr lang="hr-HR" sz="1900" dirty="0" smtClean="0">
                <a:ln>
                  <a:solidFill>
                    <a:srgbClr val="002060"/>
                  </a:solidFill>
                </a:ln>
                <a:solidFill>
                  <a:srgbClr val="002060"/>
                </a:solidFill>
              </a:rPr>
              <a:t>ioni</a:t>
            </a:r>
            <a:r>
              <a:rPr lang="hr-HR" sz="1900" dirty="0" smtClean="0">
                <a:ln>
                  <a:solidFill>
                    <a:srgbClr val="00B0F0"/>
                  </a:solidFill>
                </a:ln>
                <a:solidFill>
                  <a:srgbClr val="002060"/>
                </a:solidFill>
              </a:rPr>
              <a:t> plina</a:t>
            </a:r>
          </a:p>
          <a:p>
            <a:r>
              <a:rPr lang="hr-HR" sz="1900" dirty="0" smtClean="0">
                <a:ln>
                  <a:solidFill>
                    <a:srgbClr val="002060"/>
                  </a:solidFill>
                </a:ln>
                <a:solidFill>
                  <a:srgbClr val="002060"/>
                </a:solidFill>
              </a:rPr>
              <a:t>U uvjetima normalnog tlaka i temperature plinovi su, pa tako i zrak, izolatori. </a:t>
            </a:r>
            <a:r>
              <a:rPr lang="hr-HR" sz="1900" dirty="0" smtClean="0">
                <a:ln>
                  <a:solidFill>
                    <a:srgbClr val="00B0F0"/>
                  </a:solidFill>
                </a:ln>
                <a:solidFill>
                  <a:srgbClr val="002060"/>
                </a:solidFill>
              </a:rPr>
              <a:t>Kad se plinovi izlažu jakom električnom polju dolazi do njihove </a:t>
            </a:r>
            <a:r>
              <a:rPr lang="hr-HR" sz="1900" dirty="0" smtClean="0">
                <a:ln>
                  <a:solidFill>
                    <a:srgbClr val="002060"/>
                  </a:solidFill>
                </a:ln>
                <a:solidFill>
                  <a:srgbClr val="002060"/>
                </a:solidFill>
              </a:rPr>
              <a:t>ionizacije</a:t>
            </a:r>
            <a:r>
              <a:rPr lang="hr-HR" sz="1900" dirty="0" smtClean="0">
                <a:ln>
                  <a:solidFill>
                    <a:srgbClr val="00B0F0"/>
                  </a:solidFill>
                </a:ln>
                <a:solidFill>
                  <a:srgbClr val="002060"/>
                </a:solidFill>
              </a:rPr>
              <a:t> i proboja struje. Plinovi se još mogu ionizirati zagrijavanjem ili zračenjem. Ioni plina će se, poput iona u elektrolitu, kretati k suprotnom polu izvora struje i uspostaviti strujni krug</a:t>
            </a:r>
          </a:p>
          <a:p>
            <a:r>
              <a:rPr lang="hr-HR" sz="1900" dirty="0" smtClean="0">
                <a:ln>
                  <a:solidFill>
                    <a:srgbClr val="00B0F0"/>
                  </a:solidFill>
                </a:ln>
                <a:solidFill>
                  <a:srgbClr val="002060"/>
                </a:solidFill>
              </a:rPr>
              <a:t>U </a:t>
            </a:r>
            <a:r>
              <a:rPr lang="hr-HR" sz="1900" dirty="0" smtClean="0">
                <a:ln>
                  <a:solidFill>
                    <a:srgbClr val="002060"/>
                  </a:solidFill>
                </a:ln>
                <a:solidFill>
                  <a:srgbClr val="002060"/>
                </a:solidFill>
              </a:rPr>
              <a:t>flourescentnim</a:t>
            </a:r>
            <a:r>
              <a:rPr lang="hr-HR" sz="1900" dirty="0" smtClean="0">
                <a:ln>
                  <a:solidFill>
                    <a:srgbClr val="00B0F0"/>
                  </a:solidFill>
                </a:ln>
                <a:solidFill>
                  <a:srgbClr val="002060"/>
                </a:solidFill>
              </a:rPr>
              <a:t> i </a:t>
            </a:r>
            <a:r>
              <a:rPr lang="hr-HR" sz="1900" dirty="0" smtClean="0">
                <a:ln>
                  <a:solidFill>
                    <a:srgbClr val="002060"/>
                  </a:solidFill>
                </a:ln>
                <a:solidFill>
                  <a:srgbClr val="002060"/>
                </a:solidFill>
              </a:rPr>
              <a:t>štedljivim žaruljama </a:t>
            </a:r>
            <a:r>
              <a:rPr lang="hr-HR" sz="1900" dirty="0" smtClean="0">
                <a:ln>
                  <a:solidFill>
                    <a:srgbClr val="00B0F0"/>
                  </a:solidFill>
                </a:ln>
                <a:solidFill>
                  <a:srgbClr val="002060"/>
                </a:solidFill>
              </a:rPr>
              <a:t>električnu struju čine ioni plina. Takvim se žaruljama i do pet puta manjom električnom energijom, postiže usijanje plina. Boja svjetlosti koju daje takvo rasvjetno tijelo ovisi o premazu na unutarnjim stijenkama cijevi. Flourescentne cijevi s jodom emitiraju žutu boju svjetlosti. Takva se rasvjetna tijela postavljaju na prometnicama posebno raskrižjima jer njihova boja dobro prodire kroz maglu</a:t>
            </a:r>
            <a:endParaRPr lang="hr-HR" sz="1900" dirty="0">
              <a:ln>
                <a:solidFill>
                  <a:srgbClr val="00B0F0"/>
                </a:solidFill>
              </a:ln>
              <a:solidFill>
                <a:srgbClr val="002060"/>
              </a:solidFill>
            </a:endParaRPr>
          </a:p>
        </p:txBody>
      </p:sp>
    </p:spTree>
    <p:extLst>
      <p:ext uri="{BB962C8B-B14F-4D97-AF65-F5344CB8AC3E}">
        <p14:creationId xmlns:p14="http://schemas.microsoft.com/office/powerpoint/2010/main" xmlns="" val="22502101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800" i="1" dirty="0" smtClean="0">
                <a:ln>
                  <a:solidFill>
                    <a:srgbClr val="002060"/>
                  </a:solidFill>
                </a:ln>
                <a:solidFill>
                  <a:srgbClr val="002060"/>
                </a:solidFill>
              </a:rPr>
              <a:t>Kolika je električna struja</a:t>
            </a:r>
            <a:endParaRPr lang="hr-HR" sz="3800" i="1" dirty="0">
              <a:ln>
                <a:solidFill>
                  <a:srgbClr val="002060"/>
                </a:solidFill>
              </a:ln>
              <a:solidFill>
                <a:srgbClr val="002060"/>
              </a:solidFill>
            </a:endParaRPr>
          </a:p>
        </p:txBody>
      </p:sp>
      <p:sp>
        <p:nvSpPr>
          <p:cNvPr id="3" name="Content Placeholder 2"/>
          <p:cNvSpPr>
            <a:spLocks noGrp="1"/>
          </p:cNvSpPr>
          <p:nvPr>
            <p:ph idx="1"/>
          </p:nvPr>
        </p:nvSpPr>
        <p:spPr/>
        <p:txBody>
          <a:bodyPr>
            <a:normAutofit lnSpcReduction="10000"/>
          </a:bodyPr>
          <a:lstStyle/>
          <a:p>
            <a:r>
              <a:rPr lang="hr-HR" sz="1900" dirty="0" smtClean="0">
                <a:ln>
                  <a:solidFill>
                    <a:srgbClr val="00B0F0"/>
                  </a:solidFill>
                </a:ln>
                <a:solidFill>
                  <a:srgbClr val="002060"/>
                </a:solidFill>
              </a:rPr>
              <a:t>Žarulja u strujnom krugu može svijetliti jače ili slabije. Što je napon na krajevima vodiča veći, strujnim krugom će za jednako vrijeme proći više elektrona te kažemo da je električna struja veća</a:t>
            </a:r>
          </a:p>
          <a:p>
            <a:r>
              <a:rPr lang="hr-HR" sz="1900" dirty="0" smtClean="0">
                <a:ln>
                  <a:solidFill>
                    <a:srgbClr val="002060"/>
                  </a:solidFill>
                </a:ln>
                <a:solidFill>
                  <a:srgbClr val="002060"/>
                </a:solidFill>
              </a:rPr>
              <a:t>Električna struja-veličina kojom se opisuje kolika je količina naboja prijeđe presjekom vodiča u jedinici vremena</a:t>
            </a:r>
          </a:p>
          <a:p>
            <a:r>
              <a:rPr lang="hr-HR" sz="1900" dirty="0" smtClean="0">
                <a:ln>
                  <a:solidFill>
                    <a:srgbClr val="002060"/>
                  </a:solidFill>
                </a:ln>
                <a:solidFill>
                  <a:srgbClr val="002060"/>
                </a:solidFill>
              </a:rPr>
              <a:t>Oznaka za električnu struju je</a:t>
            </a:r>
            <a:r>
              <a:rPr lang="hr-HR" sz="1900" b="1" dirty="0" smtClean="0">
                <a:ln>
                  <a:solidFill>
                    <a:srgbClr val="002060"/>
                  </a:solidFill>
                </a:ln>
                <a:solidFill>
                  <a:srgbClr val="002060"/>
                </a:solidFill>
              </a:rPr>
              <a:t> </a:t>
            </a:r>
            <a:r>
              <a:rPr lang="hr-HR" sz="1900" b="1" i="1" dirty="0" smtClean="0">
                <a:ln>
                  <a:solidFill>
                    <a:srgbClr val="002060"/>
                  </a:solidFill>
                </a:ln>
                <a:solidFill>
                  <a:srgbClr val="002060"/>
                </a:solidFill>
                <a:latin typeface="Aparajita" pitchFamily="34" charset="0"/>
                <a:cs typeface="Aparajita" pitchFamily="34" charset="0"/>
              </a:rPr>
              <a:t>I</a:t>
            </a:r>
          </a:p>
          <a:p>
            <a:r>
              <a:rPr lang="hr-HR" sz="1900" dirty="0" smtClean="0">
                <a:ln>
                  <a:solidFill>
                    <a:srgbClr val="00B0F0"/>
                  </a:solidFill>
                </a:ln>
                <a:solidFill>
                  <a:srgbClr val="002060"/>
                </a:solidFill>
                <a:cs typeface="Aparajita" pitchFamily="34" charset="0"/>
              </a:rPr>
              <a:t>Ako za jednako vrijeme vodičem proteče dvostruko veća količina naboja električna struja je dvostruko veća. Znači </a:t>
            </a:r>
            <a:r>
              <a:rPr lang="hr-HR" sz="1900" dirty="0" smtClean="0">
                <a:ln>
                  <a:solidFill>
                    <a:srgbClr val="002060"/>
                  </a:solidFill>
                </a:ln>
                <a:solidFill>
                  <a:srgbClr val="002060"/>
                </a:solidFill>
                <a:cs typeface="Aparajita" pitchFamily="34" charset="0"/>
              </a:rPr>
              <a:t>električna struja razmjerna je naboju</a:t>
            </a:r>
          </a:p>
          <a:p>
            <a:r>
              <a:rPr lang="hr-HR" sz="1900" dirty="0" smtClean="0">
                <a:ln>
                  <a:solidFill>
                    <a:srgbClr val="00B0F0"/>
                  </a:solidFill>
                </a:ln>
                <a:solidFill>
                  <a:srgbClr val="002060"/>
                </a:solidFill>
                <a:cs typeface="Aparajita" pitchFamily="34" charset="0"/>
              </a:rPr>
              <a:t>Ako </a:t>
            </a:r>
            <a:r>
              <a:rPr lang="hr-HR" sz="1900" dirty="0" smtClean="0">
                <a:ln>
                  <a:solidFill>
                    <a:srgbClr val="002060"/>
                  </a:solidFill>
                </a:ln>
                <a:solidFill>
                  <a:srgbClr val="002060"/>
                </a:solidFill>
                <a:cs typeface="Aparajita" pitchFamily="34" charset="0"/>
              </a:rPr>
              <a:t>određena količina naboja </a:t>
            </a:r>
            <a:r>
              <a:rPr lang="hr-HR" sz="1900" dirty="0" smtClean="0">
                <a:ln>
                  <a:solidFill>
                    <a:srgbClr val="00B0F0"/>
                  </a:solidFill>
                </a:ln>
                <a:solidFill>
                  <a:srgbClr val="002060"/>
                </a:solidFill>
                <a:cs typeface="Aparajita" pitchFamily="34" charset="0"/>
              </a:rPr>
              <a:t>proteče istim vodičem u dvostruko </a:t>
            </a:r>
            <a:r>
              <a:rPr lang="hr-HR" sz="1900" dirty="0" smtClean="0">
                <a:ln>
                  <a:solidFill>
                    <a:srgbClr val="002060"/>
                  </a:solidFill>
                </a:ln>
                <a:solidFill>
                  <a:srgbClr val="002060"/>
                </a:solidFill>
                <a:cs typeface="Aparajita" pitchFamily="34" charset="0"/>
              </a:rPr>
              <a:t>kraćem vremenu</a:t>
            </a:r>
            <a:r>
              <a:rPr lang="hr-HR" sz="1900" dirty="0" smtClean="0">
                <a:ln>
                  <a:solidFill>
                    <a:srgbClr val="00B0F0"/>
                  </a:solidFill>
                </a:ln>
                <a:solidFill>
                  <a:srgbClr val="002060"/>
                </a:solidFill>
                <a:cs typeface="Aparajita" pitchFamily="34" charset="0"/>
              </a:rPr>
              <a:t>, to je električna struja dvostruko </a:t>
            </a:r>
            <a:r>
              <a:rPr lang="hr-HR" sz="1900" dirty="0" smtClean="0">
                <a:ln>
                  <a:solidFill>
                    <a:srgbClr val="002060"/>
                  </a:solidFill>
                </a:ln>
                <a:solidFill>
                  <a:srgbClr val="002060"/>
                </a:solidFill>
                <a:cs typeface="Aparajita" pitchFamily="34" charset="0"/>
              </a:rPr>
              <a:t>veća</a:t>
            </a:r>
            <a:r>
              <a:rPr lang="hr-HR" sz="1900" dirty="0" smtClean="0">
                <a:ln>
                  <a:solidFill>
                    <a:srgbClr val="00B0F0"/>
                  </a:solidFill>
                </a:ln>
                <a:solidFill>
                  <a:srgbClr val="002060"/>
                </a:solidFill>
                <a:cs typeface="Aparajita" pitchFamily="34" charset="0"/>
              </a:rPr>
              <a:t>. Zaključak: </a:t>
            </a:r>
            <a:r>
              <a:rPr lang="hr-HR" sz="1900" dirty="0" smtClean="0">
                <a:ln>
                  <a:solidFill>
                    <a:srgbClr val="002060"/>
                  </a:solidFill>
                </a:ln>
                <a:solidFill>
                  <a:srgbClr val="002060"/>
                </a:solidFill>
                <a:cs typeface="Aparajita" pitchFamily="34" charset="0"/>
              </a:rPr>
              <a:t>električna struja i vrijeme obrnuto su razmjerne veličine</a:t>
            </a:r>
          </a:p>
          <a:p>
            <a:r>
              <a:rPr lang="hr-HR" sz="1900" dirty="0" smtClean="0">
                <a:ln>
                  <a:solidFill>
                    <a:srgbClr val="002060"/>
                  </a:solidFill>
                </a:ln>
                <a:solidFill>
                  <a:srgbClr val="002060"/>
                </a:solidFill>
                <a:cs typeface="Aparajita" pitchFamily="34" charset="0"/>
              </a:rPr>
              <a:t>Tada formula glasi: </a:t>
            </a:r>
            <a:r>
              <a:rPr lang="hr-HR" sz="1900" b="1" i="1" dirty="0" smtClean="0">
                <a:ln>
                  <a:solidFill>
                    <a:srgbClr val="002060"/>
                  </a:solidFill>
                </a:ln>
                <a:solidFill>
                  <a:srgbClr val="002060"/>
                </a:solidFill>
                <a:latin typeface="Aparajita" pitchFamily="34" charset="0"/>
                <a:cs typeface="Aparajita" pitchFamily="34" charset="0"/>
              </a:rPr>
              <a:t>I</a:t>
            </a:r>
            <a:r>
              <a:rPr lang="hr-HR" sz="1900" i="1" dirty="0" smtClean="0">
                <a:ln>
                  <a:solidFill>
                    <a:srgbClr val="002060"/>
                  </a:solidFill>
                </a:ln>
                <a:solidFill>
                  <a:srgbClr val="002060"/>
                </a:solidFill>
                <a:cs typeface="Aparajita" pitchFamily="34" charset="0"/>
              </a:rPr>
              <a:t>= Q/t</a:t>
            </a:r>
          </a:p>
          <a:p>
            <a:r>
              <a:rPr lang="hr-HR" sz="1900" dirty="0" smtClean="0">
                <a:ln>
                  <a:solidFill>
                    <a:srgbClr val="002060"/>
                  </a:solidFill>
                </a:ln>
                <a:solidFill>
                  <a:srgbClr val="002060"/>
                </a:solidFill>
                <a:cs typeface="Aparajita" pitchFamily="34" charset="0"/>
              </a:rPr>
              <a:t>Mjerna jedinica za struju je amper, oznaka A</a:t>
            </a:r>
          </a:p>
          <a:p>
            <a:r>
              <a:rPr lang="hr-HR" sz="1900" dirty="0" smtClean="0">
                <a:ln>
                  <a:solidFill>
                    <a:srgbClr val="002060"/>
                  </a:solidFill>
                </a:ln>
                <a:solidFill>
                  <a:srgbClr val="002060"/>
                </a:solidFill>
                <a:cs typeface="Aparajita" pitchFamily="34" charset="0"/>
              </a:rPr>
              <a:t>Mjerni uređaj za mjerenje električne struje nazivamo ampermetar</a:t>
            </a:r>
          </a:p>
          <a:p>
            <a:endParaRPr lang="hr-HR" sz="1900" i="1" dirty="0" smtClean="0">
              <a:ln>
                <a:solidFill>
                  <a:srgbClr val="002060"/>
                </a:solidFill>
              </a:ln>
              <a:solidFill>
                <a:srgbClr val="002060"/>
              </a:solidFill>
              <a:cs typeface="Aparajita" pitchFamily="34" charset="0"/>
            </a:endParaRPr>
          </a:p>
          <a:p>
            <a:endParaRPr lang="hr-HR" sz="1900" i="1" dirty="0" smtClean="0">
              <a:ln>
                <a:solidFill>
                  <a:srgbClr val="002060"/>
                </a:solidFill>
              </a:ln>
              <a:solidFill>
                <a:srgbClr val="002060"/>
              </a:solidFill>
              <a:cs typeface="Aparajita" pitchFamily="34" charset="0"/>
            </a:endParaRPr>
          </a:p>
        </p:txBody>
      </p:sp>
    </p:spTree>
    <p:extLst>
      <p:ext uri="{BB962C8B-B14F-4D97-AF65-F5344CB8AC3E}">
        <p14:creationId xmlns:p14="http://schemas.microsoft.com/office/powerpoint/2010/main" xmlns="" val="21883595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800" i="1" dirty="0" smtClean="0">
                <a:ln>
                  <a:solidFill>
                    <a:srgbClr val="002060"/>
                  </a:solidFill>
                </a:ln>
                <a:solidFill>
                  <a:srgbClr val="002060"/>
                </a:solidFill>
              </a:rPr>
              <a:t>Učinci električne struje</a:t>
            </a:r>
            <a:endParaRPr lang="hr-HR" sz="3800" i="1" dirty="0">
              <a:ln>
                <a:solidFill>
                  <a:srgbClr val="002060"/>
                </a:solidFill>
              </a:ln>
              <a:solidFill>
                <a:srgbClr val="002060"/>
              </a:solidFill>
            </a:endParaRPr>
          </a:p>
        </p:txBody>
      </p:sp>
      <p:sp>
        <p:nvSpPr>
          <p:cNvPr id="3" name="Content Placeholder 2"/>
          <p:cNvSpPr>
            <a:spLocks noGrp="1"/>
          </p:cNvSpPr>
          <p:nvPr>
            <p:ph idx="1"/>
          </p:nvPr>
        </p:nvSpPr>
        <p:spPr/>
        <p:txBody>
          <a:bodyPr>
            <a:normAutofit lnSpcReduction="10000"/>
          </a:bodyPr>
          <a:lstStyle/>
          <a:p>
            <a:r>
              <a:rPr lang="hr-HR" sz="1900" dirty="0" smtClean="0">
                <a:ln>
                  <a:solidFill>
                    <a:srgbClr val="00B0F0"/>
                  </a:solidFill>
                </a:ln>
                <a:solidFill>
                  <a:srgbClr val="002060"/>
                </a:solidFill>
              </a:rPr>
              <a:t>Kada spojimo strujni krug sa žaruljicom, ona svijetli- u njoj se električna energija pretvara u </a:t>
            </a:r>
            <a:r>
              <a:rPr lang="hr-HR" sz="1900" dirty="0" smtClean="0">
                <a:ln>
                  <a:solidFill>
                    <a:srgbClr val="002060"/>
                  </a:solidFill>
                </a:ln>
                <a:solidFill>
                  <a:srgbClr val="002060"/>
                </a:solidFill>
              </a:rPr>
              <a:t>svijetlosnu energiju</a:t>
            </a:r>
          </a:p>
          <a:p>
            <a:r>
              <a:rPr lang="hr-HR" sz="1900" dirty="0" smtClean="0">
                <a:ln>
                  <a:solidFill>
                    <a:srgbClr val="002060"/>
                  </a:solidFill>
                </a:ln>
                <a:solidFill>
                  <a:srgbClr val="002060"/>
                </a:solidFill>
              </a:rPr>
              <a:t>Žarulja se sastoji od staklenog balona iz kojeg je isisan zrak. Balon se zbog pojećanja iskoristivosti žarulje ispuni dušikom, kriptonom ili ksenonom. Unutar balona je žarna nit, tj. </a:t>
            </a:r>
            <a:r>
              <a:rPr lang="hr-HR" sz="1900" dirty="0">
                <a:ln>
                  <a:solidFill>
                    <a:srgbClr val="002060"/>
                  </a:solidFill>
                </a:ln>
                <a:solidFill>
                  <a:srgbClr val="002060"/>
                </a:solidFill>
              </a:rPr>
              <a:t>t</a:t>
            </a:r>
            <a:r>
              <a:rPr lang="hr-HR" sz="1900" dirty="0" smtClean="0">
                <a:ln>
                  <a:solidFill>
                    <a:srgbClr val="002060"/>
                  </a:solidFill>
                </a:ln>
                <a:solidFill>
                  <a:srgbClr val="002060"/>
                </a:solidFill>
              </a:rPr>
              <a:t>anka žica od volframa, metala koji ima visoku temperaturnu tališta. Užarena do temperature 2 500°C, daje bijelu svijetlost</a:t>
            </a:r>
            <a:br>
              <a:rPr lang="hr-HR" sz="1900" dirty="0" smtClean="0">
                <a:ln>
                  <a:solidFill>
                    <a:srgbClr val="002060"/>
                  </a:solidFill>
                </a:ln>
                <a:solidFill>
                  <a:srgbClr val="002060"/>
                </a:solidFill>
              </a:rPr>
            </a:br>
            <a:r>
              <a:rPr lang="hr-HR" sz="1900" dirty="0" smtClean="0">
                <a:ln>
                  <a:solidFill>
                    <a:srgbClr val="00B0F0"/>
                  </a:solidFill>
                </a:ln>
                <a:solidFill>
                  <a:srgbClr val="002060"/>
                </a:solidFill>
              </a:rPr>
              <a:t>(To se događa ovako: elektroni se u svom gibanju sudaraju s molekulama tvari kojom prolaze. Sudarom im predaju dio svoje kinetičke energije, a to znači da se povećava unutarnja energija tog tijela-tijelo se zagrijava. Zagrijano tijelo može svijetliti jačom ili slabijom svjetlošću)</a:t>
            </a:r>
          </a:p>
          <a:p>
            <a:r>
              <a:rPr lang="hr-HR" sz="1900" dirty="0" smtClean="0">
                <a:ln>
                  <a:solidFill>
                    <a:srgbClr val="002060"/>
                  </a:solidFill>
                </a:ln>
                <a:solidFill>
                  <a:srgbClr val="002060"/>
                </a:solidFill>
              </a:rPr>
              <a:t>Električna energija koju prenose elektroni u žarnoj niti žarulje pretvorila se u toplinsku i svjetlosnu energiju</a:t>
            </a:r>
          </a:p>
          <a:p>
            <a:r>
              <a:rPr lang="hr-HR" sz="1900" dirty="0" smtClean="0">
                <a:ln>
                  <a:solidFill>
                    <a:srgbClr val="0070C0"/>
                  </a:solidFill>
                </a:ln>
                <a:solidFill>
                  <a:srgbClr val="002060"/>
                </a:solidFill>
              </a:rPr>
              <a:t>U žaruljama sa žarnom niti svjetlost nastaje usijanjem metala do visokih temperatura. Pritom se velik dio električne energije pretvara u toplinsku energiju (98%), a manji dio u svjetlosnu (2%). Veća je korisnost u pretvaranju električne energije u svjetlosnu kod</a:t>
            </a:r>
            <a:r>
              <a:rPr lang="hr-HR" sz="1900" dirty="0" smtClean="0">
                <a:ln>
                  <a:solidFill>
                    <a:srgbClr val="002060"/>
                  </a:solidFill>
                </a:ln>
                <a:solidFill>
                  <a:srgbClr val="002060"/>
                </a:solidFill>
              </a:rPr>
              <a:t> flourescentnih </a:t>
            </a:r>
            <a:r>
              <a:rPr lang="hr-HR" sz="1900" dirty="0" smtClean="0">
                <a:ln>
                  <a:solidFill>
                    <a:srgbClr val="0070C0"/>
                  </a:solidFill>
                </a:ln>
                <a:solidFill>
                  <a:srgbClr val="002060"/>
                </a:solidFill>
              </a:rPr>
              <a:t>cijevi</a:t>
            </a:r>
            <a:endParaRPr lang="hr-HR" sz="1900" dirty="0">
              <a:ln>
                <a:solidFill>
                  <a:srgbClr val="0070C0"/>
                </a:solidFill>
              </a:ln>
              <a:solidFill>
                <a:srgbClr val="002060"/>
              </a:solidFill>
            </a:endParaRPr>
          </a:p>
        </p:txBody>
      </p:sp>
    </p:spTree>
    <p:extLst>
      <p:ext uri="{BB962C8B-B14F-4D97-AF65-F5344CB8AC3E}">
        <p14:creationId xmlns:p14="http://schemas.microsoft.com/office/powerpoint/2010/main" xmlns="" val="30206606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800" i="1" dirty="0" smtClean="0">
                <a:ln>
                  <a:solidFill>
                    <a:srgbClr val="002060"/>
                  </a:solidFill>
                </a:ln>
                <a:solidFill>
                  <a:srgbClr val="002060"/>
                </a:solidFill>
              </a:rPr>
              <a:t>Učinci električne struje</a:t>
            </a:r>
            <a:endParaRPr lang="hr-HR" sz="3800" i="1" dirty="0">
              <a:ln>
                <a:solidFill>
                  <a:srgbClr val="002060"/>
                </a:solidFill>
              </a:ln>
              <a:solidFill>
                <a:srgbClr val="002060"/>
              </a:solidFill>
            </a:endParaRPr>
          </a:p>
        </p:txBody>
      </p:sp>
      <p:sp>
        <p:nvSpPr>
          <p:cNvPr id="3" name="Content Placeholder 2"/>
          <p:cNvSpPr>
            <a:spLocks noGrp="1"/>
          </p:cNvSpPr>
          <p:nvPr>
            <p:ph idx="1"/>
          </p:nvPr>
        </p:nvSpPr>
        <p:spPr/>
        <p:txBody>
          <a:bodyPr>
            <a:normAutofit/>
          </a:bodyPr>
          <a:lstStyle/>
          <a:p>
            <a:r>
              <a:rPr lang="hr-HR" sz="1900" dirty="0" smtClean="0">
                <a:ln>
                  <a:solidFill>
                    <a:srgbClr val="00B0F0"/>
                  </a:solidFill>
                </a:ln>
                <a:solidFill>
                  <a:srgbClr val="002060"/>
                </a:solidFill>
              </a:rPr>
              <a:t>Ako u strujni krug spojimo grijalicu kao trošilo, vrlo brzo ćemo ustanoviti da pomoću električne sktruje možemo dobiti </a:t>
            </a:r>
            <a:r>
              <a:rPr lang="hr-HR" sz="1900" dirty="0" smtClean="0">
                <a:ln>
                  <a:solidFill>
                    <a:srgbClr val="002060"/>
                  </a:solidFill>
                </a:ln>
                <a:solidFill>
                  <a:srgbClr val="002060"/>
                </a:solidFill>
              </a:rPr>
              <a:t>toplinu</a:t>
            </a:r>
          </a:p>
          <a:p>
            <a:r>
              <a:rPr lang="hr-HR" sz="1900" dirty="0" smtClean="0">
                <a:ln>
                  <a:solidFill>
                    <a:srgbClr val="002060"/>
                  </a:solidFill>
                </a:ln>
                <a:solidFill>
                  <a:srgbClr val="002060"/>
                </a:solidFill>
              </a:rPr>
              <a:t>Električni grijači</a:t>
            </a:r>
            <a:r>
              <a:rPr lang="hr-HR" sz="1900" dirty="0" smtClean="0">
                <a:ln>
                  <a:solidFill>
                    <a:srgbClr val="00B0F0"/>
                  </a:solidFill>
                </a:ln>
                <a:solidFill>
                  <a:srgbClr val="002060"/>
                </a:solidFill>
              </a:rPr>
              <a:t>- načinjeni su od vodiča koji mogu podnijeti veliku električnu      </a:t>
            </a:r>
            <a:br>
              <a:rPr lang="hr-HR" sz="1900" dirty="0" smtClean="0">
                <a:ln>
                  <a:solidFill>
                    <a:srgbClr val="00B0F0"/>
                  </a:solidFill>
                </a:ln>
                <a:solidFill>
                  <a:srgbClr val="002060"/>
                </a:solidFill>
              </a:rPr>
            </a:br>
            <a:r>
              <a:rPr lang="hr-HR" sz="1900" dirty="0" smtClean="0">
                <a:ln>
                  <a:solidFill>
                    <a:srgbClr val="00B0F0"/>
                  </a:solidFill>
                </a:ln>
                <a:solidFill>
                  <a:srgbClr val="002060"/>
                </a:solidFill>
              </a:rPr>
              <a:t>                               struju pa užareni daju toplinu</a:t>
            </a:r>
            <a:br>
              <a:rPr lang="hr-HR" sz="1900" dirty="0" smtClean="0">
                <a:ln>
                  <a:solidFill>
                    <a:srgbClr val="00B0F0"/>
                  </a:solidFill>
                </a:ln>
                <a:solidFill>
                  <a:srgbClr val="002060"/>
                </a:solidFill>
              </a:rPr>
            </a:br>
            <a:r>
              <a:rPr lang="hr-HR" sz="1900" dirty="0" smtClean="0">
                <a:ln>
                  <a:solidFill>
                    <a:srgbClr val="00B0F0"/>
                  </a:solidFill>
                </a:ln>
                <a:solidFill>
                  <a:srgbClr val="002060"/>
                </a:solidFill>
              </a:rPr>
              <a:t>                            -  takav je vodič najčešće savijen u spiralu jer na taj način velika </a:t>
            </a:r>
            <a:br>
              <a:rPr lang="hr-HR" sz="1900" dirty="0" smtClean="0">
                <a:ln>
                  <a:solidFill>
                    <a:srgbClr val="00B0F0"/>
                  </a:solidFill>
                </a:ln>
                <a:solidFill>
                  <a:srgbClr val="002060"/>
                </a:solidFill>
              </a:rPr>
            </a:br>
            <a:r>
              <a:rPr lang="hr-HR" sz="1900" dirty="0" smtClean="0">
                <a:ln>
                  <a:solidFill>
                    <a:srgbClr val="00B0F0"/>
                  </a:solidFill>
                </a:ln>
                <a:solidFill>
                  <a:srgbClr val="002060"/>
                </a:solidFill>
              </a:rPr>
              <a:t>                               duljina u prostoru zauzima manje prostora u trošilu</a:t>
            </a:r>
          </a:p>
          <a:p>
            <a:r>
              <a:rPr lang="hr-HR" sz="1900" dirty="0" smtClean="0">
                <a:ln>
                  <a:solidFill>
                    <a:srgbClr val="002060"/>
                  </a:solidFill>
                </a:ln>
                <a:solidFill>
                  <a:srgbClr val="002060"/>
                </a:solidFill>
              </a:rPr>
              <a:t>Toplinski učinak električne struje primjenjuje se i na osiguraču</a:t>
            </a:r>
          </a:p>
          <a:p>
            <a:r>
              <a:rPr lang="hr-HR" sz="1900" dirty="0" smtClean="0">
                <a:ln>
                  <a:solidFill>
                    <a:srgbClr val="002060"/>
                  </a:solidFill>
                </a:ln>
                <a:solidFill>
                  <a:srgbClr val="002060"/>
                </a:solidFill>
              </a:rPr>
              <a:t>Rastalni osigurač</a:t>
            </a:r>
            <a:r>
              <a:rPr lang="hr-HR" sz="1900" dirty="0" smtClean="0">
                <a:ln>
                  <a:solidFill>
                    <a:srgbClr val="00B0F0"/>
                  </a:solidFill>
                </a:ln>
                <a:solidFill>
                  <a:srgbClr val="002060"/>
                </a:solidFill>
              </a:rPr>
              <a:t>- najjednostavnija vrsta osigurača</a:t>
            </a:r>
            <a:br>
              <a:rPr lang="hr-HR" sz="1900" dirty="0" smtClean="0">
                <a:ln>
                  <a:solidFill>
                    <a:srgbClr val="00B0F0"/>
                  </a:solidFill>
                </a:ln>
                <a:solidFill>
                  <a:srgbClr val="002060"/>
                </a:solidFill>
              </a:rPr>
            </a:br>
            <a:r>
              <a:rPr lang="hr-HR" sz="1900" dirty="0" smtClean="0">
                <a:ln>
                  <a:solidFill>
                    <a:srgbClr val="00B0F0"/>
                  </a:solidFill>
                </a:ln>
                <a:solidFill>
                  <a:srgbClr val="002060"/>
                </a:solidFill>
              </a:rPr>
              <a:t>                              -  za male napone i jakosti struje (uglavnom u elektronici)        rastalni osigurači se izvode u obliku tanke metalne niti u staklenoj cjevčici</a:t>
            </a:r>
          </a:p>
        </p:txBody>
      </p:sp>
    </p:spTree>
    <p:extLst>
      <p:ext uri="{BB962C8B-B14F-4D97-AF65-F5344CB8AC3E}">
        <p14:creationId xmlns:p14="http://schemas.microsoft.com/office/powerpoint/2010/main" xmlns="" val="29002213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600" i="1" dirty="0" smtClean="0">
                <a:ln>
                  <a:solidFill>
                    <a:srgbClr val="002060"/>
                  </a:solidFill>
                </a:ln>
                <a:solidFill>
                  <a:srgbClr val="002060"/>
                </a:solidFill>
              </a:rPr>
              <a:t>Kemijski učinci električne struje</a:t>
            </a:r>
            <a:endParaRPr lang="hr-HR" sz="3600" i="1" dirty="0">
              <a:ln>
                <a:solidFill>
                  <a:srgbClr val="002060"/>
                </a:solidFill>
              </a:ln>
              <a:solidFill>
                <a:srgbClr val="002060"/>
              </a:solidFill>
            </a:endParaRPr>
          </a:p>
        </p:txBody>
      </p:sp>
      <p:sp>
        <p:nvSpPr>
          <p:cNvPr id="3" name="Content Placeholder 2"/>
          <p:cNvSpPr>
            <a:spLocks noGrp="1"/>
          </p:cNvSpPr>
          <p:nvPr>
            <p:ph idx="1"/>
          </p:nvPr>
        </p:nvSpPr>
        <p:spPr/>
        <p:txBody>
          <a:bodyPr>
            <a:normAutofit fontScale="92500" lnSpcReduction="10000"/>
          </a:bodyPr>
          <a:lstStyle/>
          <a:p>
            <a:r>
              <a:rPr lang="hr-HR" sz="2400" b="1" dirty="0">
                <a:solidFill>
                  <a:srgbClr val="0B0060"/>
                </a:solidFill>
              </a:rPr>
              <a:t>Eletrična </a:t>
            </a:r>
            <a:r>
              <a:rPr lang="hr-HR" sz="2400" b="1" dirty="0" smtClean="0">
                <a:solidFill>
                  <a:srgbClr val="0B0060"/>
                </a:solidFill>
              </a:rPr>
              <a:t>disocijacija </a:t>
            </a:r>
            <a:r>
              <a:rPr lang="hr-HR" sz="2400" dirty="0" smtClean="0">
                <a:solidFill>
                  <a:srgbClr val="0B0060"/>
                </a:solidFill>
              </a:rPr>
              <a:t>- </a:t>
            </a:r>
            <a:r>
              <a:rPr lang="hr-HR" sz="2400" b="1" dirty="0" smtClean="0">
                <a:solidFill>
                  <a:srgbClr val="0000FF"/>
                </a:solidFill>
              </a:rPr>
              <a:t>rastavljanje </a:t>
            </a:r>
            <a:r>
              <a:rPr lang="hr-HR" sz="2400" b="1" dirty="0">
                <a:solidFill>
                  <a:srgbClr val="0000FF"/>
                </a:solidFill>
              </a:rPr>
              <a:t>elektrolita na ione otapanjem ili </a:t>
            </a:r>
            <a:r>
              <a:rPr lang="hr-HR" sz="2400" b="1" dirty="0" smtClean="0">
                <a:solidFill>
                  <a:srgbClr val="0000FF"/>
                </a:solidFill>
              </a:rPr>
              <a:t>taljenjem</a:t>
            </a:r>
          </a:p>
          <a:p>
            <a:r>
              <a:rPr lang="hr-HR" sz="2400" b="1" dirty="0" smtClean="0">
                <a:solidFill>
                  <a:srgbClr val="000066"/>
                </a:solidFill>
              </a:rPr>
              <a:t>Kemijski učinak električne struje</a:t>
            </a:r>
            <a:r>
              <a:rPr lang="hr-HR" sz="2400" b="1" dirty="0" smtClean="0">
                <a:solidFill>
                  <a:srgbClr val="0000FF"/>
                </a:solidFill>
              </a:rPr>
              <a:t>, u industriji se koristi za dobivanje čistih elemenata: aluminija, bakra, magnezija i drugih metala</a:t>
            </a:r>
          </a:p>
          <a:p>
            <a:r>
              <a:rPr lang="hr-HR" sz="2400" b="1" dirty="0" smtClean="0">
                <a:solidFill>
                  <a:srgbClr val="000066"/>
                </a:solidFill>
              </a:rPr>
              <a:t>Elektroliza – </a:t>
            </a:r>
            <a:r>
              <a:rPr lang="hr-HR" sz="2400" b="1" dirty="0" smtClean="0">
                <a:solidFill>
                  <a:srgbClr val="0000FF"/>
                </a:solidFill>
              </a:rPr>
              <a:t>postupak razlaganja elektrolita djelovanjem </a:t>
            </a:r>
            <a:r>
              <a:rPr lang="hr-HR" sz="2400" b="1" dirty="0">
                <a:solidFill>
                  <a:srgbClr val="0000FF"/>
                </a:solidFill>
              </a:rPr>
              <a:t/>
            </a:r>
            <a:br>
              <a:rPr lang="hr-HR" sz="2400" b="1" dirty="0">
                <a:solidFill>
                  <a:srgbClr val="0000FF"/>
                </a:solidFill>
              </a:rPr>
            </a:br>
            <a:r>
              <a:rPr lang="hr-HR" sz="2400" b="1" dirty="0" smtClean="0">
                <a:solidFill>
                  <a:srgbClr val="0000FF"/>
                </a:solidFill>
              </a:rPr>
              <a:t>                       istosmjerne električne struje</a:t>
            </a:r>
          </a:p>
          <a:p>
            <a:r>
              <a:rPr lang="hr-HR" sz="2400" b="1" dirty="0" smtClean="0">
                <a:solidFill>
                  <a:srgbClr val="0000FF"/>
                </a:solidFill>
              </a:rPr>
              <a:t>Elektroliza se primjenjuje i za prevlačenje jedne okovine drugom.  Elektrolizom se u metalurgiji vrši </a:t>
            </a:r>
            <a:br>
              <a:rPr lang="hr-HR" sz="2400" b="1" dirty="0" smtClean="0">
                <a:solidFill>
                  <a:srgbClr val="0000FF"/>
                </a:solidFill>
              </a:rPr>
            </a:br>
            <a:r>
              <a:rPr lang="hr-HR" sz="2400" b="1" dirty="0" smtClean="0">
                <a:solidFill>
                  <a:srgbClr val="0000FF"/>
                </a:solidFill>
              </a:rPr>
              <a:t>pročišćivanje kovina (rude) od nečistoća</a:t>
            </a:r>
          </a:p>
          <a:p>
            <a:endParaRPr lang="hr-HR" sz="2400" b="1" dirty="0">
              <a:solidFill>
                <a:srgbClr val="2D6DFB"/>
              </a:solidFill>
            </a:endParaRPr>
          </a:p>
          <a:p>
            <a:pPr marL="0" indent="0">
              <a:buNone/>
            </a:pPr>
            <a:r>
              <a:rPr lang="hr-HR" sz="2400" b="1" dirty="0">
                <a:solidFill>
                  <a:srgbClr val="2D6DFB"/>
                </a:solidFill>
              </a:rPr>
              <a:t/>
            </a:r>
            <a:br>
              <a:rPr lang="hr-HR" sz="2400" b="1" dirty="0">
                <a:solidFill>
                  <a:srgbClr val="2D6DFB"/>
                </a:solidFill>
              </a:rPr>
            </a:br>
            <a:r>
              <a:rPr lang="hr-HR" sz="2400" b="1" dirty="0" smtClean="0">
                <a:solidFill>
                  <a:srgbClr val="2D6DFB"/>
                </a:solidFill>
              </a:rPr>
              <a:t>                       </a:t>
            </a: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123728" y="4977534"/>
            <a:ext cx="2232248" cy="1656184"/>
          </a:xfrm>
          <a:prstGeom prst="rect">
            <a:avLst/>
          </a:prstGeom>
        </p:spPr>
      </p:pic>
      <p:sp>
        <p:nvSpPr>
          <p:cNvPr id="5" name="TextBox 4"/>
          <p:cNvSpPr txBox="1"/>
          <p:nvPr/>
        </p:nvSpPr>
        <p:spPr>
          <a:xfrm>
            <a:off x="4427984" y="5085184"/>
            <a:ext cx="3960440" cy="646331"/>
          </a:xfrm>
          <a:prstGeom prst="rect">
            <a:avLst/>
          </a:prstGeom>
          <a:noFill/>
        </p:spPr>
        <p:txBody>
          <a:bodyPr wrap="square" rtlCol="0">
            <a:spAutoFit/>
          </a:bodyPr>
          <a:lstStyle/>
          <a:p>
            <a:r>
              <a:rPr lang="hr-HR" dirty="0"/>
              <a:t>Uobičajeni su postupci pozlaćivanja </a:t>
            </a:r>
            <a:br>
              <a:rPr lang="hr-HR" dirty="0"/>
            </a:br>
            <a:r>
              <a:rPr lang="hr-HR" dirty="0"/>
              <a:t>i kromiranja. </a:t>
            </a:r>
          </a:p>
        </p:txBody>
      </p:sp>
    </p:spTree>
    <p:extLst>
      <p:ext uri="{BB962C8B-B14F-4D97-AF65-F5344CB8AC3E}">
        <p14:creationId xmlns:p14="http://schemas.microsoft.com/office/powerpoint/2010/main" xmlns="" val="10443621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hr-HR" sz="3600" i="1" dirty="0" smtClean="0">
                <a:ln>
                  <a:solidFill>
                    <a:schemeClr val="tx1"/>
                  </a:solidFill>
                </a:ln>
                <a:solidFill>
                  <a:srgbClr val="002060"/>
                </a:solidFill>
              </a:rPr>
              <a:t>Električni naboji i njihovo međudjelovanje</a:t>
            </a:r>
            <a:endParaRPr lang="hr-HR" sz="3600" i="1" dirty="0">
              <a:ln>
                <a:solidFill>
                  <a:schemeClr val="tx1"/>
                </a:solidFill>
              </a:ln>
              <a:solidFill>
                <a:srgbClr val="002060"/>
              </a:solidFill>
            </a:endParaRPr>
          </a:p>
        </p:txBody>
      </p:sp>
      <p:sp>
        <p:nvSpPr>
          <p:cNvPr id="5" name="Content Placeholder 4"/>
          <p:cNvSpPr>
            <a:spLocks noGrp="1"/>
          </p:cNvSpPr>
          <p:nvPr>
            <p:ph idx="1"/>
          </p:nvPr>
        </p:nvSpPr>
        <p:spPr/>
        <p:txBody>
          <a:bodyPr>
            <a:normAutofit fontScale="92500" lnSpcReduction="20000"/>
          </a:bodyPr>
          <a:lstStyle/>
          <a:p>
            <a:r>
              <a:rPr lang="hr-HR" sz="2000" dirty="0" smtClean="0">
                <a:ln>
                  <a:solidFill>
                    <a:srgbClr val="002060"/>
                  </a:solidFill>
                </a:ln>
                <a:solidFill>
                  <a:srgbClr val="002060"/>
                </a:solidFill>
              </a:rPr>
              <a:t>Grčki filozof Tales je u 7. st. Pr. Kr. Primjetio da protrljani štap od jantara (plemenite smole)privlači čestice prašine</a:t>
            </a:r>
          </a:p>
          <a:p>
            <a:r>
              <a:rPr lang="hr-HR" sz="2000" dirty="0" smtClean="0">
                <a:ln>
                  <a:solidFill>
                    <a:srgbClr val="002060"/>
                  </a:solidFill>
                </a:ln>
                <a:solidFill>
                  <a:srgbClr val="002060"/>
                </a:solidFill>
              </a:rPr>
              <a:t>Jantar se u grčkom jeziku naziva elektron</a:t>
            </a:r>
          </a:p>
          <a:p>
            <a:r>
              <a:rPr lang="hr-HR" sz="2000" dirty="0" smtClean="0">
                <a:ln>
                  <a:solidFill>
                    <a:srgbClr val="002060"/>
                  </a:solidFill>
                </a:ln>
                <a:solidFill>
                  <a:srgbClr val="002060"/>
                </a:solidFill>
              </a:rPr>
              <a:t>Engleski liječnik i prirodoslovac William Gilbert je prema nazivu za jantar,još u 17. stoljeću, sva tijela koja se tako ponašaju nazvao elektriziranima ili električki nabijenim tijelima. Time je u fiziku uvek pojam </a:t>
            </a:r>
            <a:r>
              <a:rPr lang="hr-HR" sz="2000" b="1" dirty="0" smtClean="0">
                <a:ln>
                  <a:solidFill>
                    <a:srgbClr val="002060"/>
                  </a:solidFill>
                </a:ln>
                <a:solidFill>
                  <a:srgbClr val="002060"/>
                </a:solidFill>
              </a:rPr>
              <a:t>ELEKTRICITETA</a:t>
            </a:r>
          </a:p>
          <a:p>
            <a:r>
              <a:rPr lang="hr-HR" sz="2000" b="1" dirty="0" smtClean="0">
                <a:ln>
                  <a:solidFill>
                    <a:srgbClr val="002060"/>
                  </a:solidFill>
                </a:ln>
                <a:solidFill>
                  <a:srgbClr val="002060"/>
                </a:solidFill>
              </a:rPr>
              <a:t>Naelektrizirana tijela</a:t>
            </a:r>
            <a:r>
              <a:rPr lang="hr-HR" sz="2000" dirty="0" smtClean="0">
                <a:ln>
                  <a:solidFill>
                    <a:srgbClr val="002060"/>
                  </a:solidFill>
                </a:ln>
                <a:solidFill>
                  <a:srgbClr val="002060"/>
                </a:solidFill>
              </a:rPr>
              <a:t>-tijela koja imaju električna svojstva</a:t>
            </a:r>
          </a:p>
          <a:p>
            <a:r>
              <a:rPr lang="hr-HR" sz="2000" b="1" dirty="0" smtClean="0">
                <a:ln>
                  <a:solidFill>
                    <a:srgbClr val="002060"/>
                  </a:solidFill>
                </a:ln>
                <a:solidFill>
                  <a:srgbClr val="002060"/>
                </a:solidFill>
              </a:rPr>
              <a:t>Električni naboj</a:t>
            </a:r>
            <a:r>
              <a:rPr lang="hr-HR" sz="2000" dirty="0" smtClean="0">
                <a:ln>
                  <a:solidFill>
                    <a:srgbClr val="002060"/>
                  </a:solidFill>
                </a:ln>
                <a:solidFill>
                  <a:srgbClr val="002060"/>
                </a:solidFill>
              </a:rPr>
              <a:t>-svojstvo elementarnih čestica</a:t>
            </a:r>
          </a:p>
          <a:p>
            <a:r>
              <a:rPr lang="hr-HR" sz="2000" dirty="0" smtClean="0">
                <a:ln>
                  <a:solidFill>
                    <a:srgbClr val="002060"/>
                  </a:solidFill>
                </a:ln>
                <a:solidFill>
                  <a:srgbClr val="002060"/>
                </a:solidFill>
              </a:rPr>
              <a:t>Dvije su vrste naboja: pozitivan i negativan naboj</a:t>
            </a:r>
          </a:p>
          <a:p>
            <a:r>
              <a:rPr lang="vi-VN" sz="2100" dirty="0" smtClean="0">
                <a:ln>
                  <a:solidFill>
                    <a:srgbClr val="002060"/>
                  </a:solidFill>
                </a:ln>
                <a:solidFill>
                  <a:srgbClr val="000066"/>
                </a:solidFill>
              </a:rPr>
              <a:t>Tijela elektrizirana istoimenim nabojima međusobno se razdvajaju dok se tijela sa raznoimenim nabojima privlače</a:t>
            </a:r>
            <a:endParaRPr lang="hr-HR" sz="2100" dirty="0" smtClean="0">
              <a:ln>
                <a:solidFill>
                  <a:srgbClr val="002060"/>
                </a:solidFill>
              </a:ln>
              <a:solidFill>
                <a:srgbClr val="000066"/>
              </a:solidFill>
            </a:endParaRPr>
          </a:p>
          <a:p>
            <a:r>
              <a:rPr lang="hr-HR" sz="2100" b="1" dirty="0" smtClean="0">
                <a:ln>
                  <a:solidFill>
                    <a:srgbClr val="0B0060"/>
                  </a:solidFill>
                </a:ln>
                <a:solidFill>
                  <a:srgbClr val="002060"/>
                </a:solidFill>
              </a:rPr>
              <a:t>Električna struja</a:t>
            </a:r>
            <a:r>
              <a:rPr lang="hr-HR" sz="2100" dirty="0" smtClean="0">
                <a:ln>
                  <a:solidFill>
                    <a:srgbClr val="002060"/>
                  </a:solidFill>
                </a:ln>
                <a:solidFill>
                  <a:srgbClr val="000066"/>
                </a:solidFill>
              </a:rPr>
              <a:t>-usmjereno gibanje naboja(elektrona)</a:t>
            </a:r>
            <a:endParaRPr lang="vi-VN" sz="2100" dirty="0" smtClean="0">
              <a:ln>
                <a:solidFill>
                  <a:srgbClr val="002060"/>
                </a:solidFill>
              </a:ln>
              <a:solidFill>
                <a:srgbClr val="000066"/>
              </a:solidFill>
            </a:endParaRPr>
          </a:p>
          <a:p>
            <a:endParaRPr lang="vi-VN" sz="2000" dirty="0" smtClean="0">
              <a:solidFill>
                <a:srgbClr val="000066"/>
              </a:solidFill>
            </a:endParaRPr>
          </a:p>
          <a:p>
            <a:endParaRPr lang="hr-HR" sz="2000" dirty="0" smtClean="0">
              <a:solidFill>
                <a:srgbClr val="000066"/>
              </a:solidFill>
            </a:endParaRPr>
          </a:p>
          <a:p>
            <a:pPr marL="0" indent="0">
              <a:buNone/>
            </a:pPr>
            <a:r>
              <a:rPr lang="hr-HR" sz="2000" dirty="0">
                <a:solidFill>
                  <a:srgbClr val="000066"/>
                </a:solidFill>
              </a:rPr>
              <a:t> </a:t>
            </a:r>
            <a:r>
              <a:rPr lang="hr-HR" sz="2000" dirty="0" smtClean="0">
                <a:solidFill>
                  <a:srgbClr val="000066"/>
                </a:solidFill>
              </a:rPr>
              <a:t>      </a:t>
            </a:r>
          </a:p>
          <a:p>
            <a:endParaRPr lang="hr-HR" sz="2000" dirty="0" smtClean="0">
              <a:solidFill>
                <a:srgbClr val="000066"/>
              </a:solidFill>
            </a:endParaRPr>
          </a:p>
        </p:txBody>
      </p:sp>
    </p:spTree>
    <p:extLst>
      <p:ext uri="{BB962C8B-B14F-4D97-AF65-F5344CB8AC3E}">
        <p14:creationId xmlns:p14="http://schemas.microsoft.com/office/powerpoint/2010/main" xmlns="" val="3173211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3600" b="1" i="1" dirty="0" smtClean="0">
                <a:solidFill>
                  <a:srgbClr val="000066"/>
                </a:solidFill>
              </a:rPr>
              <a:t>Magnetsko djelovanje</a:t>
            </a:r>
            <a:endParaRPr lang="hr-HR" sz="3600" b="1" i="1" dirty="0">
              <a:solidFill>
                <a:srgbClr val="000066"/>
              </a:solidFill>
            </a:endParaRPr>
          </a:p>
        </p:txBody>
      </p:sp>
      <p:sp>
        <p:nvSpPr>
          <p:cNvPr id="4" name="Content Placeholder 3"/>
          <p:cNvSpPr>
            <a:spLocks noGrp="1"/>
          </p:cNvSpPr>
          <p:nvPr>
            <p:ph idx="1"/>
          </p:nvPr>
        </p:nvSpPr>
        <p:spPr/>
        <p:txBody>
          <a:bodyPr>
            <a:normAutofit lnSpcReduction="10000"/>
          </a:bodyPr>
          <a:lstStyle/>
          <a:p>
            <a:r>
              <a:rPr lang="hr-HR" sz="2400" b="1" dirty="0" smtClean="0">
                <a:solidFill>
                  <a:srgbClr val="0000FF"/>
                </a:solidFill>
              </a:rPr>
              <a:t>Približimo li magnet željeznoj piljevini, primjetit ćemo da magnet piljevinu privlači. To djelovanje nazivamo </a:t>
            </a:r>
            <a:r>
              <a:rPr lang="hr-HR" sz="2400" b="1" dirty="0" smtClean="0">
                <a:solidFill>
                  <a:srgbClr val="0B0060"/>
                </a:solidFill>
              </a:rPr>
              <a:t>magnetska sila</a:t>
            </a:r>
          </a:p>
          <a:p>
            <a:r>
              <a:rPr lang="hr-HR" sz="2400" b="1" dirty="0" smtClean="0">
                <a:solidFill>
                  <a:srgbClr val="0B0060"/>
                </a:solidFill>
              </a:rPr>
              <a:t>Magnetska sila </a:t>
            </a:r>
            <a:r>
              <a:rPr lang="hr-HR" sz="2400" b="1" dirty="0" smtClean="0">
                <a:solidFill>
                  <a:srgbClr val="0000FF"/>
                </a:solidFill>
              </a:rPr>
              <a:t>je navjeća na </a:t>
            </a:r>
            <a:r>
              <a:rPr lang="hr-HR" sz="2400" b="1" dirty="0" smtClean="0">
                <a:solidFill>
                  <a:srgbClr val="0B0060"/>
                </a:solidFill>
              </a:rPr>
              <a:t>krajevima magneta </a:t>
            </a:r>
            <a:r>
              <a:rPr lang="hr-HR" sz="2400" b="1" dirty="0" smtClean="0">
                <a:solidFill>
                  <a:srgbClr val="0000FF"/>
                </a:solidFill>
              </a:rPr>
              <a:t>koje smo nazvali </a:t>
            </a:r>
            <a:r>
              <a:rPr lang="hr-HR" sz="2400" b="1" dirty="0" smtClean="0">
                <a:solidFill>
                  <a:srgbClr val="0B0060"/>
                </a:solidFill>
              </a:rPr>
              <a:t>magnetskim polovima</a:t>
            </a:r>
          </a:p>
          <a:p>
            <a:r>
              <a:rPr lang="hr-HR" sz="2400" b="1" dirty="0" smtClean="0">
                <a:solidFill>
                  <a:srgbClr val="0B0060"/>
                </a:solidFill>
              </a:rPr>
              <a:t>Razlikujemo sjeverni magnetski pol i južni magnetski pol</a:t>
            </a:r>
          </a:p>
          <a:p>
            <a:r>
              <a:rPr lang="hr-HR" sz="2400" b="1" dirty="0" smtClean="0">
                <a:solidFill>
                  <a:srgbClr val="0B0060"/>
                </a:solidFill>
              </a:rPr>
              <a:t>Istoimeni </a:t>
            </a:r>
            <a:r>
              <a:rPr lang="hr-HR" sz="2400" b="1" dirty="0" smtClean="0">
                <a:solidFill>
                  <a:srgbClr val="0000FF"/>
                </a:solidFill>
              </a:rPr>
              <a:t>magnetski polovi (+,+ ili -,-) se </a:t>
            </a:r>
            <a:r>
              <a:rPr lang="hr-HR" sz="2400" b="1" dirty="0" smtClean="0">
                <a:solidFill>
                  <a:srgbClr val="0B0060"/>
                </a:solidFill>
              </a:rPr>
              <a:t>odbijaju</a:t>
            </a:r>
            <a:r>
              <a:rPr lang="hr-HR" sz="2400" b="1" dirty="0" smtClean="0">
                <a:solidFill>
                  <a:srgbClr val="0000FF"/>
                </a:solidFill>
              </a:rPr>
              <a:t>, a </a:t>
            </a:r>
            <a:r>
              <a:rPr lang="hr-HR" sz="2400" b="1" dirty="0" smtClean="0">
                <a:solidFill>
                  <a:srgbClr val="0B0060"/>
                </a:solidFill>
              </a:rPr>
              <a:t>raznoimeni </a:t>
            </a:r>
            <a:r>
              <a:rPr lang="hr-HR" sz="2400" b="1" dirty="0" smtClean="0">
                <a:solidFill>
                  <a:srgbClr val="0000FF"/>
                </a:solidFill>
              </a:rPr>
              <a:t>magnetski polovi (+,- ili -,+) se </a:t>
            </a:r>
            <a:r>
              <a:rPr lang="hr-HR" sz="2400" b="1" dirty="0" smtClean="0">
                <a:solidFill>
                  <a:srgbClr val="0B0060"/>
                </a:solidFill>
              </a:rPr>
              <a:t>privlače</a:t>
            </a:r>
          </a:p>
          <a:p>
            <a:r>
              <a:rPr lang="hr-HR" sz="2400" b="1" dirty="0" smtClean="0">
                <a:solidFill>
                  <a:srgbClr val="0B0060"/>
                </a:solidFill>
              </a:rPr>
              <a:t>Magnetsko polje - </a:t>
            </a:r>
            <a:r>
              <a:rPr lang="hr-HR" sz="2400" b="1" dirty="0" smtClean="0">
                <a:solidFill>
                  <a:srgbClr val="0000FF"/>
                </a:solidFill>
              </a:rPr>
              <a:t>područje djelovanja magnetskih sila</a:t>
            </a:r>
          </a:p>
          <a:p>
            <a:r>
              <a:rPr lang="hr-HR" sz="2400" b="1" dirty="0" smtClean="0">
                <a:solidFill>
                  <a:srgbClr val="0B0060"/>
                </a:solidFill>
              </a:rPr>
              <a:t>Magnetske silnice - </a:t>
            </a:r>
            <a:r>
              <a:rPr lang="hr-HR" sz="2400" b="1" dirty="0" smtClean="0">
                <a:solidFill>
                  <a:srgbClr val="0000FF"/>
                </a:solidFill>
              </a:rPr>
              <a:t>linije koje povezuju polove magneta. One nam pokazuju smjer djelovanja magnetske sile i „izgled” magnetskog polja</a:t>
            </a:r>
            <a:endParaRPr lang="hr-HR" sz="2400" b="1" dirty="0">
              <a:solidFill>
                <a:srgbClr val="0000FF"/>
              </a:solidFill>
            </a:endParaRPr>
          </a:p>
        </p:txBody>
      </p:sp>
    </p:spTree>
    <p:extLst>
      <p:ext uri="{BB962C8B-B14F-4D97-AF65-F5344CB8AC3E}">
        <p14:creationId xmlns:p14="http://schemas.microsoft.com/office/powerpoint/2010/main" xmlns="" val="15446555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7848872" cy="864096"/>
          </a:xfrm>
        </p:spPr>
        <p:txBody>
          <a:bodyPr>
            <a:noAutofit/>
          </a:bodyPr>
          <a:lstStyle/>
          <a:p>
            <a:pPr algn="ctr"/>
            <a:r>
              <a:rPr lang="hr-HR" sz="2800" b="1" i="1" dirty="0" smtClean="0">
                <a:solidFill>
                  <a:srgbClr val="0B0060"/>
                </a:solidFill>
              </a:rPr>
              <a:t>Magnetski učinci električne struje</a:t>
            </a:r>
            <a:endParaRPr lang="hr-HR" sz="2800" b="1" i="1" dirty="0">
              <a:solidFill>
                <a:srgbClr val="0B0060"/>
              </a:solidFill>
            </a:endParaRP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rot="496271">
            <a:off x="4570265" y="1799015"/>
            <a:ext cx="3445811" cy="3564794"/>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5" name="Text Placeholder 4"/>
          <p:cNvSpPr>
            <a:spLocks noGrp="1"/>
          </p:cNvSpPr>
          <p:nvPr>
            <p:ph type="body" sz="half" idx="2"/>
          </p:nvPr>
        </p:nvSpPr>
        <p:spPr/>
        <p:txBody>
          <a:bodyPr>
            <a:normAutofit/>
          </a:bodyPr>
          <a:lstStyle/>
          <a:p>
            <a:r>
              <a:rPr lang="hr-HR" sz="2000" b="1" dirty="0" smtClean="0">
                <a:solidFill>
                  <a:srgbClr val="0000FF"/>
                </a:solidFill>
                <a:effectLst>
                  <a:glow rad="63500">
                    <a:schemeClr val="accent5">
                      <a:satMod val="175000"/>
                      <a:alpha val="40000"/>
                    </a:schemeClr>
                  </a:glow>
                  <a:outerShdw blurRad="50800" dist="38100" dir="8100000" algn="tr" rotWithShape="0">
                    <a:prstClr val="black">
                      <a:alpha val="40000"/>
                    </a:prstClr>
                  </a:outerShdw>
                </a:effectLst>
              </a:rPr>
              <a:t>Razumijevanje magnetskog djelovanja električne struje omogućilo je otkriće Hansa Christiana Oersteda (1777. – 1851.) koji je 1820. godine utvrdio izravnu vezu električnih i magnetskih pojava, tj. Otkrio je da se oko vodiča kroz koje teče električna struja stvara magnetsko polje</a:t>
            </a:r>
            <a:endParaRPr lang="hr-HR" sz="2000" b="1" dirty="0">
              <a:solidFill>
                <a:srgbClr val="0000FF"/>
              </a:solidFill>
              <a:effectLst>
                <a:glow rad="63500">
                  <a:schemeClr val="accent5">
                    <a:satMod val="175000"/>
                    <a:alpha val="40000"/>
                  </a:schemeClr>
                </a:glow>
                <a:outerShdw blurRad="50800" dist="38100" dir="8100000" algn="tr" rotWithShape="0">
                  <a:prstClr val="black">
                    <a:alpha val="40000"/>
                  </a:prstClr>
                </a:outerShdw>
              </a:effectLst>
            </a:endParaRPr>
          </a:p>
        </p:txBody>
      </p:sp>
    </p:spTree>
    <p:extLst>
      <p:ext uri="{BB962C8B-B14F-4D97-AF65-F5344CB8AC3E}">
        <p14:creationId xmlns:p14="http://schemas.microsoft.com/office/powerpoint/2010/main" xmlns="" val="35486762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600" b="1" i="1" dirty="0">
                <a:solidFill>
                  <a:srgbClr val="0B0060"/>
                </a:solidFill>
              </a:rPr>
              <a:t>Magnetski učinci električne struje</a:t>
            </a:r>
          </a:p>
        </p:txBody>
      </p:sp>
      <p:sp>
        <p:nvSpPr>
          <p:cNvPr id="3" name="Content Placeholder 2"/>
          <p:cNvSpPr>
            <a:spLocks noGrp="1"/>
          </p:cNvSpPr>
          <p:nvPr>
            <p:ph idx="1"/>
          </p:nvPr>
        </p:nvSpPr>
        <p:spPr/>
        <p:txBody>
          <a:bodyPr numCol="2">
            <a:normAutofit/>
          </a:bodyPr>
          <a:lstStyle/>
          <a:p>
            <a:r>
              <a:rPr lang="hr-HR" sz="2800" dirty="0" smtClean="0">
                <a:solidFill>
                  <a:srgbClr val="0000FF"/>
                </a:solidFill>
              </a:rPr>
              <a:t>Oko vodiča kojim teče električna struja stvara se magnetsko polje i djeluje magnetska sila</a:t>
            </a:r>
          </a:p>
          <a:p>
            <a:r>
              <a:rPr lang="hr-HR" sz="2800" dirty="0" smtClean="0">
                <a:solidFill>
                  <a:srgbClr val="0000FF"/>
                </a:solidFill>
              </a:rPr>
              <a:t>Promijenimo li polove na izvoru, primjetit ćemo da se djelovanje magnetskog polja mijenja s promjenom smjera električne struje</a:t>
            </a:r>
          </a:p>
          <a:p>
            <a:r>
              <a:rPr lang="hr-HR" sz="2800" dirty="0" smtClean="0">
                <a:solidFill>
                  <a:srgbClr val="0000FF"/>
                </a:solidFill>
              </a:rPr>
              <a:t>Veća električna struja stvara veću magnetsku silu</a:t>
            </a:r>
          </a:p>
          <a:p>
            <a:r>
              <a:rPr lang="hr-HR" sz="2800" b="1" dirty="0" smtClean="0">
                <a:solidFill>
                  <a:srgbClr val="0B0060"/>
                </a:solidFill>
              </a:rPr>
              <a:t>Elektromagnet – zavojnica kojom teče električna struja i meko željezo koje povećava njeno magnetsko djelovanje</a:t>
            </a:r>
            <a:endParaRPr lang="hr-HR" sz="2800" b="1" dirty="0">
              <a:solidFill>
                <a:srgbClr val="0B0060"/>
              </a:solidFill>
            </a:endParaRPr>
          </a:p>
        </p:txBody>
      </p:sp>
    </p:spTree>
    <p:extLst>
      <p:ext uri="{BB962C8B-B14F-4D97-AF65-F5344CB8AC3E}">
        <p14:creationId xmlns:p14="http://schemas.microsoft.com/office/powerpoint/2010/main" xmlns="" val="23749026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sz="3600" b="1" i="1" dirty="0" smtClean="0">
                <a:solidFill>
                  <a:srgbClr val="0B0060"/>
                </a:solidFill>
              </a:rPr>
              <a:t>Spajanje trošila i mjerenje električne struje</a:t>
            </a:r>
            <a:endParaRPr lang="hr-HR" sz="3600" b="1" i="1" dirty="0">
              <a:solidFill>
                <a:srgbClr val="0B0060"/>
              </a:solidFill>
            </a:endParaRPr>
          </a:p>
        </p:txBody>
      </p:sp>
      <p:sp>
        <p:nvSpPr>
          <p:cNvPr id="3" name="Content Placeholder 2"/>
          <p:cNvSpPr>
            <a:spLocks noGrp="1"/>
          </p:cNvSpPr>
          <p:nvPr>
            <p:ph idx="1"/>
          </p:nvPr>
        </p:nvSpPr>
        <p:spPr/>
        <p:txBody>
          <a:bodyPr>
            <a:normAutofit/>
          </a:bodyPr>
          <a:lstStyle/>
          <a:p>
            <a:r>
              <a:rPr lang="hr-HR" sz="2400" b="1" dirty="0" smtClean="0">
                <a:solidFill>
                  <a:srgbClr val="0B0060"/>
                </a:solidFill>
              </a:rPr>
              <a:t>Žaruljice – </a:t>
            </a:r>
            <a:r>
              <a:rPr lang="hr-HR" sz="2400" b="1" dirty="0" smtClean="0">
                <a:solidFill>
                  <a:srgbClr val="0000FF"/>
                </a:solidFill>
              </a:rPr>
              <a:t>trošila koja se u strujni krug mogu spajati na različite načine. </a:t>
            </a:r>
            <a:r>
              <a:rPr lang="hr-HR" sz="2400" b="1" dirty="0" smtClean="0">
                <a:solidFill>
                  <a:srgbClr val="0B0060"/>
                </a:solidFill>
              </a:rPr>
              <a:t>Dva su osnovna načina spajanja: serijsko i paralelno</a:t>
            </a:r>
            <a:r>
              <a:rPr lang="hr-HR" sz="2400" b="1" dirty="0" smtClean="0"/>
              <a:t> </a:t>
            </a:r>
            <a:r>
              <a:rPr lang="hr-HR" sz="2400" b="1" dirty="0" smtClean="0">
                <a:solidFill>
                  <a:srgbClr val="0000FF"/>
                </a:solidFill>
              </a:rPr>
              <a:t>(usporedno), a složeniji strujni krugovi su njihove kombinacije</a:t>
            </a: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907704" y="3356992"/>
            <a:ext cx="4752528" cy="282203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15448354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000" b="1" i="1" dirty="0" smtClean="0">
                <a:solidFill>
                  <a:srgbClr val="0B0060"/>
                </a:solidFill>
              </a:rPr>
              <a:t>Serijski spoj trošila</a:t>
            </a:r>
            <a:endParaRPr lang="hr-HR" sz="4000" b="1" i="1" dirty="0">
              <a:solidFill>
                <a:srgbClr val="0B0060"/>
              </a:solidFill>
            </a:endParaRPr>
          </a:p>
        </p:txBody>
      </p:sp>
      <p:sp>
        <p:nvSpPr>
          <p:cNvPr id="3" name="Content Placeholder 2"/>
          <p:cNvSpPr>
            <a:spLocks noGrp="1"/>
          </p:cNvSpPr>
          <p:nvPr>
            <p:ph idx="1"/>
          </p:nvPr>
        </p:nvSpPr>
        <p:spPr/>
        <p:txBody>
          <a:bodyPr>
            <a:normAutofit lnSpcReduction="10000"/>
          </a:bodyPr>
          <a:lstStyle/>
          <a:p>
            <a:r>
              <a:rPr lang="hr-HR" sz="2400" b="1" dirty="0" smtClean="0">
                <a:solidFill>
                  <a:srgbClr val="0000FF"/>
                </a:solidFill>
              </a:rPr>
              <a:t>Za žaruljice koje su u strujni krug spojene u nizu jedna za drugom, kažemo da su spojene serijski. Na izvor struje u takvom spoju uključuje se samo početak i kraj niza.</a:t>
            </a:r>
          </a:p>
          <a:p>
            <a:r>
              <a:rPr lang="hr-HR" sz="2400" b="1" dirty="0" smtClean="0">
                <a:solidFill>
                  <a:srgbClr val="0B0060"/>
                </a:solidFill>
              </a:rPr>
              <a:t>U serijskom spoju trošila kroz svaki dio strujnog kruga, a time i kroz svako trošilo, protječe jednaka električna struja</a:t>
            </a:r>
          </a:p>
          <a:p>
            <a:r>
              <a:rPr lang="hr-HR" sz="2400" b="1" dirty="0" smtClean="0">
                <a:solidFill>
                  <a:srgbClr val="0B0060"/>
                </a:solidFill>
              </a:rPr>
              <a:t>Ampermetar možemo spajati ispred ili iza trošila</a:t>
            </a:r>
          </a:p>
          <a:p>
            <a:r>
              <a:rPr lang="hr-HR" sz="2400" b="1" dirty="0" smtClean="0">
                <a:solidFill>
                  <a:srgbClr val="0000FF"/>
                </a:solidFill>
              </a:rPr>
              <a:t>Što više žaruljica serijski spajamo u strujni krug, sjaj žaruljica je, u usporedbi sa sjajem samo jedne žaruljice, sve slabiji</a:t>
            </a:r>
          </a:p>
          <a:p>
            <a:r>
              <a:rPr lang="hr-HR" sz="2400" b="1" dirty="0" smtClean="0">
                <a:solidFill>
                  <a:srgbClr val="0B0060"/>
                </a:solidFill>
              </a:rPr>
              <a:t>Električna struja, koja teče strujnim krugom, je manja ako je broj serijski spojenih trošila na isti izvor veći</a:t>
            </a:r>
          </a:p>
          <a:p>
            <a:r>
              <a:rPr lang="hr-HR" sz="2400" b="1" dirty="0" smtClean="0">
                <a:solidFill>
                  <a:srgbClr val="0B0060"/>
                </a:solidFill>
              </a:rPr>
              <a:t>Isključivanjem jedne žaruljice u serijskom spoju prekidamo strujni krug </a:t>
            </a:r>
            <a:r>
              <a:rPr lang="hr-HR" sz="2400" b="1" dirty="0" smtClean="0">
                <a:solidFill>
                  <a:srgbClr val="0000FF"/>
                </a:solidFill>
              </a:rPr>
              <a:t>i sve žaruljice prestanu svijetiliti</a:t>
            </a:r>
            <a:endParaRPr lang="hr-HR" sz="2400" b="1" dirty="0">
              <a:solidFill>
                <a:srgbClr val="0000FF"/>
              </a:solidFill>
            </a:endParaRPr>
          </a:p>
        </p:txBody>
      </p:sp>
    </p:spTree>
    <p:extLst>
      <p:ext uri="{BB962C8B-B14F-4D97-AF65-F5344CB8AC3E}">
        <p14:creationId xmlns:p14="http://schemas.microsoft.com/office/powerpoint/2010/main" xmlns="" val="25010360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000" b="1" i="1" dirty="0" smtClean="0">
                <a:solidFill>
                  <a:srgbClr val="0B0060"/>
                </a:solidFill>
              </a:rPr>
              <a:t>Paralelni spoj trošila</a:t>
            </a:r>
            <a:endParaRPr lang="hr-HR" sz="4000" b="1" i="1" dirty="0">
              <a:solidFill>
                <a:srgbClr val="0B0060"/>
              </a:solidFill>
            </a:endParaRPr>
          </a:p>
        </p:txBody>
      </p:sp>
      <p:sp>
        <p:nvSpPr>
          <p:cNvPr id="3" name="Content Placeholder 2"/>
          <p:cNvSpPr>
            <a:spLocks noGrp="1"/>
          </p:cNvSpPr>
          <p:nvPr>
            <p:ph idx="1"/>
          </p:nvPr>
        </p:nvSpPr>
        <p:spPr/>
        <p:txBody>
          <a:bodyPr>
            <a:normAutofit/>
          </a:bodyPr>
          <a:lstStyle/>
          <a:p>
            <a:r>
              <a:rPr lang="hr-HR" sz="1800" b="1" dirty="0" smtClean="0">
                <a:solidFill>
                  <a:srgbClr val="0000FF"/>
                </a:solidFill>
              </a:rPr>
              <a:t>Izvedba elektične instalacije u domaćinstvima, učionicama, na ulicama omogućuje da isključivanjem jednog trošila ne isključujemo druga. Takav spoj trošila nazivamo </a:t>
            </a:r>
            <a:r>
              <a:rPr lang="hr-HR" sz="1800" b="1" dirty="0" smtClean="0">
                <a:solidFill>
                  <a:srgbClr val="0B0060"/>
                </a:solidFill>
              </a:rPr>
              <a:t>paralelni spoj</a:t>
            </a:r>
            <a:br>
              <a:rPr lang="hr-HR" sz="1800" b="1" dirty="0" smtClean="0">
                <a:solidFill>
                  <a:srgbClr val="0B0060"/>
                </a:solidFill>
              </a:rPr>
            </a:br>
            <a:r>
              <a:rPr lang="hr-HR" sz="1800" b="1" dirty="0" smtClean="0">
                <a:solidFill>
                  <a:srgbClr val="0B0060"/>
                </a:solidFill>
              </a:rPr>
              <a:t>U paralelnom spoju međusobno su povezani počeci trošila koji se spajaju na jedan pol izvora struje</a:t>
            </a:r>
          </a:p>
          <a:p>
            <a:r>
              <a:rPr lang="hr-HR" sz="1800" b="1" dirty="0" smtClean="0">
                <a:solidFill>
                  <a:srgbClr val="0000FF"/>
                </a:solidFill>
              </a:rPr>
              <a:t>U takvom spoju u strujnom krugu pojavljuju se točke čvorišta u kojima se sastaju ili granaju dva ili više vodiča kojima teče električna struja. Za električnu struju u paralelnom spoju kažemo da se grana</a:t>
            </a:r>
          </a:p>
          <a:p>
            <a:r>
              <a:rPr lang="hr-HR" sz="1800" b="1" dirty="0" smtClean="0">
                <a:solidFill>
                  <a:srgbClr val="0B0060"/>
                </a:solidFill>
              </a:rPr>
              <a:t>Električna struja, u glavnom vodu, jednaka je zbroju vrijednosti električnih struja u pojedinim granama</a:t>
            </a:r>
          </a:p>
          <a:p>
            <a:r>
              <a:rPr lang="hr-HR" sz="1800" b="1" dirty="0" smtClean="0">
                <a:solidFill>
                  <a:srgbClr val="0B0060"/>
                </a:solidFill>
              </a:rPr>
              <a:t>Ako se jedna žaruljica u paralelnom spoju odvije, druga žaruljica (ili više njih) i dalje svijetle</a:t>
            </a:r>
          </a:p>
          <a:p>
            <a:r>
              <a:rPr lang="hr-HR" sz="1800" b="1" dirty="0" smtClean="0">
                <a:solidFill>
                  <a:srgbClr val="0B0060"/>
                </a:solidFill>
              </a:rPr>
              <a:t>U paralelnom spoju žaruljica jednakih karakteristika, električna struja je kroz sve žaruljice jednaka</a:t>
            </a:r>
          </a:p>
        </p:txBody>
      </p:sp>
    </p:spTree>
    <p:extLst>
      <p:ext uri="{BB962C8B-B14F-4D97-AF65-F5344CB8AC3E}">
        <p14:creationId xmlns:p14="http://schemas.microsoft.com/office/powerpoint/2010/main" xmlns="" val="31369305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000" b="1" i="1" dirty="0" smtClean="0">
                <a:solidFill>
                  <a:srgbClr val="0B0060"/>
                </a:solidFill>
              </a:rPr>
              <a:t>Mjerenje električnog napona</a:t>
            </a:r>
            <a:endParaRPr lang="hr-HR" sz="4000" b="1" i="1" dirty="0">
              <a:solidFill>
                <a:srgbClr val="0B0060"/>
              </a:solidFill>
            </a:endParaRPr>
          </a:p>
        </p:txBody>
      </p:sp>
      <p:sp>
        <p:nvSpPr>
          <p:cNvPr id="3" name="Content Placeholder 2"/>
          <p:cNvSpPr>
            <a:spLocks noGrp="1"/>
          </p:cNvSpPr>
          <p:nvPr>
            <p:ph idx="1"/>
          </p:nvPr>
        </p:nvSpPr>
        <p:spPr/>
        <p:txBody>
          <a:bodyPr>
            <a:normAutofit/>
          </a:bodyPr>
          <a:lstStyle/>
          <a:p>
            <a:r>
              <a:rPr lang="hr-HR" sz="2000" b="1" dirty="0" smtClean="0">
                <a:solidFill>
                  <a:srgbClr val="0000FF"/>
                </a:solidFill>
              </a:rPr>
              <a:t>Električna struja teče strujnim krugom zbog napona na izvoru. Napon se javlja između dviju elektroda izvora električne struje.</a:t>
            </a:r>
            <a:br>
              <a:rPr lang="hr-HR" sz="2000" b="1" dirty="0" smtClean="0">
                <a:solidFill>
                  <a:srgbClr val="0000FF"/>
                </a:solidFill>
              </a:rPr>
            </a:br>
            <a:r>
              <a:rPr lang="hr-HR" sz="2000" b="1" dirty="0" smtClean="0">
                <a:solidFill>
                  <a:srgbClr val="0000FF"/>
                </a:solidFill>
              </a:rPr>
              <a:t>Stoga napon izvora struje mjerimo tako da </a:t>
            </a:r>
            <a:r>
              <a:rPr lang="hr-HR" sz="2000" b="1" dirty="0" smtClean="0">
                <a:solidFill>
                  <a:srgbClr val="0B0060"/>
                </a:solidFill>
              </a:rPr>
              <a:t>krajeve voltmetra spojimo na krajeve izvora – paralelno s izvorom</a:t>
            </a:r>
          </a:p>
          <a:p>
            <a:r>
              <a:rPr lang="hr-HR" sz="2000" b="1" dirty="0" smtClean="0">
                <a:solidFill>
                  <a:srgbClr val="0B0060"/>
                </a:solidFill>
              </a:rPr>
              <a:t>Ako se kao izvor električne energije koriste serijski spojene svije ili više baterija, napon izvora je veći</a:t>
            </a:r>
          </a:p>
          <a:p>
            <a:r>
              <a:rPr lang="hr-HR" sz="2000" b="1" dirty="0" smtClean="0">
                <a:solidFill>
                  <a:srgbClr val="0B0060"/>
                </a:solidFill>
              </a:rPr>
              <a:t>Kod paralelnog spoja više baterija istog napona, napon svih baterija u spoju jednak je naponu jedne baterije</a:t>
            </a:r>
          </a:p>
          <a:p>
            <a:r>
              <a:rPr lang="hr-HR" sz="2000" b="1" dirty="0" smtClean="0">
                <a:solidFill>
                  <a:srgbClr val="0B0060"/>
                </a:solidFill>
              </a:rPr>
              <a:t>Paralelnim se spajanjem ne mijenja napon istog izvora, ali se produljuje vijek trajanja baterija</a:t>
            </a:r>
          </a:p>
          <a:p>
            <a:r>
              <a:rPr lang="hr-HR" sz="2000" b="1" dirty="0" smtClean="0">
                <a:solidFill>
                  <a:srgbClr val="0B0060"/>
                </a:solidFill>
              </a:rPr>
              <a:t>Na svim paralelno spojenim trošilima napon je jednak</a:t>
            </a:r>
            <a:r>
              <a:rPr lang="hr-HR" sz="2000" b="1" dirty="0" smtClean="0">
                <a:solidFill>
                  <a:srgbClr val="0000FF"/>
                </a:solidFill>
              </a:rPr>
              <a:t>, i uz zanemarive gubitke, </a:t>
            </a:r>
            <a:r>
              <a:rPr lang="hr-HR" sz="2000" b="1" dirty="0" smtClean="0">
                <a:solidFill>
                  <a:srgbClr val="0B0060"/>
                </a:solidFill>
              </a:rPr>
              <a:t>jednak naponu izvora</a:t>
            </a:r>
            <a:endParaRPr lang="hr-HR" sz="2000" b="1" dirty="0">
              <a:solidFill>
                <a:srgbClr val="0B0060"/>
              </a:solidFill>
            </a:endParaRPr>
          </a:p>
        </p:txBody>
      </p:sp>
    </p:spTree>
    <p:extLst>
      <p:ext uri="{BB962C8B-B14F-4D97-AF65-F5344CB8AC3E}">
        <p14:creationId xmlns:p14="http://schemas.microsoft.com/office/powerpoint/2010/main" xmlns="" val="13952564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000" b="1" i="1" dirty="0" smtClean="0">
                <a:solidFill>
                  <a:srgbClr val="0B0060"/>
                </a:solidFill>
              </a:rPr>
              <a:t>Električni otpor i Ohmov zakon</a:t>
            </a:r>
            <a:endParaRPr lang="hr-HR" sz="4000" b="1" i="1" dirty="0">
              <a:solidFill>
                <a:srgbClr val="0B0060"/>
              </a:solidFill>
            </a:endParaRPr>
          </a:p>
        </p:txBody>
      </p:sp>
      <p:sp>
        <p:nvSpPr>
          <p:cNvPr id="3" name="Content Placeholder 2"/>
          <p:cNvSpPr>
            <a:spLocks noGrp="1"/>
          </p:cNvSpPr>
          <p:nvPr>
            <p:ph idx="1"/>
          </p:nvPr>
        </p:nvSpPr>
        <p:spPr/>
        <p:txBody>
          <a:bodyPr>
            <a:normAutofit/>
          </a:bodyPr>
          <a:lstStyle/>
          <a:p>
            <a:r>
              <a:rPr lang="hr-HR" sz="2000" b="1" dirty="0" smtClean="0">
                <a:solidFill>
                  <a:srgbClr val="0B0060"/>
                </a:solidFill>
              </a:rPr>
              <a:t>Električna struja je usmjereno gibanje naboja</a:t>
            </a:r>
          </a:p>
          <a:p>
            <a:r>
              <a:rPr lang="hr-HR" sz="2000" b="1" dirty="0" smtClean="0">
                <a:solidFill>
                  <a:srgbClr val="0000FF"/>
                </a:solidFill>
              </a:rPr>
              <a:t>Kod žaruljica priključenih na isti izvor primjećujemo da imaju različiti sjaj</a:t>
            </a:r>
          </a:p>
          <a:p>
            <a:r>
              <a:rPr lang="hr-HR" sz="2000" b="1" dirty="0" smtClean="0">
                <a:solidFill>
                  <a:schemeClr val="bg1"/>
                </a:solidFill>
              </a:rPr>
              <a:t>Kroz različita trošila teče različita električna struja,a zašto?</a:t>
            </a:r>
            <a:r>
              <a:rPr lang="hr-HR" sz="2000" b="1" dirty="0" smtClean="0">
                <a:solidFill>
                  <a:srgbClr val="0000FF"/>
                </a:solidFill>
              </a:rPr>
              <a:t/>
            </a:r>
            <a:br>
              <a:rPr lang="hr-HR" sz="2000" b="1" dirty="0" smtClean="0">
                <a:solidFill>
                  <a:srgbClr val="0000FF"/>
                </a:solidFill>
              </a:rPr>
            </a:br>
            <a:r>
              <a:rPr lang="hr-HR" sz="2000" b="1" dirty="0" smtClean="0">
                <a:solidFill>
                  <a:schemeClr val="bg1">
                    <a:lumMod val="50000"/>
                  </a:schemeClr>
                </a:solidFill>
              </a:rPr>
              <a:t>Gibanjem kroz vodiče strujnog kruga elektroni se sudaraju sa česticama (atomima i molekulama) tvari od koje je gračen vodič.</a:t>
            </a:r>
            <a:br>
              <a:rPr lang="hr-HR" sz="2000" b="1" dirty="0" smtClean="0">
                <a:solidFill>
                  <a:schemeClr val="bg1">
                    <a:lumMod val="50000"/>
                  </a:schemeClr>
                </a:solidFill>
              </a:rPr>
            </a:br>
            <a:r>
              <a:rPr lang="hr-HR" sz="2000" b="1" dirty="0" smtClean="0">
                <a:solidFill>
                  <a:schemeClr val="bg1">
                    <a:lumMod val="50000"/>
                  </a:schemeClr>
                </a:solidFill>
              </a:rPr>
              <a:t>Broj sudara i električna struja ovise o građi (vrsti) vodiča</a:t>
            </a:r>
          </a:p>
          <a:p>
            <a:r>
              <a:rPr lang="hr-HR" sz="2000" b="1" dirty="0" smtClean="0">
                <a:solidFill>
                  <a:srgbClr val="0B0060"/>
                </a:solidFill>
              </a:rPr>
              <a:t>Fizičko svojstvo tijela koje karakterizira sposobnost tijela da se opire</a:t>
            </a:r>
            <a:r>
              <a:rPr lang="hr-HR" sz="2000" b="1" dirty="0">
                <a:solidFill>
                  <a:srgbClr val="0B0060"/>
                </a:solidFill>
              </a:rPr>
              <a:t> </a:t>
            </a:r>
            <a:r>
              <a:rPr lang="hr-HR" sz="2000" b="1" dirty="0" smtClean="0">
                <a:solidFill>
                  <a:srgbClr val="0B0060"/>
                </a:solidFill>
              </a:rPr>
              <a:t>protjecanju električne struje je električni otpor. Električni otpor vodiča o tvari od koje je tijelo građeno</a:t>
            </a:r>
          </a:p>
          <a:p>
            <a:r>
              <a:rPr lang="hr-HR" sz="2000" b="1" dirty="0" smtClean="0">
                <a:solidFill>
                  <a:srgbClr val="0B0060"/>
                </a:solidFill>
              </a:rPr>
              <a:t>Oznaka električnog otpora je</a:t>
            </a:r>
            <a:r>
              <a:rPr lang="hr-HR" sz="2000" b="1" i="1" dirty="0" smtClean="0">
                <a:solidFill>
                  <a:srgbClr val="0B0060"/>
                </a:solidFill>
              </a:rPr>
              <a:t> R.</a:t>
            </a:r>
          </a:p>
          <a:p>
            <a:r>
              <a:rPr lang="hr-HR" sz="2000" b="1" dirty="0" smtClean="0">
                <a:solidFill>
                  <a:srgbClr val="0000FF"/>
                </a:solidFill>
              </a:rPr>
              <a:t>Određeno trošilo električni otpor</a:t>
            </a:r>
            <a:r>
              <a:rPr lang="hr-HR" sz="2000" b="1" dirty="0" smtClean="0">
                <a:solidFill>
                  <a:srgbClr val="0B0060"/>
                </a:solidFill>
              </a:rPr>
              <a:t> stalan ili konstantan</a:t>
            </a:r>
            <a:r>
              <a:rPr lang="hr-HR" sz="2000" b="1" dirty="0" smtClean="0">
                <a:solidFill>
                  <a:srgbClr val="0000FF"/>
                </a:solidFill>
              </a:rPr>
              <a:t>, ne mijenja se promjenom veličine napona na krajevima trošila</a:t>
            </a:r>
          </a:p>
          <a:p>
            <a:r>
              <a:rPr lang="hr-HR" sz="2000" b="1" dirty="0" smtClean="0">
                <a:solidFill>
                  <a:srgbClr val="0000FF"/>
                </a:solidFill>
              </a:rPr>
              <a:t>Mjerna jedinica električnog otpora u </a:t>
            </a:r>
            <a:r>
              <a:rPr lang="hr-HR" sz="2000" b="1" dirty="0" smtClean="0">
                <a:solidFill>
                  <a:srgbClr val="0B0060"/>
                </a:solidFill>
              </a:rPr>
              <a:t>SI</a:t>
            </a:r>
            <a:r>
              <a:rPr lang="hr-HR" sz="2000" b="1" dirty="0" smtClean="0">
                <a:solidFill>
                  <a:srgbClr val="0000FF"/>
                </a:solidFill>
              </a:rPr>
              <a:t> – u je </a:t>
            </a:r>
            <a:r>
              <a:rPr lang="hr-HR" sz="2000" b="1" dirty="0" smtClean="0">
                <a:solidFill>
                  <a:srgbClr val="0B0060"/>
                </a:solidFill>
              </a:rPr>
              <a:t>om</a:t>
            </a:r>
            <a:r>
              <a:rPr lang="hr-HR" sz="2000" b="1" dirty="0" smtClean="0">
                <a:solidFill>
                  <a:srgbClr val="0000FF"/>
                </a:solidFill>
              </a:rPr>
              <a:t>.</a:t>
            </a:r>
          </a:p>
        </p:txBody>
      </p:sp>
    </p:spTree>
    <p:extLst>
      <p:ext uri="{BB962C8B-B14F-4D97-AF65-F5344CB8AC3E}">
        <p14:creationId xmlns:p14="http://schemas.microsoft.com/office/powerpoint/2010/main" xmlns="" val="7145269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000" b="1" i="1" dirty="0" smtClean="0">
                <a:solidFill>
                  <a:srgbClr val="0B0060"/>
                </a:solidFill>
              </a:rPr>
              <a:t>Električni otpor i Ohmov zakon</a:t>
            </a:r>
            <a:endParaRPr lang="hr-HR" sz="4000" b="1" i="1" dirty="0">
              <a:solidFill>
                <a:srgbClr val="0B0060"/>
              </a:solidFill>
            </a:endParaRPr>
          </a:p>
        </p:txBody>
      </p:sp>
      <p:sp>
        <p:nvSpPr>
          <p:cNvPr id="3" name="Content Placeholder 2"/>
          <p:cNvSpPr>
            <a:spLocks noGrp="1"/>
          </p:cNvSpPr>
          <p:nvPr>
            <p:ph idx="1"/>
          </p:nvPr>
        </p:nvSpPr>
        <p:spPr/>
        <p:txBody>
          <a:bodyPr>
            <a:normAutofit lnSpcReduction="10000"/>
          </a:bodyPr>
          <a:lstStyle/>
          <a:p>
            <a:r>
              <a:rPr lang="hr-HR" sz="2000" b="1" dirty="0" smtClean="0">
                <a:solidFill>
                  <a:srgbClr val="0000FF"/>
                </a:solidFill>
              </a:rPr>
              <a:t>U strujni krug možemo kao trošila spajati otpornike. Otpornici mogu biti stalnih vrijednosti ili promjenjivih. Promjenjivim se otpornicima vrijednost otpora može mijenjati, a time se, u istom strujnom krugu, može mijenjati i električna struja</a:t>
            </a:r>
          </a:p>
          <a:p>
            <a:r>
              <a:rPr lang="hr-HR" sz="2000" b="1" dirty="0" smtClean="0">
                <a:solidFill>
                  <a:srgbClr val="0000FF"/>
                </a:solidFill>
              </a:rPr>
              <a:t>Otpor vodiča se može izmjeriti instrumentom koji zovemo </a:t>
            </a:r>
            <a:r>
              <a:rPr lang="hr-HR" sz="2000" b="1" dirty="0" smtClean="0">
                <a:solidFill>
                  <a:srgbClr val="0B0060"/>
                </a:solidFill>
              </a:rPr>
              <a:t>ommetar</a:t>
            </a:r>
            <a:r>
              <a:rPr lang="hr-HR" sz="2000" b="1" dirty="0" smtClean="0">
                <a:solidFill>
                  <a:srgbClr val="0000FF"/>
                </a:solidFill>
              </a:rPr>
              <a:t> ili odrediti </a:t>
            </a:r>
            <a:r>
              <a:rPr lang="hr-HR" sz="2000" b="1" dirty="0" smtClean="0">
                <a:solidFill>
                  <a:srgbClr val="0B0060"/>
                </a:solidFill>
              </a:rPr>
              <a:t>U – I </a:t>
            </a:r>
            <a:r>
              <a:rPr lang="hr-HR" sz="2000" b="1" dirty="0" smtClean="0">
                <a:solidFill>
                  <a:srgbClr val="0000FF"/>
                </a:solidFill>
              </a:rPr>
              <a:t>metodom, tj. Mjerenjem napona i električne struje možemo izračunati otpor vodiča u strujnom krugu</a:t>
            </a:r>
          </a:p>
          <a:p>
            <a:r>
              <a:rPr lang="hr-HR" sz="2000" b="1" dirty="0" smtClean="0">
                <a:solidFill>
                  <a:srgbClr val="0000FF"/>
                </a:solidFill>
              </a:rPr>
              <a:t>Podatke mjerenje električnog napona i električne struje možemo prikazati i dijagramom. Parovima napona i pripadajuće električne struje pridružujemo točke koordinatnog sustava, tako da na os apcisa nanosimo vrijednosti napona izražene u voltima, a na os ordinata vrijednost električne struje u amperima</a:t>
            </a:r>
          </a:p>
          <a:p>
            <a:r>
              <a:rPr lang="hr-HR" sz="2000" b="1" dirty="0" smtClean="0">
                <a:solidFill>
                  <a:srgbClr val="0B0060"/>
                </a:solidFill>
              </a:rPr>
              <a:t>Dobiveni pravas koji povezuje napon i električnu struju za jedan otpornik, zovemo U – I karakteristika otpornika</a:t>
            </a:r>
            <a:endParaRPr lang="hr-HR" sz="2000" b="1" dirty="0">
              <a:solidFill>
                <a:srgbClr val="0B0060"/>
              </a:solidFill>
            </a:endParaRPr>
          </a:p>
        </p:txBody>
      </p:sp>
    </p:spTree>
    <p:extLst>
      <p:ext uri="{BB962C8B-B14F-4D97-AF65-F5344CB8AC3E}">
        <p14:creationId xmlns:p14="http://schemas.microsoft.com/office/powerpoint/2010/main" xmlns="" val="27470385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000" b="1" i="1" dirty="0" smtClean="0">
                <a:solidFill>
                  <a:srgbClr val="0B0060"/>
                </a:solidFill>
              </a:rPr>
              <a:t>Električni otpor i Ohmov zakon</a:t>
            </a:r>
            <a:endParaRPr lang="hr-HR" sz="4000" b="1" i="1" dirty="0">
              <a:solidFill>
                <a:srgbClr val="0B0060"/>
              </a:solidFill>
            </a:endParaRPr>
          </a:p>
        </p:txBody>
      </p:sp>
      <p:sp>
        <p:nvSpPr>
          <p:cNvPr id="3" name="Content Placeholder 2"/>
          <p:cNvSpPr>
            <a:spLocks noGrp="1"/>
          </p:cNvSpPr>
          <p:nvPr>
            <p:ph idx="1"/>
          </p:nvPr>
        </p:nvSpPr>
        <p:spPr/>
        <p:txBody>
          <a:bodyPr>
            <a:normAutofit/>
          </a:bodyPr>
          <a:lstStyle/>
          <a:p>
            <a:r>
              <a:rPr lang="hr-HR" sz="2400" b="1" dirty="0" smtClean="0">
                <a:solidFill>
                  <a:srgbClr val="0B0060"/>
                </a:solidFill>
              </a:rPr>
              <a:t>Električna struja je razmjerna napona na krajevima vodiča, a obrnuto razmjerna njegovom otporu. </a:t>
            </a:r>
            <a:r>
              <a:rPr lang="hr-HR" sz="2400" b="1" dirty="0" smtClean="0">
                <a:solidFill>
                  <a:srgbClr val="0000FF"/>
                </a:solidFill>
              </a:rPr>
              <a:t>To je </a:t>
            </a:r>
            <a:r>
              <a:rPr lang="hr-HR" sz="2400" b="1" dirty="0" smtClean="0">
                <a:solidFill>
                  <a:srgbClr val="0B0060"/>
                </a:solidFill>
              </a:rPr>
              <a:t>OHMOV ZAKON.</a:t>
            </a:r>
          </a:p>
          <a:p>
            <a:r>
              <a:rPr lang="hr-HR" sz="2400" b="1" dirty="0" smtClean="0">
                <a:solidFill>
                  <a:srgbClr val="0000FF"/>
                </a:solidFill>
              </a:rPr>
              <a:t>Vodiči kojima se promjenom napon u strujnom krugu ne mijenja, nazivaju je </a:t>
            </a:r>
            <a:r>
              <a:rPr lang="hr-HR" sz="2400" b="1" dirty="0" smtClean="0">
                <a:solidFill>
                  <a:srgbClr val="0B0060"/>
                </a:solidFill>
              </a:rPr>
              <a:t>omski vodiči</a:t>
            </a:r>
          </a:p>
          <a:p>
            <a:r>
              <a:rPr lang="hr-HR" sz="2400" b="1" dirty="0" smtClean="0">
                <a:solidFill>
                  <a:srgbClr val="0B0060"/>
                </a:solidFill>
              </a:rPr>
              <a:t>Napon između </a:t>
            </a:r>
            <a:r>
              <a:rPr lang="hr-HR" sz="2400" b="1" dirty="0" smtClean="0">
                <a:solidFill>
                  <a:srgbClr val="0000FF"/>
                </a:solidFill>
              </a:rPr>
              <a:t>krajeva otpornika dok njime teče električna struja I iskazujemo formulom: </a:t>
            </a:r>
            <a:r>
              <a:rPr lang="hr-HR" sz="2400" b="1" dirty="0" smtClean="0">
                <a:solidFill>
                  <a:srgbClr val="0B0060"/>
                </a:solidFill>
              </a:rPr>
              <a:t>U = I * R</a:t>
            </a:r>
          </a:p>
          <a:p>
            <a:endParaRPr lang="hr-HR" sz="2000" b="1" dirty="0">
              <a:solidFill>
                <a:srgbClr val="0B0060"/>
              </a:solidFill>
            </a:endParaRPr>
          </a:p>
        </p:txBody>
      </p:sp>
    </p:spTree>
    <p:extLst>
      <p:ext uri="{BB962C8B-B14F-4D97-AF65-F5344CB8AC3E}">
        <p14:creationId xmlns:p14="http://schemas.microsoft.com/office/powerpoint/2010/main" xmlns="" val="18124016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79712" y="4797152"/>
            <a:ext cx="5486400" cy="566738"/>
          </a:xfrm>
        </p:spPr>
        <p:txBody>
          <a:bodyPr>
            <a:noAutofit/>
          </a:bodyPr>
          <a:lstStyle/>
          <a:p>
            <a:pPr algn="ctr"/>
            <a:r>
              <a:rPr lang="hr-HR" sz="4000" dirty="0" smtClean="0">
                <a:effectLst>
                  <a:glow rad="101600">
                    <a:schemeClr val="accent6">
                      <a:satMod val="175000"/>
                      <a:alpha val="40000"/>
                    </a:schemeClr>
                  </a:glow>
                </a:effectLst>
              </a:rPr>
              <a:t>Tales</a:t>
            </a:r>
            <a:endParaRPr lang="hr-HR" sz="4000" dirty="0">
              <a:effectLst>
                <a:glow rad="101600">
                  <a:schemeClr val="accent6">
                    <a:satMod val="175000"/>
                    <a:alpha val="40000"/>
                  </a:schemeClr>
                </a:glow>
              </a:effectLst>
            </a:endParaRPr>
          </a:p>
        </p:txBody>
      </p:sp>
      <p:sp>
        <p:nvSpPr>
          <p:cNvPr id="6" name="Text Placeholder 5"/>
          <p:cNvSpPr>
            <a:spLocks noGrp="1"/>
          </p:cNvSpPr>
          <p:nvPr>
            <p:ph type="body" sz="half" idx="2"/>
          </p:nvPr>
        </p:nvSpPr>
        <p:spPr/>
        <p:txBody>
          <a:bodyPr/>
          <a:lstStyle/>
          <a:p>
            <a:endParaRPr lang="hr-HR"/>
          </a:p>
        </p:txBody>
      </p:sp>
      <p:pic>
        <p:nvPicPr>
          <p:cNvPr id="9" name="Picture Placeholder 8"/>
          <p:cNvPicPr>
            <a:picLocks noGrp="1" noChangeAspect="1"/>
          </p:cNvPicPr>
          <p:nvPr>
            <p:ph type="pic" idx="1"/>
          </p:nvPr>
        </p:nvPicPr>
        <p:blipFill>
          <a:blip r:embed="rId2">
            <a:extLst>
              <a:ext uri="{28A0092B-C50C-407E-A947-70E740481C1C}">
                <a14:useLocalDpi xmlns:a14="http://schemas.microsoft.com/office/drawing/2010/main" xmlns="" val="0"/>
              </a:ext>
            </a:extLst>
          </a:blip>
          <a:srcRect t="13651" b="13651"/>
          <a:stretch>
            <a:fillRect/>
          </a:stretch>
        </p:blipFill>
        <p:spPr>
          <a:xfrm>
            <a:off x="2915816" y="620688"/>
            <a:ext cx="3744416" cy="3608314"/>
          </a:xfrm>
        </p:spPr>
      </p:pic>
    </p:spTree>
    <p:extLst>
      <p:ext uri="{BB962C8B-B14F-4D97-AF65-F5344CB8AC3E}">
        <p14:creationId xmlns:p14="http://schemas.microsoft.com/office/powerpoint/2010/main" xmlns="" val="20296311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528" y="260648"/>
            <a:ext cx="4622304" cy="566738"/>
          </a:xfrm>
        </p:spPr>
        <p:txBody>
          <a:bodyPr/>
          <a:lstStyle/>
          <a:p>
            <a:r>
              <a:rPr lang="hr-HR" dirty="0" smtClean="0">
                <a:gradFill>
                  <a:gsLst>
                    <a:gs pos="55000">
                      <a:srgbClr val="88007E"/>
                    </a:gs>
                    <a:gs pos="65000">
                      <a:srgbClr val="000082"/>
                    </a:gs>
                    <a:gs pos="30000">
                      <a:srgbClr val="66008F"/>
                    </a:gs>
                    <a:gs pos="64999">
                      <a:srgbClr val="BA0066"/>
                    </a:gs>
                    <a:gs pos="72000">
                      <a:srgbClr val="FF0000"/>
                    </a:gs>
                    <a:gs pos="95000">
                      <a:srgbClr val="FF8200"/>
                    </a:gs>
                  </a:gsLst>
                  <a:lin ang="5400000" scaled="0"/>
                </a:gradFill>
              </a:rPr>
              <a:t>Georg Simeon Ohm (1787. – 1854.)</a:t>
            </a:r>
            <a:endParaRPr lang="hr-HR" dirty="0">
              <a:gradFill>
                <a:gsLst>
                  <a:gs pos="55000">
                    <a:srgbClr val="88007E"/>
                  </a:gs>
                  <a:gs pos="65000">
                    <a:srgbClr val="000082"/>
                  </a:gs>
                  <a:gs pos="30000">
                    <a:srgbClr val="66008F"/>
                  </a:gs>
                  <a:gs pos="64999">
                    <a:srgbClr val="BA0066"/>
                  </a:gs>
                  <a:gs pos="72000">
                    <a:srgbClr val="FF0000"/>
                  </a:gs>
                  <a:gs pos="95000">
                    <a:srgbClr val="FF8200"/>
                  </a:gs>
                </a:gsLst>
                <a:lin ang="5400000" scaled="0"/>
              </a:gradFill>
            </a:endParaRPr>
          </a:p>
        </p:txBody>
      </p:sp>
      <p:sp>
        <p:nvSpPr>
          <p:cNvPr id="6" name="Text Placeholder 5"/>
          <p:cNvSpPr>
            <a:spLocks noGrp="1"/>
          </p:cNvSpPr>
          <p:nvPr>
            <p:ph type="body" sz="half" idx="2"/>
          </p:nvPr>
        </p:nvSpPr>
        <p:spPr>
          <a:xfrm>
            <a:off x="323528" y="980728"/>
            <a:ext cx="3456384" cy="3312368"/>
          </a:xfrm>
        </p:spPr>
        <p:txBody>
          <a:bodyPr>
            <a:normAutofit/>
          </a:bodyPr>
          <a:lstStyle/>
          <a:p>
            <a:pPr marL="285750" indent="-285750">
              <a:buFont typeface="Arial" pitchFamily="34" charset="0"/>
              <a:buChar char="•"/>
            </a:pPr>
            <a:r>
              <a:rPr lang="hr-HR" sz="2000" b="1" dirty="0" smtClean="0">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rPr>
              <a:t>Njemački fizičar</a:t>
            </a:r>
          </a:p>
          <a:p>
            <a:pPr marL="285750" indent="-285750">
              <a:buFont typeface="Arial" pitchFamily="34" charset="0"/>
              <a:buChar char="•"/>
            </a:pPr>
            <a:r>
              <a:rPr lang="hr-HR" sz="2000" b="1" dirty="0" smtClean="0">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rPr>
              <a:t>Bavio se istraživanjem magnetskog djelovanja električne struje. Usprokos neprimjerenim uređajima uspio je dokazati zakonitost o vezi napona i električne struje koju danas zovemo Ohmov zakon</a:t>
            </a:r>
            <a:endParaRPr lang="hr-HR" sz="2000" b="1" dirty="0">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endParaRPr>
          </a:p>
        </p:txBody>
      </p:sp>
      <p:pic>
        <p:nvPicPr>
          <p:cNvPr id="9" name="Picture Placeholder 8"/>
          <p:cNvPicPr>
            <a:picLocks noGrp="1" noChangeAspect="1"/>
          </p:cNvPicPr>
          <p:nvPr>
            <p:ph type="pic" idx="1"/>
          </p:nvPr>
        </p:nvPicPr>
        <p:blipFill>
          <a:blip r:embed="rId2">
            <a:extLst>
              <a:ext uri="{28A0092B-C50C-407E-A947-70E740481C1C}">
                <a14:useLocalDpi xmlns:a14="http://schemas.microsoft.com/office/drawing/2010/main" xmlns="" val="0"/>
              </a:ext>
            </a:extLst>
          </a:blip>
          <a:srcRect t="21833" b="21833"/>
          <a:stretch>
            <a:fillRect/>
          </a:stretch>
        </p:blipFill>
        <p:spPr>
          <a:xfrm rot="1411993">
            <a:off x="4680110" y="1546362"/>
            <a:ext cx="3638258" cy="3528392"/>
          </a:xfrm>
          <a:prstGeom prst="rect">
            <a:avLst/>
          </a:prstGeom>
          <a:solidFill>
            <a:srgbClr val="FFFFFF">
              <a:shade val="85000"/>
            </a:srgbClr>
          </a:solidFill>
          <a:ln w="190500" cap="sq">
            <a:solidFill>
              <a:srgbClr val="FFFFFF"/>
            </a:solidFill>
            <a:miter lim="800000"/>
          </a:ln>
          <a:effectLst>
            <a:glow rad="228600">
              <a:schemeClr val="accent5">
                <a:satMod val="175000"/>
                <a:alpha val="40000"/>
              </a:schemeClr>
            </a:glow>
            <a:outerShdw blurRad="65000" dist="50800" dir="12900000" kx="195000" ky="145000" algn="tl" rotWithShape="0">
              <a:srgbClr val="000000">
                <a:alpha val="30000"/>
              </a:srgbClr>
            </a:outerShdw>
            <a:reflection blurRad="6350" stA="52000" endA="300" endPos="35000" dir="5400000" sy="-100000" algn="bl" rotWithShape="0"/>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xmlns="" val="23977036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600" b="1" i="1" dirty="0" smtClean="0">
                <a:solidFill>
                  <a:srgbClr val="0B0060"/>
                </a:solidFill>
              </a:rPr>
              <a:t>Što je kratki spoj?</a:t>
            </a:r>
            <a:endParaRPr lang="hr-HR" sz="3600" b="1" i="1" dirty="0">
              <a:solidFill>
                <a:srgbClr val="0B0060"/>
              </a:solidFill>
            </a:endParaRPr>
          </a:p>
        </p:txBody>
      </p:sp>
      <p:sp>
        <p:nvSpPr>
          <p:cNvPr id="3" name="Content Placeholder 2"/>
          <p:cNvSpPr>
            <a:spLocks noGrp="1"/>
          </p:cNvSpPr>
          <p:nvPr>
            <p:ph idx="1"/>
          </p:nvPr>
        </p:nvSpPr>
        <p:spPr/>
        <p:txBody>
          <a:bodyPr>
            <a:normAutofit/>
          </a:bodyPr>
          <a:lstStyle/>
          <a:p>
            <a:r>
              <a:rPr lang="hr-HR" sz="2400" b="1" dirty="0" smtClean="0">
                <a:solidFill>
                  <a:srgbClr val="0000FF"/>
                </a:solidFill>
              </a:rPr>
              <a:t>To je izravni (kratki) spoj polova ozvora bez trošila – otpornika. U trenutku kratkog spajanja polova javlja se vrlo velika struja koja može oštetiti izvor, rastaliti vodiče, rastopiti izolaciju, izazvati požar i oštetiti trošila premalog otpora. </a:t>
            </a:r>
          </a:p>
          <a:p>
            <a:endParaRPr lang="hr-HR" sz="2400" b="1" dirty="0">
              <a:solidFill>
                <a:srgbClr val="0000FF"/>
              </a:solidFill>
            </a:endParaRPr>
          </a:p>
          <a:p>
            <a:r>
              <a:rPr lang="hr-HR" sz="2400" b="1" dirty="0" smtClean="0">
                <a:solidFill>
                  <a:srgbClr val="0000FF"/>
                </a:solidFill>
              </a:rPr>
              <a:t>Otpornici se u strujni krug spajaju </a:t>
            </a:r>
            <a:r>
              <a:rPr lang="hr-HR" sz="2400" b="1" dirty="0" smtClean="0">
                <a:solidFill>
                  <a:srgbClr val="0B0060"/>
                </a:solidFill>
              </a:rPr>
              <a:t>serijski, paralelno ili kombinacijama jednog i drugog načina spajanja</a:t>
            </a:r>
            <a:r>
              <a:rPr lang="hr-HR" sz="2400" b="1" dirty="0" smtClean="0">
                <a:solidFill>
                  <a:srgbClr val="0000FF"/>
                </a:solidFill>
              </a:rPr>
              <a:t>. U svakom spoju možemo izračunati ukupni otpor</a:t>
            </a:r>
            <a:endParaRPr lang="hr-HR" sz="2400" b="1" dirty="0">
              <a:solidFill>
                <a:srgbClr val="0000FF"/>
              </a:solidFill>
            </a:endParaRPr>
          </a:p>
        </p:txBody>
      </p:sp>
    </p:spTree>
    <p:extLst>
      <p:ext uri="{BB962C8B-B14F-4D97-AF65-F5344CB8AC3E}">
        <p14:creationId xmlns:p14="http://schemas.microsoft.com/office/powerpoint/2010/main" xmlns="" val="33521988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000" b="1" i="1" dirty="0" smtClean="0">
                <a:solidFill>
                  <a:srgbClr val="0B0060"/>
                </a:solidFill>
              </a:rPr>
              <a:t>Serijski spoj otpornika</a:t>
            </a:r>
            <a:endParaRPr lang="hr-HR" sz="4000" b="1" i="1" dirty="0">
              <a:solidFill>
                <a:srgbClr val="0B0060"/>
              </a:solidFill>
            </a:endParaRPr>
          </a:p>
        </p:txBody>
      </p:sp>
      <p:sp>
        <p:nvSpPr>
          <p:cNvPr id="3" name="Content Placeholder 2"/>
          <p:cNvSpPr>
            <a:spLocks noGrp="1"/>
          </p:cNvSpPr>
          <p:nvPr>
            <p:ph idx="1"/>
          </p:nvPr>
        </p:nvSpPr>
        <p:spPr/>
        <p:txBody>
          <a:bodyPr>
            <a:normAutofit/>
          </a:bodyPr>
          <a:lstStyle/>
          <a:p>
            <a:r>
              <a:rPr lang="hr-HR" sz="2000" b="1" dirty="0" smtClean="0">
                <a:solidFill>
                  <a:srgbClr val="0000FF"/>
                </a:solidFill>
              </a:rPr>
              <a:t>Zatvorenim strujnim krugom kroz sve serijski spojene otpornike (žaruljice) teče jednaka električna struja. Pritom na krajevima svakog otpornika (trošila) možemo mjeriti napon. Ukupan napon jednak je zbroju vrijednostii napona na svim otpornicima</a:t>
            </a:r>
          </a:p>
          <a:p>
            <a:r>
              <a:rPr lang="hr-HR" sz="2000" b="1" dirty="0" smtClean="0">
                <a:solidFill>
                  <a:srgbClr val="0B0060"/>
                </a:solidFill>
              </a:rPr>
              <a:t>Ukupan otpor serijski spojenih otpornika jednak je zbroju pojedinačnih otpora otpornika koji čine serijski niz</a:t>
            </a:r>
          </a:p>
          <a:p>
            <a:endParaRPr lang="hr-HR" sz="2000" b="1" dirty="0" smtClean="0">
              <a:solidFill>
                <a:srgbClr val="0B0060"/>
              </a:solidFill>
            </a:endParaRPr>
          </a:p>
          <a:p>
            <a:pPr marL="0" indent="0">
              <a:buNone/>
            </a:pPr>
            <a:endParaRPr lang="hr-HR" sz="2000" b="1" dirty="0">
              <a:solidFill>
                <a:srgbClr val="0000FF"/>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267744" y="3861046"/>
            <a:ext cx="2498284" cy="2520281"/>
          </a:xfrm>
          <a:prstGeom prst="rect">
            <a:avLst/>
          </a:prstGeom>
          <a:ln>
            <a:noFill/>
          </a:ln>
          <a:effectLst>
            <a:glow rad="228600">
              <a:schemeClr val="accent1">
                <a:satMod val="175000"/>
                <a:alpha val="40000"/>
              </a:schemeClr>
            </a:glow>
            <a:innerShdw blurRad="63500" dist="50800" dir="13500000">
              <a:prstClr val="black">
                <a:alpha val="50000"/>
              </a:prstClr>
            </a:innerShdw>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xmlns="" val="15786438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000" b="1" i="1" dirty="0" smtClean="0">
                <a:solidFill>
                  <a:srgbClr val="0B0060"/>
                </a:solidFill>
              </a:rPr>
              <a:t>Paralelni spoj otpornika</a:t>
            </a:r>
            <a:endParaRPr lang="hr-HR" sz="4000" b="1" i="1" dirty="0">
              <a:solidFill>
                <a:srgbClr val="0B0060"/>
              </a:solidFill>
            </a:endParaRPr>
          </a:p>
        </p:txBody>
      </p:sp>
      <p:sp>
        <p:nvSpPr>
          <p:cNvPr id="3" name="Content Placeholder 2"/>
          <p:cNvSpPr>
            <a:spLocks noGrp="1"/>
          </p:cNvSpPr>
          <p:nvPr>
            <p:ph idx="1"/>
          </p:nvPr>
        </p:nvSpPr>
        <p:spPr/>
        <p:txBody>
          <a:bodyPr>
            <a:normAutofit/>
          </a:bodyPr>
          <a:lstStyle/>
          <a:p>
            <a:r>
              <a:rPr lang="hr-HR" sz="2000" b="1" dirty="0" smtClean="0">
                <a:solidFill>
                  <a:srgbClr val="0000FF"/>
                </a:solidFill>
              </a:rPr>
              <a:t>Recipročna vrijednost ukupnog otpora paralelno spojenih otpornika jednaka je zbroju recipročnih vrijednosti otpora skave grane</a:t>
            </a:r>
          </a:p>
          <a:p>
            <a:r>
              <a:rPr lang="hr-HR" sz="2000" b="1" dirty="0" smtClean="0">
                <a:solidFill>
                  <a:srgbClr val="0000FF"/>
                </a:solidFill>
              </a:rPr>
              <a:t>Ukupan otpor paralelno spojenih otpornika manji je što je broj tako spojenih otpornika veći, a po vrijednosti je manji od najmanje vrijednosti otpora otpornika u paralelnom spoju</a:t>
            </a:r>
            <a:endParaRPr lang="hr-HR" sz="2000" b="1" dirty="0">
              <a:solidFill>
                <a:srgbClr val="0000FF"/>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419872" y="3449489"/>
            <a:ext cx="2533650" cy="2695575"/>
          </a:xfrm>
          <a:prstGeom prst="rect">
            <a:avLst/>
          </a:prstGeom>
          <a:effectLst>
            <a:glow rad="228600">
              <a:schemeClr val="accent1">
                <a:satMod val="175000"/>
                <a:alpha val="40000"/>
              </a:schemeClr>
            </a:glow>
            <a:innerShdw blurRad="63500" dist="50800" dir="13500000">
              <a:prstClr val="black">
                <a:alpha val="50000"/>
              </a:prstClr>
            </a:innerShdw>
            <a:reflection blurRad="6350" stA="52000" endA="300" endPos="35000" dir="5400000" sy="-100000" algn="bl" rotWithShape="0"/>
          </a:effectLst>
        </p:spPr>
      </p:pic>
    </p:spTree>
    <p:extLst>
      <p:ext uri="{BB962C8B-B14F-4D97-AF65-F5344CB8AC3E}">
        <p14:creationId xmlns:p14="http://schemas.microsoft.com/office/powerpoint/2010/main" xmlns="" val="21617003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000" b="1" i="1" dirty="0" smtClean="0">
                <a:solidFill>
                  <a:srgbClr val="0B0060"/>
                </a:solidFill>
              </a:rPr>
              <a:t>Rad električne struje</a:t>
            </a:r>
            <a:endParaRPr lang="hr-HR" sz="4000" b="1" i="1" dirty="0">
              <a:solidFill>
                <a:srgbClr val="0B0060"/>
              </a:solidFill>
            </a:endParaRPr>
          </a:p>
        </p:txBody>
      </p:sp>
      <p:sp>
        <p:nvSpPr>
          <p:cNvPr id="3" name="Content Placeholder 2"/>
          <p:cNvSpPr>
            <a:spLocks noGrp="1"/>
          </p:cNvSpPr>
          <p:nvPr>
            <p:ph idx="1"/>
          </p:nvPr>
        </p:nvSpPr>
        <p:spPr/>
        <p:txBody>
          <a:bodyPr>
            <a:normAutofit/>
          </a:bodyPr>
          <a:lstStyle/>
          <a:p>
            <a:r>
              <a:rPr lang="hr-HR" sz="2000" b="1" dirty="0" smtClean="0">
                <a:solidFill>
                  <a:srgbClr val="0000FF"/>
                </a:solidFill>
              </a:rPr>
              <a:t>Ako se prisjetimo i izraza za određivanje električne struje iz kojeg slijedi: </a:t>
            </a:r>
            <a:br>
              <a:rPr lang="hr-HR" sz="2000" b="1" dirty="0" smtClean="0">
                <a:solidFill>
                  <a:srgbClr val="0000FF"/>
                </a:solidFill>
              </a:rPr>
            </a:br>
            <a:r>
              <a:rPr lang="hr-HR" sz="2000" b="1" i="1" dirty="0" smtClean="0">
                <a:solidFill>
                  <a:srgbClr val="0B0060"/>
                </a:solidFill>
              </a:rPr>
              <a:t>Q = I * t</a:t>
            </a:r>
            <a:r>
              <a:rPr lang="hr-HR" sz="2000" b="1" i="1" dirty="0" smtClean="0">
                <a:solidFill>
                  <a:srgbClr val="0000FF"/>
                </a:solidFill>
              </a:rPr>
              <a:t>, </a:t>
            </a:r>
            <a:r>
              <a:rPr lang="hr-HR" sz="2000" b="1" dirty="0" smtClean="0">
                <a:solidFill>
                  <a:srgbClr val="0000FF"/>
                </a:solidFill>
              </a:rPr>
              <a:t>dobivamo izraz za rad koji može obaviti električna struja u strujnom krugu napona za vrijeme</a:t>
            </a:r>
            <a:r>
              <a:rPr lang="hr-HR" sz="2000" b="1" i="1" dirty="0" smtClean="0">
                <a:solidFill>
                  <a:srgbClr val="0000FF"/>
                </a:solidFill>
              </a:rPr>
              <a:t>:      </a:t>
            </a:r>
            <a:r>
              <a:rPr lang="hr-HR" sz="2000" b="1" i="1" dirty="0" smtClean="0">
                <a:solidFill>
                  <a:srgbClr val="0B0060"/>
                </a:solidFill>
              </a:rPr>
              <a:t>W = U * I * t</a:t>
            </a:r>
          </a:p>
          <a:p>
            <a:r>
              <a:rPr lang="hr-HR" sz="2000" b="1" dirty="0" smtClean="0">
                <a:solidFill>
                  <a:srgbClr val="0B0060"/>
                </a:solidFill>
              </a:rPr>
              <a:t>Mjerna jedinica rada električne struje je džul (J)</a:t>
            </a:r>
          </a:p>
          <a:p>
            <a:r>
              <a:rPr lang="hr-HR" sz="2000" b="1" dirty="0" smtClean="0">
                <a:solidFill>
                  <a:srgbClr val="0B0060"/>
                </a:solidFill>
              </a:rPr>
              <a:t>Rad električne struje jednak je 1 J, ako u vremenu od 1 sekunde vodičem proteče električna struja 1 A uz napon 1 V na njegovim krajevima</a:t>
            </a:r>
          </a:p>
          <a:p>
            <a:r>
              <a:rPr lang="hr-HR" sz="2000" b="1" dirty="0" smtClean="0">
                <a:solidFill>
                  <a:srgbClr val="0000FF"/>
                </a:solidFill>
              </a:rPr>
              <a:t>Rad električne struje može se izraziti i mjernim jedinicama: napona (</a:t>
            </a:r>
            <a:r>
              <a:rPr lang="hr-HR" sz="2000" b="1" dirty="0" smtClean="0">
                <a:solidFill>
                  <a:srgbClr val="0B0060"/>
                </a:solidFill>
              </a:rPr>
              <a:t>volt</a:t>
            </a:r>
            <a:r>
              <a:rPr lang="hr-HR" sz="2000" b="1" dirty="0" smtClean="0">
                <a:solidFill>
                  <a:srgbClr val="0000FF"/>
                </a:solidFill>
              </a:rPr>
              <a:t>,V), električne struje (</a:t>
            </a:r>
            <a:r>
              <a:rPr lang="hr-HR" sz="2000" b="1" dirty="0" smtClean="0">
                <a:solidFill>
                  <a:srgbClr val="0B0060"/>
                </a:solidFill>
              </a:rPr>
              <a:t>amper</a:t>
            </a:r>
            <a:r>
              <a:rPr lang="hr-HR" sz="2000" b="1" dirty="0" smtClean="0">
                <a:solidFill>
                  <a:srgbClr val="0000FF"/>
                </a:solidFill>
              </a:rPr>
              <a:t>,A) i vremena (</a:t>
            </a:r>
            <a:r>
              <a:rPr lang="hr-HR" sz="2000" b="1" dirty="0" smtClean="0">
                <a:solidFill>
                  <a:srgbClr val="0B0060"/>
                </a:solidFill>
              </a:rPr>
              <a:t>sekunda</a:t>
            </a:r>
            <a:r>
              <a:rPr lang="hr-HR" sz="2000" b="1" dirty="0" smtClean="0">
                <a:solidFill>
                  <a:srgbClr val="0000FF"/>
                </a:solidFill>
              </a:rPr>
              <a:t>,s) – </a:t>
            </a:r>
            <a:r>
              <a:rPr lang="hr-HR" sz="2000" b="1" dirty="0" smtClean="0">
                <a:solidFill>
                  <a:srgbClr val="0B0060"/>
                </a:solidFill>
              </a:rPr>
              <a:t>volt amper sekunda</a:t>
            </a:r>
            <a:endParaRPr lang="hr-HR" sz="2000" b="1" dirty="0">
              <a:solidFill>
                <a:srgbClr val="0B0060"/>
              </a:solidFill>
            </a:endParaRPr>
          </a:p>
        </p:txBody>
      </p:sp>
    </p:spTree>
    <p:extLst>
      <p:ext uri="{BB962C8B-B14F-4D97-AF65-F5344CB8AC3E}">
        <p14:creationId xmlns:p14="http://schemas.microsoft.com/office/powerpoint/2010/main" xmlns="" val="9930308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91680" y="44624"/>
            <a:ext cx="5486400" cy="566738"/>
          </a:xfrm>
        </p:spPr>
        <p:txBody>
          <a:bodyPr>
            <a:normAutofit/>
          </a:bodyPr>
          <a:lstStyle/>
          <a:p>
            <a:pPr algn="ctr"/>
            <a:r>
              <a:rPr lang="hr-HR" sz="2400" i="1" dirty="0" smtClean="0">
                <a:solidFill>
                  <a:srgbClr val="0B0060"/>
                </a:solidFill>
              </a:rPr>
              <a:t>James Prescott Joule (1818. -1889.)</a:t>
            </a:r>
            <a:endParaRPr lang="hr-HR" sz="2400" i="1" dirty="0">
              <a:solidFill>
                <a:srgbClr val="0B0060"/>
              </a:solidFill>
            </a:endParaRPr>
          </a:p>
        </p:txBody>
      </p:sp>
      <p:sp>
        <p:nvSpPr>
          <p:cNvPr id="6" name="Text Placeholder 5"/>
          <p:cNvSpPr>
            <a:spLocks noGrp="1"/>
          </p:cNvSpPr>
          <p:nvPr>
            <p:ph type="body" sz="half" idx="2"/>
          </p:nvPr>
        </p:nvSpPr>
        <p:spPr/>
        <p:txBody>
          <a:bodyPr>
            <a:normAutofit/>
          </a:bodyPr>
          <a:lstStyle/>
          <a:p>
            <a:pPr algn="ctr"/>
            <a:r>
              <a:rPr lang="hr-HR" sz="2000" b="1" dirty="0" smtClean="0">
                <a:solidFill>
                  <a:srgbClr val="0B0060"/>
                </a:solidFill>
              </a:rPr>
              <a:t>Engleski fizičar koji je istraživao vezu između topline i mehaničke energije.</a:t>
            </a:r>
            <a:endParaRPr lang="hr-HR" sz="2000" b="1" dirty="0">
              <a:solidFill>
                <a:srgbClr val="0B0060"/>
              </a:solidFill>
            </a:endParaRPr>
          </a:p>
        </p:txBody>
      </p:sp>
      <p:pic>
        <p:nvPicPr>
          <p:cNvPr id="11" name="Picture Placeholder 10"/>
          <p:cNvPicPr>
            <a:picLocks noGrp="1" noChangeAspect="1"/>
          </p:cNvPicPr>
          <p:nvPr>
            <p:ph type="pic" idx="1"/>
          </p:nvPr>
        </p:nvPicPr>
        <p:blipFill>
          <a:blip r:embed="rId2">
            <a:extLst>
              <a:ext uri="{28A0092B-C50C-407E-A947-70E740481C1C}">
                <a14:useLocalDpi xmlns:a14="http://schemas.microsoft.com/office/drawing/2010/main" xmlns="" val="0"/>
              </a:ext>
            </a:extLst>
          </a:blip>
          <a:srcRect t="20882" b="20882"/>
          <a:stretch>
            <a:fillRect/>
          </a:stretch>
        </p:blipFill>
        <p:spPr>
          <a:xfrm>
            <a:off x="2571736" y="984892"/>
            <a:ext cx="4016488" cy="3812260"/>
          </a:xfrm>
          <a:prstGeom prst="rect">
            <a:avLst/>
          </a:prstGeom>
          <a:solidFill>
            <a:srgbClr val="FFFFFF">
              <a:shade val="85000"/>
            </a:srgbClr>
          </a:solidFill>
          <a:ln w="190500" cap="sq">
            <a:noFill/>
            <a:miter lim="800000"/>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extLst>
      <p:ext uri="{BB962C8B-B14F-4D97-AF65-F5344CB8AC3E}">
        <p14:creationId xmlns:p14="http://schemas.microsoft.com/office/powerpoint/2010/main" xmlns="" val="6515364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000" b="1" i="1" dirty="0" smtClean="0">
                <a:solidFill>
                  <a:srgbClr val="0B0060"/>
                </a:solidFill>
              </a:rPr>
              <a:t>Snaga električne struje</a:t>
            </a:r>
            <a:endParaRPr lang="hr-HR" sz="4000" b="1" i="1" dirty="0">
              <a:solidFill>
                <a:srgbClr val="0B0060"/>
              </a:solidFill>
            </a:endParaRPr>
          </a:p>
        </p:txBody>
      </p:sp>
      <p:sp>
        <p:nvSpPr>
          <p:cNvPr id="3" name="Content Placeholder 2"/>
          <p:cNvSpPr>
            <a:spLocks noGrp="1"/>
          </p:cNvSpPr>
          <p:nvPr>
            <p:ph idx="1"/>
          </p:nvPr>
        </p:nvSpPr>
        <p:spPr/>
        <p:txBody>
          <a:bodyPr>
            <a:normAutofit/>
          </a:bodyPr>
          <a:lstStyle/>
          <a:p>
            <a:r>
              <a:rPr lang="hr-HR" sz="2000" b="1" dirty="0" smtClean="0">
                <a:solidFill>
                  <a:srgbClr val="0B0060"/>
                </a:solidFill>
              </a:rPr>
              <a:t>Mjerna jedinica je vat (W). Naziv je dobila u čast škotskog izumitelja Jamesa Watta</a:t>
            </a:r>
          </a:p>
          <a:p>
            <a:r>
              <a:rPr lang="hr-HR" sz="2000" b="1" dirty="0" smtClean="0">
                <a:solidFill>
                  <a:srgbClr val="0B0060"/>
                </a:solidFill>
              </a:rPr>
              <a:t>Formula za snagu električne struje:    </a:t>
            </a:r>
            <a:r>
              <a:rPr lang="hr-HR" sz="2400" b="1" i="1" dirty="0" smtClean="0">
                <a:solidFill>
                  <a:srgbClr val="0B0060"/>
                </a:solidFill>
              </a:rPr>
              <a:t>P = U * I</a:t>
            </a:r>
          </a:p>
          <a:p>
            <a:endParaRPr lang="hr-HR" sz="2400" b="1" i="1" dirty="0">
              <a:solidFill>
                <a:srgbClr val="0B006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27584" y="2814577"/>
            <a:ext cx="2790825" cy="3076575"/>
          </a:xfrm>
          <a:prstGeom prst="rect">
            <a:avLst/>
          </a:prstGeom>
        </p:spPr>
      </p:pic>
      <p:sp>
        <p:nvSpPr>
          <p:cNvPr id="5" name="TextBox 4"/>
          <p:cNvSpPr txBox="1"/>
          <p:nvPr/>
        </p:nvSpPr>
        <p:spPr>
          <a:xfrm>
            <a:off x="4283968" y="3429000"/>
            <a:ext cx="3528392" cy="1569660"/>
          </a:xfrm>
          <a:prstGeom prst="rect">
            <a:avLst/>
          </a:prstGeom>
          <a:noFill/>
        </p:spPr>
        <p:txBody>
          <a:bodyPr wrap="square" rtlCol="0">
            <a:spAutoFit/>
          </a:bodyPr>
          <a:lstStyle/>
          <a:p>
            <a:pPr algn="ctr"/>
            <a:r>
              <a:rPr lang="hr-HR" sz="2400" b="1" i="1" dirty="0" smtClean="0">
                <a:solidFill>
                  <a:srgbClr val="0B0060"/>
                </a:solidFill>
              </a:rPr>
              <a:t>James Watt</a:t>
            </a:r>
          </a:p>
          <a:p>
            <a:r>
              <a:rPr lang="hr-HR" b="1" dirty="0" smtClean="0">
                <a:solidFill>
                  <a:srgbClr val="2D6DFB"/>
                </a:solidFill>
              </a:rPr>
              <a:t>(</a:t>
            </a:r>
            <a:r>
              <a:rPr lang="hr-HR" b="1" dirty="0">
                <a:solidFill>
                  <a:srgbClr val="2D6DFB"/>
                </a:solidFill>
              </a:rPr>
              <a:t>Greenock, Škotska, 19. siječnja 1736. - Heathfield kraj Birminghama, 19. kolovoza 1819.), škotski izumitelj i inženjer.</a:t>
            </a:r>
          </a:p>
        </p:txBody>
      </p:sp>
    </p:spTree>
    <p:extLst>
      <p:ext uri="{BB962C8B-B14F-4D97-AF65-F5344CB8AC3E}">
        <p14:creationId xmlns:p14="http://schemas.microsoft.com/office/powerpoint/2010/main" xmlns="" val="38100513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000" b="1" i="1" dirty="0" smtClean="0">
                <a:solidFill>
                  <a:srgbClr val="0B0060"/>
                </a:solidFill>
              </a:rPr>
              <a:t>Elektromagnetska indukcija</a:t>
            </a:r>
            <a:endParaRPr lang="hr-HR" sz="4000" b="1" i="1" dirty="0">
              <a:solidFill>
                <a:srgbClr val="0B0060"/>
              </a:solidFill>
            </a:endParaRPr>
          </a:p>
        </p:txBody>
      </p:sp>
      <p:sp>
        <p:nvSpPr>
          <p:cNvPr id="3" name="Content Placeholder 2"/>
          <p:cNvSpPr>
            <a:spLocks noGrp="1"/>
          </p:cNvSpPr>
          <p:nvPr>
            <p:ph idx="1"/>
          </p:nvPr>
        </p:nvSpPr>
        <p:spPr/>
        <p:txBody>
          <a:bodyPr>
            <a:normAutofit/>
          </a:bodyPr>
          <a:lstStyle/>
          <a:p>
            <a:r>
              <a:rPr lang="hr-HR" sz="2400" b="1" i="1" dirty="0" smtClean="0">
                <a:solidFill>
                  <a:srgbClr val="0B0060"/>
                </a:solidFill>
              </a:rPr>
              <a:t>Pobudu električnog napona na krajevima vodiča koji se nalazi u promjenljivom magnetskom polju nazivamo elektromagnetska indukcija</a:t>
            </a:r>
          </a:p>
          <a:p>
            <a:r>
              <a:rPr lang="hr-HR" sz="2400" b="1" i="1" dirty="0" smtClean="0">
                <a:solidFill>
                  <a:srgbClr val="0B0060"/>
                </a:solidFill>
              </a:rPr>
              <a:t>Električnu struju iz gradske električne mreže, koju svakodnevno koristimo i pretvaramo je na različitim trošilima u različite vrste energije, u elektranama, elektromagnetskom indukcijom proizvode generatori. Pogonski strojevi – strojevi koji pokreću generatore, kako bi se stvorilo promjenjivo magnetsko polje, jesu turbine; vodne u hidroelektrani, a parne u termoelektrani</a:t>
            </a:r>
            <a:endParaRPr lang="hr-HR" sz="2400" b="1" i="1" dirty="0">
              <a:solidFill>
                <a:srgbClr val="0B0060"/>
              </a:solidFill>
            </a:endParaRPr>
          </a:p>
        </p:txBody>
      </p:sp>
    </p:spTree>
    <p:extLst>
      <p:ext uri="{BB962C8B-B14F-4D97-AF65-F5344CB8AC3E}">
        <p14:creationId xmlns:p14="http://schemas.microsoft.com/office/powerpoint/2010/main" xmlns="" val="38313735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sz="4000" b="1" i="1" dirty="0" smtClean="0">
                <a:solidFill>
                  <a:srgbClr val="0B0060"/>
                </a:solidFill>
              </a:rPr>
              <a:t>Opasnost i zaštita od električnog udara</a:t>
            </a:r>
            <a:endParaRPr lang="hr-HR" sz="4000" b="1" i="1" dirty="0">
              <a:solidFill>
                <a:srgbClr val="0B0060"/>
              </a:solidFill>
            </a:endParaRPr>
          </a:p>
        </p:txBody>
      </p:sp>
      <p:sp>
        <p:nvSpPr>
          <p:cNvPr id="3" name="Content Placeholder 2"/>
          <p:cNvSpPr>
            <a:spLocks noGrp="1"/>
          </p:cNvSpPr>
          <p:nvPr>
            <p:ph idx="1"/>
          </p:nvPr>
        </p:nvSpPr>
        <p:spPr/>
        <p:txBody>
          <a:bodyPr>
            <a:normAutofit/>
          </a:bodyPr>
          <a:lstStyle/>
          <a:p>
            <a:r>
              <a:rPr lang="hr-HR" sz="2400" b="1" i="1" dirty="0" smtClean="0">
                <a:solidFill>
                  <a:srgbClr val="0B0060"/>
                </a:solidFill>
              </a:rPr>
              <a:t>Od svih oblika energije pokazalo se da nam je najiskoristivija električna energija. Važno je poznavati i opasnosti električne energije</a:t>
            </a:r>
          </a:p>
          <a:p>
            <a:endParaRPr lang="hr-HR" sz="2400" b="1" i="1" dirty="0">
              <a:solidFill>
                <a:srgbClr val="0B0060"/>
              </a:solidFill>
            </a:endParaRPr>
          </a:p>
          <a:p>
            <a:r>
              <a:rPr lang="hr-HR" sz="2400" b="1" i="1" dirty="0" smtClean="0">
                <a:solidFill>
                  <a:srgbClr val="0B0060"/>
                </a:solidFill>
              </a:rPr>
              <a:t>Dok prolazimo pored transformatorske stanice ili stupa nosača vodova gradske mreže, možemo primjetiti znak koji nas upozorava na opasnost od visokog napona</a:t>
            </a:r>
            <a:endParaRPr lang="hr-HR" sz="2400" b="1" i="1" dirty="0">
              <a:solidFill>
                <a:srgbClr val="0B0060"/>
              </a:solidFill>
            </a:endParaRPr>
          </a:p>
        </p:txBody>
      </p:sp>
    </p:spTree>
    <p:extLst>
      <p:ext uri="{BB962C8B-B14F-4D97-AF65-F5344CB8AC3E}">
        <p14:creationId xmlns:p14="http://schemas.microsoft.com/office/powerpoint/2010/main" xmlns="" val="7941136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2800" b="1" i="1" dirty="0" smtClean="0">
                <a:solidFill>
                  <a:srgbClr val="0B0060"/>
                </a:solidFill>
              </a:rPr>
              <a:t>Moguće posljedice djelovanja električne struje na ljudski organizam</a:t>
            </a:r>
            <a:endParaRPr lang="hr-HR" sz="2800" b="1" i="1" dirty="0">
              <a:solidFill>
                <a:srgbClr val="0B0060"/>
              </a:solidFill>
            </a:endParaRPr>
          </a:p>
        </p:txBody>
      </p:sp>
      <p:sp>
        <p:nvSpPr>
          <p:cNvPr id="3" name="Content Placeholder 2"/>
          <p:cNvSpPr>
            <a:spLocks noGrp="1"/>
          </p:cNvSpPr>
          <p:nvPr>
            <p:ph idx="1"/>
          </p:nvPr>
        </p:nvSpPr>
        <p:spPr/>
        <p:txBody>
          <a:bodyPr>
            <a:normAutofit/>
          </a:bodyPr>
          <a:lstStyle/>
          <a:p>
            <a:r>
              <a:rPr lang="hr-HR" sz="2000" b="1" i="1" dirty="0" smtClean="0">
                <a:solidFill>
                  <a:srgbClr val="0B0060"/>
                </a:solidFill>
              </a:rPr>
              <a:t>Zbog građe tijela, kojeg najvećim dijelom čini voda, čovjek je dobar vodič elektriciteta</a:t>
            </a:r>
          </a:p>
          <a:p>
            <a:r>
              <a:rPr lang="hr-HR" sz="2000" b="1" i="1" dirty="0" smtClean="0">
                <a:solidFill>
                  <a:srgbClr val="0B0060"/>
                </a:solidFill>
              </a:rPr>
              <a:t>Vodiči kojima teče električna struja zagrijavaju se, a pri velikoj električnoj struje čak i rastale. Slično djelovanje ima električna struja i na naše tijelo</a:t>
            </a:r>
          </a:p>
          <a:p>
            <a:r>
              <a:rPr lang="hr-HR" sz="2000" b="1" i="1" dirty="0" smtClean="0">
                <a:solidFill>
                  <a:srgbClr val="0B0060"/>
                </a:solidFill>
              </a:rPr>
              <a:t>U elektrolitima će polaskom električne struje doći do elektrolitičke disocijacije, tj. </a:t>
            </a:r>
            <a:r>
              <a:rPr lang="hr-HR" sz="2000" b="1" i="1" dirty="0">
                <a:solidFill>
                  <a:srgbClr val="0B0060"/>
                </a:solidFill>
              </a:rPr>
              <a:t>r</a:t>
            </a:r>
            <a:r>
              <a:rPr lang="hr-HR" sz="2000" b="1" i="1" dirty="0" smtClean="0">
                <a:solidFill>
                  <a:srgbClr val="0B0060"/>
                </a:solidFill>
              </a:rPr>
              <a:t>astavljanja molekula na ione</a:t>
            </a:r>
          </a:p>
          <a:p>
            <a:r>
              <a:rPr lang="hr-HR" sz="2000" b="1" i="1" dirty="0" smtClean="0">
                <a:solidFill>
                  <a:srgbClr val="0B0060"/>
                </a:solidFill>
              </a:rPr>
              <a:t>Električni udar izaziva grčenje mišića pa stoga i poteškoće u disanju</a:t>
            </a:r>
          </a:p>
          <a:p>
            <a:r>
              <a:rPr lang="hr-HR" sz="2000" b="1" i="1" dirty="0" smtClean="0">
                <a:solidFill>
                  <a:srgbClr val="0B0060"/>
                </a:solidFill>
              </a:rPr>
              <a:t>Srčani mišić stezanjem pokreće krv u našim žilama. Električni udar koji bi za naš organizam značio prolaz električne struje kroz srce, stegnuo bi tako jako srčani mišić da bi on frestao funkcionirati</a:t>
            </a:r>
          </a:p>
          <a:p>
            <a:r>
              <a:rPr lang="hr-HR" sz="2000" b="1" i="1" dirty="0" smtClean="0">
                <a:solidFill>
                  <a:srgbClr val="0B0060"/>
                </a:solidFill>
              </a:rPr>
              <a:t>...</a:t>
            </a:r>
            <a:endParaRPr lang="hr-HR" sz="2000" b="1" i="1" dirty="0">
              <a:solidFill>
                <a:srgbClr val="0B0060"/>
              </a:solidFill>
            </a:endParaRPr>
          </a:p>
        </p:txBody>
      </p:sp>
    </p:spTree>
    <p:extLst>
      <p:ext uri="{BB962C8B-B14F-4D97-AF65-F5344CB8AC3E}">
        <p14:creationId xmlns:p14="http://schemas.microsoft.com/office/powerpoint/2010/main" xmlns="" val="8688704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hr-HR" sz="3600" dirty="0" smtClean="0">
                <a:effectLst>
                  <a:glow rad="101600">
                    <a:schemeClr val="bg1">
                      <a:lumMod val="85000"/>
                      <a:alpha val="60000"/>
                    </a:schemeClr>
                  </a:glow>
                </a:effectLst>
              </a:rPr>
              <a:t>William Gilbert</a:t>
            </a:r>
            <a:endParaRPr lang="hr-HR" sz="3600" dirty="0">
              <a:effectLst>
                <a:glow rad="101600">
                  <a:schemeClr val="bg1">
                    <a:lumMod val="85000"/>
                    <a:alpha val="60000"/>
                  </a:schemeClr>
                </a:glow>
              </a:effectLst>
            </a:endParaRPr>
          </a:p>
        </p:txBody>
      </p:sp>
      <p:sp>
        <p:nvSpPr>
          <p:cNvPr id="6" name="Text Placeholder 5"/>
          <p:cNvSpPr>
            <a:spLocks noGrp="1"/>
          </p:cNvSpPr>
          <p:nvPr>
            <p:ph type="body" sz="half" idx="2"/>
          </p:nvPr>
        </p:nvSpPr>
        <p:spPr/>
        <p:txBody>
          <a:bodyPr/>
          <a:lstStyle/>
          <a:p>
            <a:endParaRPr lang="hr-HR" dirty="0"/>
          </a:p>
        </p:txBody>
      </p:sp>
      <p:pic>
        <p:nvPicPr>
          <p:cNvPr id="9" name="Picture Placeholder 8"/>
          <p:cNvPicPr>
            <a:picLocks noGrp="1" noChangeAspect="1"/>
          </p:cNvPicPr>
          <p:nvPr>
            <p:ph type="pic" idx="1"/>
          </p:nvPr>
        </p:nvPicPr>
        <p:blipFill>
          <a:blip r:embed="rId2">
            <a:extLst>
              <a:ext uri="{28A0092B-C50C-407E-A947-70E740481C1C}">
                <a14:useLocalDpi xmlns:a14="http://schemas.microsoft.com/office/drawing/2010/main" xmlns="" val="0"/>
              </a:ext>
            </a:extLst>
          </a:blip>
          <a:srcRect t="5000" b="5000"/>
          <a:stretch>
            <a:fillRect/>
          </a:stretch>
        </p:blipFill>
        <p:spPr>
          <a:xfrm>
            <a:off x="2411760" y="260648"/>
            <a:ext cx="4503647" cy="3960440"/>
          </a:xfrm>
        </p:spPr>
      </p:pic>
    </p:spTree>
    <p:extLst>
      <p:ext uri="{BB962C8B-B14F-4D97-AF65-F5344CB8AC3E}">
        <p14:creationId xmlns:p14="http://schemas.microsoft.com/office/powerpoint/2010/main" xmlns="" val="390101294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sz="4000" b="1" i="1" dirty="0" smtClean="0">
                <a:solidFill>
                  <a:srgbClr val="0B0060"/>
                </a:solidFill>
              </a:rPr>
              <a:t>    Kako može doći do električnog udara?	</a:t>
            </a:r>
            <a:endParaRPr lang="hr-HR" sz="4000" b="1" i="1" dirty="0">
              <a:solidFill>
                <a:srgbClr val="0B0060"/>
              </a:solidFill>
            </a:endParaRPr>
          </a:p>
        </p:txBody>
      </p:sp>
      <p:sp>
        <p:nvSpPr>
          <p:cNvPr id="3" name="Content Placeholder 2"/>
          <p:cNvSpPr>
            <a:spLocks noGrp="1"/>
          </p:cNvSpPr>
          <p:nvPr>
            <p:ph idx="1"/>
          </p:nvPr>
        </p:nvSpPr>
        <p:spPr/>
        <p:txBody>
          <a:bodyPr>
            <a:normAutofit/>
          </a:bodyPr>
          <a:lstStyle/>
          <a:p>
            <a:pPr algn="ctr"/>
            <a:r>
              <a:rPr lang="hr-HR" sz="2400" b="1" i="1" dirty="0" smtClean="0">
                <a:solidFill>
                  <a:srgbClr val="0B0060"/>
                </a:solidFill>
              </a:rPr>
              <a:t>Ako istovremeno dodirnemo neizolirane žice električne instalacije, točnije nulti vod i fazni vod, dva vodiča različitih faza ili fazni vodič i uznemljenje - postat ćemo vodič pod naponom između 220 V i 380 V</a:t>
            </a:r>
            <a:endParaRPr lang="hr-HR" sz="2400" b="1" i="1" dirty="0">
              <a:solidFill>
                <a:srgbClr val="0B006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131840" y="3717032"/>
            <a:ext cx="3024336" cy="2324472"/>
          </a:xfrm>
          <a:prstGeom prst="rect">
            <a:avLst/>
          </a:prstGeom>
        </p:spPr>
      </p:pic>
    </p:spTree>
    <p:extLst>
      <p:ext uri="{BB962C8B-B14F-4D97-AF65-F5344CB8AC3E}">
        <p14:creationId xmlns:p14="http://schemas.microsoft.com/office/powerpoint/2010/main" xmlns="" val="319289044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sz="4000" b="1" i="1" dirty="0" smtClean="0">
                <a:solidFill>
                  <a:srgbClr val="0B0060"/>
                </a:solidFill>
              </a:rPr>
              <a:t>   </a:t>
            </a:r>
            <a:endParaRPr lang="hr-HR" sz="4000" b="1" i="1" dirty="0">
              <a:solidFill>
                <a:srgbClr val="0B0060"/>
              </a:solidFill>
            </a:endParaRPr>
          </a:p>
        </p:txBody>
      </p:sp>
      <p:pic>
        <p:nvPicPr>
          <p:cNvPr id="7" name="Picture Placeholder 6"/>
          <p:cNvPicPr>
            <a:picLocks noGrp="1" noChangeAspect="1"/>
          </p:cNvPicPr>
          <p:nvPr>
            <p:ph type="pic" idx="1"/>
          </p:nvPr>
        </p:nvPicPr>
        <p:blipFill>
          <a:blip r:embed="rId2">
            <a:extLst>
              <a:ext uri="{28A0092B-C50C-407E-A947-70E740481C1C}">
                <a14:useLocalDpi xmlns:a14="http://schemas.microsoft.com/office/drawing/2010/main" xmlns="" val="0"/>
              </a:ext>
            </a:extLst>
          </a:blip>
          <a:srcRect l="16138" r="16138"/>
          <a:stretch>
            <a:fillRect/>
          </a:stretch>
        </p:blipFill>
        <p:spPr>
          <a:xfrm>
            <a:off x="2267744" y="2276872"/>
            <a:ext cx="4800327" cy="2880320"/>
          </a:xfrm>
          <a:prstGeom prst="rect">
            <a:avLst/>
          </a:prstGeom>
          <a:ln>
            <a:noFill/>
          </a:ln>
          <a:effectLst>
            <a:outerShdw blurRad="190500" algn="tl" rotWithShape="0">
              <a:srgbClr val="000000">
                <a:alpha val="70000"/>
              </a:srgbClr>
            </a:outerShdw>
          </a:effectLst>
        </p:spPr>
      </p:pic>
      <p:sp>
        <p:nvSpPr>
          <p:cNvPr id="6" name="Text Placeholder 5"/>
          <p:cNvSpPr>
            <a:spLocks noGrp="1"/>
          </p:cNvSpPr>
          <p:nvPr>
            <p:ph type="body" sz="half" idx="2"/>
          </p:nvPr>
        </p:nvSpPr>
        <p:spPr>
          <a:xfrm>
            <a:off x="1835696" y="620688"/>
            <a:ext cx="5486400" cy="804862"/>
          </a:xfrm>
        </p:spPr>
        <p:txBody>
          <a:bodyPr>
            <a:prstTxWarp prst="textChevronInverted">
              <a:avLst/>
            </a:prstTxWarp>
            <a:normAutofit/>
          </a:bodyPr>
          <a:lstStyle/>
          <a:p>
            <a:pPr algn="ctr"/>
            <a:r>
              <a:rPr lang="hr-HR" sz="2800" dirty="0" smtClean="0">
                <a:effectLst>
                  <a:glow rad="101600">
                    <a:schemeClr val="accent5">
                      <a:satMod val="175000"/>
                      <a:alpha val="40000"/>
                    </a:schemeClr>
                  </a:glow>
                </a:effectLst>
              </a:rPr>
              <a:t>Električne opekotine</a:t>
            </a:r>
            <a:endParaRPr lang="hr-HR" sz="2800" dirty="0">
              <a:effectLst>
                <a:glow rad="101600">
                  <a:schemeClr val="accent5">
                    <a:satMod val="175000"/>
                    <a:alpha val="40000"/>
                  </a:schemeClr>
                </a:glow>
              </a:effectLst>
            </a:endParaRPr>
          </a:p>
        </p:txBody>
      </p:sp>
    </p:spTree>
    <p:extLst>
      <p:ext uri="{BB962C8B-B14F-4D97-AF65-F5344CB8AC3E}">
        <p14:creationId xmlns:p14="http://schemas.microsoft.com/office/powerpoint/2010/main" xmlns="" val="199882078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sz="4000" b="1" i="1" dirty="0" smtClean="0">
                <a:solidFill>
                  <a:srgbClr val="0B0060"/>
                </a:solidFill>
              </a:rPr>
              <a:t> </a:t>
            </a:r>
            <a:r>
              <a:rPr lang="hr-HR" sz="3600" b="1" i="1" dirty="0" smtClean="0">
                <a:solidFill>
                  <a:srgbClr val="0B0060"/>
                </a:solidFill>
              </a:rPr>
              <a:t>Što činiti ili ne činiti da se izbjegne opasnost      od električnog udara?	</a:t>
            </a:r>
            <a:endParaRPr lang="hr-HR" sz="3600" b="1" i="1" dirty="0">
              <a:solidFill>
                <a:srgbClr val="0B0060"/>
              </a:solidFill>
            </a:endParaRPr>
          </a:p>
        </p:txBody>
      </p:sp>
      <p:sp>
        <p:nvSpPr>
          <p:cNvPr id="3" name="Content Placeholder 2"/>
          <p:cNvSpPr>
            <a:spLocks noGrp="1"/>
          </p:cNvSpPr>
          <p:nvPr>
            <p:ph idx="1"/>
          </p:nvPr>
        </p:nvSpPr>
        <p:spPr/>
        <p:txBody>
          <a:bodyPr>
            <a:normAutofit/>
          </a:bodyPr>
          <a:lstStyle/>
          <a:p>
            <a:r>
              <a:rPr lang="hr-HR" sz="2400" b="1" i="1" dirty="0" smtClean="0">
                <a:solidFill>
                  <a:srgbClr val="0B0060"/>
                </a:solidFill>
              </a:rPr>
              <a:t>Svi kućanski aparati s metalnim kućištem moraju biti uzemljeni. Uzemljenjem se električna struja, u slučaju proboja na kučišće uređaja, odvodi u zemlju, a ne na metalno kučište uređaja s kojima je čovjek u dodiru</a:t>
            </a:r>
          </a:p>
          <a:p>
            <a:r>
              <a:rPr lang="hr-HR" sz="2400" b="1" i="1" u="sng" dirty="0" smtClean="0">
                <a:solidFill>
                  <a:srgbClr val="0B0060"/>
                </a:solidFill>
              </a:rPr>
              <a:t>Instalacijama se bave stručnjaci i popravke treba prepustiti isključivo njima</a:t>
            </a:r>
            <a:endParaRPr lang="hr-HR" sz="2400" b="1" i="1" u="sng" dirty="0">
              <a:solidFill>
                <a:srgbClr val="0B0060"/>
              </a:solidFill>
            </a:endParaRPr>
          </a:p>
        </p:txBody>
      </p:sp>
    </p:spTree>
    <p:extLst>
      <p:ext uri="{BB962C8B-B14F-4D97-AF65-F5344CB8AC3E}">
        <p14:creationId xmlns:p14="http://schemas.microsoft.com/office/powerpoint/2010/main" xmlns="" val="91052463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387"/>
            <a:ext cx="8229600" cy="576064"/>
          </a:xfrm>
        </p:spPr>
        <p:txBody>
          <a:bodyPr>
            <a:normAutofit fontScale="90000"/>
          </a:bodyPr>
          <a:lstStyle/>
          <a:p>
            <a:r>
              <a:rPr lang="hr-HR" b="1" i="1" u="sng" dirty="0" smtClean="0">
                <a:solidFill>
                  <a:srgbClr val="0B0060"/>
                </a:solidFill>
              </a:rPr>
              <a:t>Savjeti</a:t>
            </a:r>
            <a:r>
              <a:rPr lang="hr-HR" sz="4000" b="1" i="1" dirty="0" smtClean="0">
                <a:solidFill>
                  <a:srgbClr val="0B0060"/>
                </a:solidFill>
              </a:rPr>
              <a:t>	</a:t>
            </a:r>
            <a:endParaRPr lang="hr-HR" sz="4000" b="1" i="1" dirty="0">
              <a:solidFill>
                <a:srgbClr val="0B0060"/>
              </a:solidFill>
            </a:endParaRPr>
          </a:p>
        </p:txBody>
      </p:sp>
      <p:sp>
        <p:nvSpPr>
          <p:cNvPr id="3" name="Content Placeholder 2"/>
          <p:cNvSpPr>
            <a:spLocks noGrp="1"/>
          </p:cNvSpPr>
          <p:nvPr>
            <p:ph idx="1"/>
          </p:nvPr>
        </p:nvSpPr>
        <p:spPr>
          <a:xfrm>
            <a:off x="467544" y="692696"/>
            <a:ext cx="8229600" cy="5976664"/>
          </a:xfrm>
        </p:spPr>
        <p:txBody>
          <a:bodyPr>
            <a:normAutofit lnSpcReduction="10000"/>
          </a:bodyPr>
          <a:lstStyle/>
          <a:p>
            <a:r>
              <a:rPr lang="hr-HR" sz="2000" b="1" dirty="0" smtClean="0">
                <a:solidFill>
                  <a:srgbClr val="0B0060"/>
                </a:solidFill>
              </a:rPr>
              <a:t>Ne zabijajte čavao u zid. Lošim odabirom mjesta u zidu možete probiti vodič.</a:t>
            </a:r>
          </a:p>
          <a:p>
            <a:r>
              <a:rPr lang="hr-HR" sz="2000" b="1" dirty="0" smtClean="0">
                <a:solidFill>
                  <a:srgbClr val="0B0060"/>
                </a:solidFill>
              </a:rPr>
              <a:t>Ne ispitujte ima li električne struje u utičnicama, ostavite to starijima koji se znaju zaštititi od udara električne struje.</a:t>
            </a:r>
          </a:p>
          <a:p>
            <a:r>
              <a:rPr lang="hr-HR" sz="2000" b="1" dirty="0" smtClean="0">
                <a:solidFill>
                  <a:srgbClr val="0B0060"/>
                </a:solidFill>
              </a:rPr>
              <a:t>Ne zamjenjujte pregorelu žaljuru u svjetiljci ako svjetiljku prethodno niste prekidačem isključili iz strujnog kruga.</a:t>
            </a:r>
          </a:p>
          <a:p>
            <a:r>
              <a:rPr lang="hr-HR" sz="2000" b="1" dirty="0" smtClean="0">
                <a:solidFill>
                  <a:srgbClr val="0B0060"/>
                </a:solidFill>
              </a:rPr>
              <a:t>Ne pokušavajte popraviti svoje računalo ili glazbenu liniju otvarajući ih dok su uključeni u gradsku mrežu.</a:t>
            </a:r>
          </a:p>
          <a:p>
            <a:r>
              <a:rPr lang="hr-HR" sz="2000" b="1" dirty="0" smtClean="0">
                <a:solidFill>
                  <a:srgbClr val="0B0060"/>
                </a:solidFill>
              </a:rPr>
              <a:t>Ne uključujte male kućanske aparate, posebno sušilo za kosu, stojeći u vlažnoj prostoriji i bosi na vlažnom podu.</a:t>
            </a:r>
          </a:p>
          <a:p>
            <a:r>
              <a:rPr lang="hr-HR" sz="2000" b="1" dirty="0" smtClean="0">
                <a:solidFill>
                  <a:srgbClr val="0B0060"/>
                </a:solidFill>
              </a:rPr>
              <a:t>Ako ste u kadi punoj vode, ne dušite kosu sušilom za kosu!</a:t>
            </a:r>
          </a:p>
          <a:p>
            <a:r>
              <a:rPr lang="hr-HR" sz="2000" b="1" dirty="0" smtClean="0">
                <a:solidFill>
                  <a:srgbClr val="0B0060"/>
                </a:solidFill>
              </a:rPr>
              <a:t>U blizini kade ne ostavljajte električne uređaje!</a:t>
            </a:r>
          </a:p>
          <a:p>
            <a:r>
              <a:rPr lang="hr-HR" sz="2000" b="1" dirty="0" smtClean="0">
                <a:solidFill>
                  <a:srgbClr val="0B0060"/>
                </a:solidFill>
              </a:rPr>
              <a:t>Svaki dodir s neizoliranom žicom koja je pod naponom, može biti koban.</a:t>
            </a:r>
          </a:p>
          <a:p>
            <a:r>
              <a:rPr lang="hr-HR" sz="2000" b="1" dirty="0" smtClean="0">
                <a:solidFill>
                  <a:srgbClr val="0B0060"/>
                </a:solidFill>
              </a:rPr>
              <a:t>Napon od 50 V i električna struja od 50 mA predstavljaju opasnost po život</a:t>
            </a:r>
          </a:p>
          <a:p>
            <a:r>
              <a:rPr lang="hr-HR" sz="2000" b="1" dirty="0" smtClean="0">
                <a:solidFill>
                  <a:srgbClr val="000066"/>
                </a:solidFill>
              </a:rPr>
              <a:t>Ako su ruke ili mjesto dodira vlažne opasan može biti i manji napon (zbog manjeg otpora)</a:t>
            </a:r>
          </a:p>
          <a:p>
            <a:r>
              <a:rPr lang="hr-HR" sz="2000" b="1" dirty="0" smtClean="0">
                <a:solidFill>
                  <a:srgbClr val="000066"/>
                </a:solidFill>
              </a:rPr>
              <a:t>Opasno je kretati se u blizini dalekovoda ili igrati se oko željezničkih električnih vodova</a:t>
            </a:r>
            <a:endParaRPr lang="hr-HR" sz="2000" b="1" dirty="0">
              <a:solidFill>
                <a:srgbClr val="000066"/>
              </a:solidFill>
            </a:endParaRPr>
          </a:p>
        </p:txBody>
      </p:sp>
    </p:spTree>
    <p:extLst>
      <p:ext uri="{BB962C8B-B14F-4D97-AF65-F5344CB8AC3E}">
        <p14:creationId xmlns:p14="http://schemas.microsoft.com/office/powerpoint/2010/main" xmlns="" val="836808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600" i="1" dirty="0" smtClean="0">
                <a:ln>
                  <a:solidFill>
                    <a:srgbClr val="002060"/>
                  </a:solidFill>
                </a:ln>
                <a:solidFill>
                  <a:srgbClr val="002060"/>
                </a:solidFill>
              </a:rPr>
              <a:t>Električna sila i električno polje</a:t>
            </a:r>
            <a:endParaRPr lang="hr-HR" sz="3600" i="1" dirty="0">
              <a:ln>
                <a:solidFill>
                  <a:srgbClr val="002060"/>
                </a:solidFill>
              </a:ln>
              <a:solidFill>
                <a:srgbClr val="002060"/>
              </a:solidFill>
            </a:endParaRPr>
          </a:p>
        </p:txBody>
      </p:sp>
      <p:sp>
        <p:nvSpPr>
          <p:cNvPr id="3" name="Content Placeholder 2"/>
          <p:cNvSpPr>
            <a:spLocks noGrp="1"/>
          </p:cNvSpPr>
          <p:nvPr>
            <p:ph idx="1"/>
          </p:nvPr>
        </p:nvSpPr>
        <p:spPr/>
        <p:txBody>
          <a:bodyPr>
            <a:normAutofit/>
          </a:bodyPr>
          <a:lstStyle/>
          <a:p>
            <a:r>
              <a:rPr lang="hr-HR" sz="1900" b="1" dirty="0" smtClean="0">
                <a:ln>
                  <a:solidFill>
                    <a:srgbClr val="002060"/>
                  </a:solidFill>
                </a:ln>
                <a:solidFill>
                  <a:srgbClr val="002060"/>
                </a:solidFill>
              </a:rPr>
              <a:t>Električna sila-</a:t>
            </a:r>
            <a:r>
              <a:rPr lang="hr-HR" sz="1900" dirty="0" smtClean="0">
                <a:ln>
                  <a:solidFill>
                    <a:srgbClr val="002060"/>
                  </a:solidFill>
                </a:ln>
                <a:solidFill>
                  <a:srgbClr val="002060"/>
                </a:solidFill>
              </a:rPr>
              <a:t>međudjelovanje dvaju elektriziranih tijela</a:t>
            </a:r>
          </a:p>
          <a:p>
            <a:r>
              <a:rPr lang="hr-HR" sz="2000" dirty="0" smtClean="0">
                <a:ln>
                  <a:solidFill>
                    <a:srgbClr val="002060"/>
                  </a:solidFill>
                </a:ln>
                <a:solidFill>
                  <a:srgbClr val="0070C0"/>
                </a:solidFill>
              </a:rPr>
              <a:t>Tijelo na koje su prešli elektroni ima višak elektrona u odnosu na broj protona i postaje električki negativno, a tijelo koje su elektroni napustili ima manjak elektrona u odnosu na broj protona i postaje električki pozitivno. Nakon razdvajanja,oba tijela koja smo protrljali,postaju elektrizirana,odnosno električki nabijena</a:t>
            </a:r>
          </a:p>
          <a:p>
            <a:r>
              <a:rPr lang="hr-HR" sz="2000" dirty="0" smtClean="0">
                <a:ln>
                  <a:solidFill>
                    <a:srgbClr val="002060"/>
                  </a:solidFill>
                </a:ln>
                <a:solidFill>
                  <a:srgbClr val="002060"/>
                </a:solidFill>
              </a:rPr>
              <a:t>Električna sila smanjuje se s povećanjem udaljenosti elektriziranog tijela</a:t>
            </a:r>
          </a:p>
          <a:p>
            <a:r>
              <a:rPr lang="hr-HR" sz="2000" dirty="0" smtClean="0">
                <a:ln>
                  <a:solidFill>
                    <a:srgbClr val="002060"/>
                  </a:solidFill>
                </a:ln>
                <a:solidFill>
                  <a:srgbClr val="002060"/>
                </a:solidFill>
              </a:rPr>
              <a:t>Električno polje-područje djelovanja električne sile</a:t>
            </a:r>
            <a:br>
              <a:rPr lang="hr-HR" sz="2000" dirty="0" smtClean="0">
                <a:ln>
                  <a:solidFill>
                    <a:srgbClr val="002060"/>
                  </a:solidFill>
                </a:ln>
                <a:solidFill>
                  <a:srgbClr val="002060"/>
                </a:solidFill>
              </a:rPr>
            </a:br>
            <a:r>
              <a:rPr lang="hr-HR" sz="2000" dirty="0" smtClean="0">
                <a:ln>
                  <a:solidFill>
                    <a:srgbClr val="002060"/>
                  </a:solidFill>
                </a:ln>
                <a:solidFill>
                  <a:srgbClr val="002060"/>
                </a:solidFill>
              </a:rPr>
              <a:t>                            -svojstvo prostora oko nabijene čestice</a:t>
            </a:r>
          </a:p>
        </p:txBody>
      </p:sp>
    </p:spTree>
    <p:extLst>
      <p:ext uri="{BB962C8B-B14F-4D97-AF65-F5344CB8AC3E}">
        <p14:creationId xmlns:p14="http://schemas.microsoft.com/office/powerpoint/2010/main" xmlns="" val="4387333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600" i="1" dirty="0" smtClean="0">
                <a:ln>
                  <a:solidFill>
                    <a:srgbClr val="002060"/>
                  </a:solidFill>
                </a:ln>
                <a:solidFill>
                  <a:srgbClr val="002060"/>
                </a:solidFill>
              </a:rPr>
              <a:t>Količina naboja i pojava struje</a:t>
            </a:r>
            <a:endParaRPr lang="hr-HR" sz="3600" i="1" dirty="0">
              <a:ln>
                <a:solidFill>
                  <a:srgbClr val="002060"/>
                </a:solidFill>
              </a:ln>
              <a:solidFill>
                <a:srgbClr val="002060"/>
              </a:solidFill>
            </a:endParaRPr>
          </a:p>
        </p:txBody>
      </p:sp>
      <p:sp>
        <p:nvSpPr>
          <p:cNvPr id="3" name="Content Placeholder 2"/>
          <p:cNvSpPr>
            <a:spLocks noGrp="1"/>
          </p:cNvSpPr>
          <p:nvPr>
            <p:ph idx="1"/>
          </p:nvPr>
        </p:nvSpPr>
        <p:spPr/>
        <p:txBody>
          <a:bodyPr>
            <a:normAutofit/>
          </a:bodyPr>
          <a:lstStyle/>
          <a:p>
            <a:r>
              <a:rPr lang="hr-HR" sz="1900" dirty="0" smtClean="0">
                <a:ln>
                  <a:solidFill>
                    <a:srgbClr val="002060"/>
                  </a:solidFill>
                </a:ln>
                <a:solidFill>
                  <a:srgbClr val="002060"/>
                </a:solidFill>
              </a:rPr>
              <a:t>Elektriziranost tijela postiže se ako se poremeti jednakost broja protona i neutrona u atomu</a:t>
            </a:r>
          </a:p>
          <a:p>
            <a:r>
              <a:rPr lang="hr-HR" sz="1900" dirty="0" smtClean="0">
                <a:ln>
                  <a:solidFill>
                    <a:srgbClr val="002060"/>
                  </a:solidFill>
                </a:ln>
                <a:solidFill>
                  <a:srgbClr val="002060"/>
                </a:solidFill>
              </a:rPr>
              <a:t>Najmanja količina naboja jest naboj jednog elektrona i protona. Nazivamo ga elementarni ili osnovni naboj.</a:t>
            </a:r>
            <a:br>
              <a:rPr lang="hr-HR" sz="1900" dirty="0" smtClean="0">
                <a:ln>
                  <a:solidFill>
                    <a:srgbClr val="002060"/>
                  </a:solidFill>
                </a:ln>
                <a:solidFill>
                  <a:srgbClr val="002060"/>
                </a:solidFill>
              </a:rPr>
            </a:br>
            <a:r>
              <a:rPr lang="hr-HR" sz="1900" dirty="0" smtClean="0">
                <a:ln>
                  <a:solidFill>
                    <a:srgbClr val="002060"/>
                  </a:solidFill>
                </a:ln>
                <a:solidFill>
                  <a:srgbClr val="002060"/>
                </a:solidFill>
              </a:rPr>
              <a:t>Oznaka za količinu naboja je </a:t>
            </a:r>
            <a:r>
              <a:rPr lang="hr-HR" sz="1900" i="1" dirty="0" smtClean="0">
                <a:ln>
                  <a:solidFill>
                    <a:srgbClr val="002060"/>
                  </a:solidFill>
                </a:ln>
                <a:solidFill>
                  <a:srgbClr val="002060"/>
                </a:solidFill>
              </a:rPr>
              <a:t>Q</a:t>
            </a:r>
            <a:r>
              <a:rPr lang="hr-HR" sz="1900" dirty="0" smtClean="0">
                <a:ln>
                  <a:solidFill>
                    <a:srgbClr val="002060"/>
                  </a:solidFill>
                </a:ln>
                <a:solidFill>
                  <a:srgbClr val="002060"/>
                </a:solidFill>
              </a:rPr>
              <a:t>, a mjerna jedinica naboja tijela je kulon (C)</a:t>
            </a:r>
          </a:p>
          <a:p>
            <a:r>
              <a:rPr lang="hr-HR" sz="1900" dirty="0" smtClean="0">
                <a:ln>
                  <a:solidFill>
                    <a:srgbClr val="0070C0"/>
                  </a:solidFill>
                </a:ln>
                <a:solidFill>
                  <a:srgbClr val="002060"/>
                </a:solidFill>
              </a:rPr>
              <a:t>Mjerna jedinica kulon (C), nastala je u čast francuskom fizičaru Charlesu Augustinu de Coulombu (1738.-1806.) koji je istraživao sile među nabijenim česticama</a:t>
            </a:r>
          </a:p>
          <a:p>
            <a:r>
              <a:rPr lang="hr-HR" sz="1900" dirty="0" smtClean="0">
                <a:ln>
                  <a:solidFill>
                    <a:srgbClr val="002060"/>
                  </a:solidFill>
                </a:ln>
                <a:solidFill>
                  <a:srgbClr val="002060"/>
                </a:solidFill>
              </a:rPr>
              <a:t>Elektroskop-uređaj kojim se može utvrdti elektriziranost tijela</a:t>
            </a:r>
            <a:br>
              <a:rPr lang="hr-HR" sz="1900" dirty="0" smtClean="0">
                <a:ln>
                  <a:solidFill>
                    <a:srgbClr val="002060"/>
                  </a:solidFill>
                </a:ln>
                <a:solidFill>
                  <a:srgbClr val="002060"/>
                </a:solidFill>
              </a:rPr>
            </a:br>
            <a:r>
              <a:rPr lang="hr-HR" sz="1900" dirty="0" smtClean="0">
                <a:ln>
                  <a:solidFill>
                    <a:srgbClr val="002060"/>
                  </a:solidFill>
                </a:ln>
                <a:solidFill>
                  <a:srgbClr val="002060"/>
                </a:solidFill>
              </a:rPr>
              <a:t>                     -sastoji se od metalne kugle,kučišta,gumenog čepa kroz koji je</a:t>
            </a:r>
            <a:br>
              <a:rPr lang="hr-HR" sz="1900" dirty="0" smtClean="0">
                <a:ln>
                  <a:solidFill>
                    <a:srgbClr val="002060"/>
                  </a:solidFill>
                </a:ln>
                <a:solidFill>
                  <a:srgbClr val="002060"/>
                </a:solidFill>
              </a:rPr>
            </a:br>
            <a:r>
              <a:rPr lang="hr-HR" sz="1900" dirty="0" smtClean="0">
                <a:ln>
                  <a:solidFill>
                    <a:srgbClr val="002060"/>
                  </a:solidFill>
                </a:ln>
                <a:solidFill>
                  <a:srgbClr val="002060"/>
                </a:solidFill>
              </a:rPr>
              <a:t>                     provučen metalni nosač s kazaljkom                                  </a:t>
            </a:r>
          </a:p>
        </p:txBody>
      </p:sp>
    </p:spTree>
    <p:extLst>
      <p:ext uri="{BB962C8B-B14F-4D97-AF65-F5344CB8AC3E}">
        <p14:creationId xmlns:p14="http://schemas.microsoft.com/office/powerpoint/2010/main" xmlns="" val="42759443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i="1" dirty="0" smtClean="0">
                <a:ln>
                  <a:solidFill>
                    <a:srgbClr val="002060"/>
                  </a:solidFill>
                </a:ln>
                <a:solidFill>
                  <a:srgbClr val="002060"/>
                </a:solidFill>
              </a:rPr>
              <a:t>Električni napon</a:t>
            </a:r>
            <a:endParaRPr lang="hr-HR" i="1" dirty="0">
              <a:ln>
                <a:solidFill>
                  <a:srgbClr val="002060"/>
                </a:solidFill>
              </a:ln>
              <a:solidFill>
                <a:srgbClr val="002060"/>
              </a:solidFill>
            </a:endParaRPr>
          </a:p>
        </p:txBody>
      </p:sp>
      <p:sp>
        <p:nvSpPr>
          <p:cNvPr id="3" name="Content Placeholder 2"/>
          <p:cNvSpPr>
            <a:spLocks noGrp="1"/>
          </p:cNvSpPr>
          <p:nvPr>
            <p:ph idx="1"/>
          </p:nvPr>
        </p:nvSpPr>
        <p:spPr/>
        <p:txBody>
          <a:bodyPr>
            <a:normAutofit/>
          </a:bodyPr>
          <a:lstStyle/>
          <a:p>
            <a:r>
              <a:rPr lang="hr-HR" sz="1800" dirty="0" smtClean="0">
                <a:ln>
                  <a:solidFill>
                    <a:srgbClr val="0070C0"/>
                  </a:solidFill>
                </a:ln>
                <a:solidFill>
                  <a:srgbClr val="002060"/>
                </a:solidFill>
              </a:rPr>
              <a:t>Elektroskop elektriziramo plastičnim štapom koji je prethodno elektriziran trljanjem. Trljanjem smo obavili rad. Radom smo razdvojili električne naboje. Za razdvajanje većeg broja elektrtona u elektroskopu, treba trljanjem plastičnog štapa izvršiti veći rad.</a:t>
            </a:r>
          </a:p>
          <a:p>
            <a:r>
              <a:rPr lang="hr-HR" sz="1800" dirty="0" smtClean="0">
                <a:ln>
                  <a:solidFill>
                    <a:srgbClr val="0070C0"/>
                  </a:solidFill>
                </a:ln>
                <a:solidFill>
                  <a:srgbClr val="002060"/>
                </a:solidFill>
              </a:rPr>
              <a:t>Rad uložen na razdvajanje naboja pretvara se u</a:t>
            </a:r>
            <a:r>
              <a:rPr lang="hr-HR" sz="1800" dirty="0" smtClean="0">
                <a:ln>
                  <a:solidFill>
                    <a:srgbClr val="002060"/>
                  </a:solidFill>
                </a:ln>
                <a:solidFill>
                  <a:srgbClr val="002060"/>
                </a:solidFill>
              </a:rPr>
              <a:t> električnu potencijalnu energiju</a:t>
            </a:r>
          </a:p>
          <a:p>
            <a:r>
              <a:rPr lang="hr-HR" sz="1800" dirty="0" smtClean="0">
                <a:ln>
                  <a:solidFill>
                    <a:srgbClr val="002060"/>
                  </a:solidFill>
                </a:ln>
                <a:solidFill>
                  <a:srgbClr val="002060"/>
                </a:solidFill>
              </a:rPr>
              <a:t>Naboji dva elektroskopa elektrizirana različitom količinom naboja imaju različite potencijalne energije. Kažemo da između dva takva elektroskoa (tijela) postoji </a:t>
            </a:r>
            <a:r>
              <a:rPr lang="hr-HR" sz="1800" b="1" dirty="0" smtClean="0">
                <a:ln>
                  <a:solidFill>
                    <a:srgbClr val="002060"/>
                  </a:solidFill>
                </a:ln>
                <a:solidFill>
                  <a:srgbClr val="002060"/>
                </a:solidFill>
              </a:rPr>
              <a:t>električni napon</a:t>
            </a:r>
          </a:p>
          <a:p>
            <a:r>
              <a:rPr lang="hr-HR" sz="1800" dirty="0" smtClean="0">
                <a:ln>
                  <a:solidFill>
                    <a:srgbClr val="002060"/>
                  </a:solidFill>
                </a:ln>
                <a:solidFill>
                  <a:srgbClr val="002060"/>
                </a:solidFill>
              </a:rPr>
              <a:t>Oznaka za napon je</a:t>
            </a:r>
            <a:r>
              <a:rPr lang="hr-HR" sz="1800" i="1" dirty="0" smtClean="0">
                <a:ln>
                  <a:solidFill>
                    <a:srgbClr val="002060"/>
                  </a:solidFill>
                </a:ln>
                <a:solidFill>
                  <a:srgbClr val="002060"/>
                </a:solidFill>
              </a:rPr>
              <a:t> </a:t>
            </a:r>
            <a:r>
              <a:rPr lang="hr-HR" sz="1800" b="1" i="1" dirty="0" smtClean="0">
                <a:ln>
                  <a:solidFill>
                    <a:srgbClr val="002060"/>
                  </a:solidFill>
                </a:ln>
                <a:solidFill>
                  <a:srgbClr val="002060"/>
                </a:solidFill>
              </a:rPr>
              <a:t>U</a:t>
            </a:r>
          </a:p>
          <a:p>
            <a:r>
              <a:rPr lang="hr-HR" sz="1800" dirty="0" smtClean="0">
                <a:ln>
                  <a:solidFill>
                    <a:srgbClr val="0070C0"/>
                  </a:solidFill>
                </a:ln>
                <a:solidFill>
                  <a:srgbClr val="002060"/>
                </a:solidFill>
              </a:rPr>
              <a:t>Zbog različitih električnih potencijalnih energija, vodičem koji spaja elektroskope protječe električna struja. Struja teče metalnim vodičem sve dok se naboj elektroskopa ne izjednači li neutralizira</a:t>
            </a:r>
          </a:p>
          <a:p>
            <a:r>
              <a:rPr lang="hr-HR" sz="1800" dirty="0" smtClean="0">
                <a:ln>
                  <a:solidFill>
                    <a:srgbClr val="002060"/>
                  </a:solidFill>
                </a:ln>
                <a:solidFill>
                  <a:srgbClr val="002060"/>
                </a:solidFill>
              </a:rPr>
              <a:t>Mjerni instrument za mjerenje napona je voltmetar</a:t>
            </a:r>
            <a:endParaRPr lang="hr-HR" sz="1800" dirty="0">
              <a:ln>
                <a:solidFill>
                  <a:srgbClr val="002060"/>
                </a:solidFill>
              </a:ln>
              <a:solidFill>
                <a:srgbClr val="002060"/>
              </a:solidFill>
            </a:endParaRPr>
          </a:p>
        </p:txBody>
      </p:sp>
    </p:spTree>
    <p:extLst>
      <p:ext uri="{BB962C8B-B14F-4D97-AF65-F5344CB8AC3E}">
        <p14:creationId xmlns:p14="http://schemas.microsoft.com/office/powerpoint/2010/main" xmlns="" val="30652839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i="1" dirty="0" smtClean="0">
                <a:ln>
                  <a:solidFill>
                    <a:srgbClr val="002060"/>
                  </a:solidFill>
                </a:ln>
                <a:solidFill>
                  <a:srgbClr val="002060"/>
                </a:solidFill>
              </a:rPr>
              <a:t>Električni napon</a:t>
            </a:r>
            <a:endParaRPr lang="hr-HR" i="1" dirty="0">
              <a:ln>
                <a:solidFill>
                  <a:srgbClr val="002060"/>
                </a:solidFill>
              </a:ln>
              <a:solidFill>
                <a:srgbClr val="002060"/>
              </a:solidFill>
            </a:endParaRPr>
          </a:p>
        </p:txBody>
      </p:sp>
      <p:sp>
        <p:nvSpPr>
          <p:cNvPr id="3" name="Content Placeholder 2"/>
          <p:cNvSpPr>
            <a:spLocks noGrp="1"/>
          </p:cNvSpPr>
          <p:nvPr>
            <p:ph idx="1"/>
          </p:nvPr>
        </p:nvSpPr>
        <p:spPr/>
        <p:txBody>
          <a:bodyPr>
            <a:normAutofit/>
          </a:bodyPr>
          <a:lstStyle/>
          <a:p>
            <a:r>
              <a:rPr lang="hr-HR" sz="1900" dirty="0" smtClean="0">
                <a:ln>
                  <a:solidFill>
                    <a:srgbClr val="002060"/>
                  </a:solidFill>
                </a:ln>
                <a:solidFill>
                  <a:srgbClr val="002060"/>
                </a:solidFill>
              </a:rPr>
              <a:t>Kako za razdvajanje naboja ulažemo rad ili energiju, napon definiramo kao obavljeni rad po jediničnom naboju</a:t>
            </a:r>
          </a:p>
          <a:p>
            <a:r>
              <a:rPr lang="hr-HR" sz="1900" dirty="0" smtClean="0">
                <a:ln>
                  <a:solidFill>
                    <a:srgbClr val="00B0F0"/>
                  </a:solidFill>
                </a:ln>
                <a:solidFill>
                  <a:srgbClr val="002060"/>
                </a:solidFill>
              </a:rPr>
              <a:t>Jednako se događa ako se elektroskopi elektriziraju različitim vrstama naboja</a:t>
            </a:r>
          </a:p>
          <a:p>
            <a:r>
              <a:rPr lang="hr-HR" sz="1900" dirty="0" smtClean="0">
                <a:ln>
                  <a:solidFill>
                    <a:srgbClr val="002060"/>
                  </a:solidFill>
                </a:ln>
                <a:solidFill>
                  <a:srgbClr val="002060"/>
                </a:solidFill>
              </a:rPr>
              <a:t>Formula: U= E/Q ili U= W/Q</a:t>
            </a:r>
          </a:p>
          <a:p>
            <a:r>
              <a:rPr lang="hr-HR" sz="1900" dirty="0" smtClean="0">
                <a:ln>
                  <a:solidFill>
                    <a:srgbClr val="002060"/>
                  </a:solidFill>
                </a:ln>
                <a:solidFill>
                  <a:srgbClr val="002060"/>
                </a:solidFill>
              </a:rPr>
              <a:t>Znači; pojava napona između dvaju tijela uzrok je pojavi električne struje u vodiču koji ih spaja</a:t>
            </a:r>
          </a:p>
          <a:p>
            <a:r>
              <a:rPr lang="hr-HR" sz="1900" dirty="0" smtClean="0">
                <a:ln>
                  <a:solidFill>
                    <a:srgbClr val="00B0F0"/>
                  </a:solidFill>
                </a:ln>
                <a:solidFill>
                  <a:srgbClr val="002060"/>
                </a:solidFill>
              </a:rPr>
              <a:t>Što je između krajeva vodiča u strujnom krugu napon veći, elektroni koji se njime usmjereno gibaju imat će veću kinetičku energiju, tj. </a:t>
            </a:r>
            <a:r>
              <a:rPr lang="hr-HR" sz="1900" dirty="0">
                <a:ln>
                  <a:solidFill>
                    <a:srgbClr val="00B0F0"/>
                  </a:solidFill>
                </a:ln>
                <a:solidFill>
                  <a:srgbClr val="002060"/>
                </a:solidFill>
              </a:rPr>
              <a:t>v</a:t>
            </a:r>
            <a:r>
              <a:rPr lang="hr-HR" sz="1900" dirty="0" smtClean="0">
                <a:ln>
                  <a:solidFill>
                    <a:srgbClr val="00B0F0"/>
                  </a:solidFill>
                </a:ln>
                <a:solidFill>
                  <a:srgbClr val="002060"/>
                </a:solidFill>
              </a:rPr>
              <a:t>odičem će prenijeti više energije</a:t>
            </a:r>
          </a:p>
          <a:p>
            <a:r>
              <a:rPr lang="hr-HR" sz="1900" dirty="0" smtClean="0">
                <a:ln>
                  <a:solidFill>
                    <a:srgbClr val="002060"/>
                  </a:solidFill>
                </a:ln>
                <a:solidFill>
                  <a:srgbClr val="002060"/>
                </a:solidFill>
              </a:rPr>
              <a:t>Mjerna jedinica za napon je volt (V)</a:t>
            </a:r>
          </a:p>
          <a:p>
            <a:r>
              <a:rPr lang="hr-HR" sz="1900" dirty="0" smtClean="0">
                <a:ln>
                  <a:solidFill>
                    <a:srgbClr val="00B0F0"/>
                  </a:solidFill>
                </a:ln>
                <a:solidFill>
                  <a:srgbClr val="002060"/>
                </a:solidFill>
              </a:rPr>
              <a:t>Dobila je ima po talijanskom fizičaru Alessandro Giuseppe Antonio Anastasio Volta (1745.-1827.)-otkrio je da se kemijskim putem može dobiti struja</a:t>
            </a:r>
            <a:endParaRPr lang="hr-HR" sz="1900" dirty="0">
              <a:ln>
                <a:solidFill>
                  <a:srgbClr val="00B0F0"/>
                </a:solidFill>
              </a:ln>
              <a:solidFill>
                <a:srgbClr val="002060"/>
              </a:solidFill>
            </a:endParaRPr>
          </a:p>
        </p:txBody>
      </p:sp>
    </p:spTree>
    <p:extLst>
      <p:ext uri="{BB962C8B-B14F-4D97-AF65-F5344CB8AC3E}">
        <p14:creationId xmlns:p14="http://schemas.microsoft.com/office/powerpoint/2010/main" xmlns="" val="17049181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i="1" dirty="0" smtClean="0">
                <a:ln>
                  <a:solidFill>
                    <a:srgbClr val="002060"/>
                  </a:solidFill>
                </a:ln>
                <a:solidFill>
                  <a:srgbClr val="002060"/>
                </a:solidFill>
              </a:rPr>
              <a:t>Strujni krug</a:t>
            </a:r>
            <a:endParaRPr lang="hr-HR" i="1" dirty="0">
              <a:ln>
                <a:solidFill>
                  <a:srgbClr val="002060"/>
                </a:solidFill>
              </a:ln>
              <a:solidFill>
                <a:srgbClr val="002060"/>
              </a:solidFill>
            </a:endParaRPr>
          </a:p>
        </p:txBody>
      </p:sp>
      <p:sp>
        <p:nvSpPr>
          <p:cNvPr id="3" name="Content Placeholder 2"/>
          <p:cNvSpPr>
            <a:spLocks noGrp="1"/>
          </p:cNvSpPr>
          <p:nvPr>
            <p:ph idx="1"/>
          </p:nvPr>
        </p:nvSpPr>
        <p:spPr/>
        <p:txBody>
          <a:bodyPr>
            <a:normAutofit lnSpcReduction="10000"/>
          </a:bodyPr>
          <a:lstStyle/>
          <a:p>
            <a:r>
              <a:rPr lang="hr-HR" sz="1900" dirty="0" smtClean="0">
                <a:ln>
                  <a:solidFill>
                    <a:srgbClr val="00B0F0"/>
                  </a:solidFill>
                </a:ln>
                <a:solidFill>
                  <a:srgbClr val="002060"/>
                </a:solidFill>
              </a:rPr>
              <a:t>U svakodnevnom životu smo često spajali strujni krug. U tim situacijama trebao nam je </a:t>
            </a:r>
            <a:r>
              <a:rPr lang="hr-HR" sz="1900" b="1" dirty="0" smtClean="0">
                <a:ln>
                  <a:solidFill>
                    <a:srgbClr val="002060"/>
                  </a:solidFill>
                </a:ln>
                <a:solidFill>
                  <a:srgbClr val="002060"/>
                </a:solidFill>
              </a:rPr>
              <a:t>izvor električne struje- </a:t>
            </a:r>
            <a:r>
              <a:rPr lang="hr-HR" sz="1900" dirty="0" smtClean="0">
                <a:ln>
                  <a:solidFill>
                    <a:srgbClr val="002060"/>
                  </a:solidFill>
                </a:ln>
                <a:solidFill>
                  <a:srgbClr val="002060"/>
                </a:solidFill>
              </a:rPr>
              <a:t>uređaj koji osigurava neprestano razdvajanje naboja- održavanje električnog napona</a:t>
            </a:r>
          </a:p>
          <a:p>
            <a:r>
              <a:rPr lang="hr-HR" sz="1900" b="1" dirty="0" smtClean="0">
                <a:ln>
                  <a:solidFill>
                    <a:srgbClr val="00B0F0"/>
                  </a:solidFill>
                </a:ln>
                <a:solidFill>
                  <a:srgbClr val="002060"/>
                </a:solidFill>
              </a:rPr>
              <a:t>Spajanjem polova izvora, vodičem će teći </a:t>
            </a:r>
            <a:r>
              <a:rPr lang="hr-HR" sz="1900" b="1" dirty="0" smtClean="0">
                <a:ln>
                  <a:solidFill>
                    <a:srgbClr val="002060"/>
                  </a:solidFill>
                </a:ln>
                <a:solidFill>
                  <a:srgbClr val="002060"/>
                </a:solidFill>
              </a:rPr>
              <a:t>električna struja od pozitivnog prema negativnom polu. </a:t>
            </a:r>
            <a:r>
              <a:rPr lang="hr-HR" sz="1900" b="1" dirty="0" smtClean="0">
                <a:ln>
                  <a:solidFill>
                    <a:srgbClr val="00B0F0"/>
                  </a:solidFill>
                </a:ln>
                <a:solidFill>
                  <a:srgbClr val="002060"/>
                </a:solidFill>
              </a:rPr>
              <a:t>Takvu struju nazivamo </a:t>
            </a:r>
            <a:r>
              <a:rPr lang="hr-HR" sz="1900" b="1" dirty="0" smtClean="0">
                <a:ln>
                  <a:solidFill>
                    <a:srgbClr val="002060"/>
                  </a:solidFill>
                </a:ln>
                <a:solidFill>
                  <a:srgbClr val="002060"/>
                </a:solidFill>
              </a:rPr>
              <a:t>istosmjerna struja</a:t>
            </a:r>
          </a:p>
          <a:p>
            <a:r>
              <a:rPr lang="hr-HR" sz="1900" b="1" dirty="0" smtClean="0">
                <a:ln>
                  <a:solidFill>
                    <a:srgbClr val="002060"/>
                  </a:solidFill>
                </a:ln>
                <a:solidFill>
                  <a:srgbClr val="002060"/>
                </a:solidFill>
              </a:rPr>
              <a:t>Smjer struje određen je dogovorom</a:t>
            </a:r>
          </a:p>
          <a:p>
            <a:r>
              <a:rPr lang="hr-HR" sz="1900" b="1" dirty="0" smtClean="0">
                <a:ln>
                  <a:solidFill>
                    <a:srgbClr val="00B0F0"/>
                  </a:solidFill>
                </a:ln>
                <a:solidFill>
                  <a:srgbClr val="002060"/>
                </a:solidFill>
              </a:rPr>
              <a:t>Kao izvore električne struje u svakodnevnom životu, najčešće koristimo suhe </a:t>
            </a:r>
            <a:r>
              <a:rPr lang="hr-HR" sz="1900" b="1" dirty="0" smtClean="0">
                <a:ln>
                  <a:solidFill>
                    <a:srgbClr val="002060"/>
                  </a:solidFill>
                </a:ln>
                <a:solidFill>
                  <a:srgbClr val="002060"/>
                </a:solidFill>
              </a:rPr>
              <a:t>članke </a:t>
            </a:r>
            <a:r>
              <a:rPr lang="hr-HR" sz="1900" b="1" dirty="0" smtClean="0">
                <a:ln>
                  <a:solidFill>
                    <a:srgbClr val="00B0F0"/>
                  </a:solidFill>
                </a:ln>
                <a:solidFill>
                  <a:srgbClr val="002060"/>
                </a:solidFill>
              </a:rPr>
              <a:t>napona 1.5 V spojene u </a:t>
            </a:r>
            <a:r>
              <a:rPr lang="hr-HR" sz="1900" b="1" dirty="0" smtClean="0">
                <a:ln>
                  <a:solidFill>
                    <a:srgbClr val="002060"/>
                  </a:solidFill>
                </a:ln>
                <a:solidFill>
                  <a:srgbClr val="002060"/>
                </a:solidFill>
              </a:rPr>
              <a:t>bateriju</a:t>
            </a:r>
          </a:p>
          <a:p>
            <a:r>
              <a:rPr lang="hr-HR" sz="1900" b="1" dirty="0" smtClean="0">
                <a:ln>
                  <a:solidFill>
                    <a:srgbClr val="00B0F0"/>
                  </a:solidFill>
                </a:ln>
                <a:solidFill>
                  <a:srgbClr val="002060"/>
                </a:solidFill>
              </a:rPr>
              <a:t>Pomoću</a:t>
            </a:r>
            <a:r>
              <a:rPr lang="hr-HR" sz="1900" b="1" dirty="0" smtClean="0">
                <a:ln>
                  <a:solidFill>
                    <a:srgbClr val="002060"/>
                  </a:solidFill>
                </a:ln>
                <a:solidFill>
                  <a:srgbClr val="002060"/>
                </a:solidFill>
              </a:rPr>
              <a:t> izvora,spojnih žica i trošila </a:t>
            </a:r>
            <a:r>
              <a:rPr lang="hr-HR" sz="1900" b="1" dirty="0" smtClean="0">
                <a:ln>
                  <a:solidFill>
                    <a:srgbClr val="00B0F0"/>
                  </a:solidFill>
                </a:ln>
                <a:solidFill>
                  <a:srgbClr val="002060"/>
                </a:solidFill>
              </a:rPr>
              <a:t>(žaruljica) možemo spojiti</a:t>
            </a:r>
            <a:r>
              <a:rPr lang="hr-HR" sz="1900" b="1" dirty="0" smtClean="0">
                <a:ln>
                  <a:solidFill>
                    <a:srgbClr val="002060"/>
                  </a:solidFill>
                </a:ln>
                <a:solidFill>
                  <a:srgbClr val="002060"/>
                </a:solidFill>
              </a:rPr>
              <a:t> strujni krug</a:t>
            </a:r>
          </a:p>
          <a:p>
            <a:r>
              <a:rPr lang="hr-HR" sz="1900" b="1" dirty="0" smtClean="0">
                <a:ln>
                  <a:solidFill>
                    <a:srgbClr val="002060"/>
                  </a:solidFill>
                </a:ln>
                <a:solidFill>
                  <a:srgbClr val="002060"/>
                </a:solidFill>
              </a:rPr>
              <a:t>Trošilo- svaki uređaj koji električnu energiju pretvara u drugi oblik energije</a:t>
            </a:r>
          </a:p>
          <a:p>
            <a:r>
              <a:rPr lang="hr-HR" sz="1900" b="1" dirty="0" smtClean="0">
                <a:ln>
                  <a:solidFill>
                    <a:srgbClr val="002060"/>
                  </a:solidFill>
                </a:ln>
                <a:solidFill>
                  <a:srgbClr val="002060"/>
                </a:solidFill>
              </a:rPr>
              <a:t>Strujni krug-sklop u kojem električna struja, vodičima preko trošila, teče pd jednog prema drugom polu izvora</a:t>
            </a:r>
          </a:p>
          <a:p>
            <a:r>
              <a:rPr lang="hr-HR" sz="1900" b="1" dirty="0" smtClean="0">
                <a:ln>
                  <a:solidFill>
                    <a:srgbClr val="00B0F0"/>
                  </a:solidFill>
                </a:ln>
                <a:solidFill>
                  <a:srgbClr val="002060"/>
                </a:solidFill>
              </a:rPr>
              <a:t>Želimo li imati mogućnost izbora kad će žaruljica svijetliti, a kad ne, u strujni krug spajamo i </a:t>
            </a:r>
            <a:r>
              <a:rPr lang="hr-HR" sz="1900" b="1" dirty="0" smtClean="0">
                <a:ln>
                  <a:solidFill>
                    <a:srgbClr val="002060"/>
                  </a:solidFill>
                </a:ln>
                <a:solidFill>
                  <a:srgbClr val="002060"/>
                </a:solidFill>
              </a:rPr>
              <a:t>prekidač</a:t>
            </a:r>
          </a:p>
        </p:txBody>
      </p:sp>
    </p:spTree>
    <p:extLst>
      <p:ext uri="{BB962C8B-B14F-4D97-AF65-F5344CB8AC3E}">
        <p14:creationId xmlns:p14="http://schemas.microsoft.com/office/powerpoint/2010/main" xmlns="" val="36391769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869</TotalTime>
  <Words>2984</Words>
  <Application>Microsoft Office PowerPoint</Application>
  <PresentationFormat>On-screen Show (4:3)</PresentationFormat>
  <Paragraphs>215</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Fizika</vt:lpstr>
      <vt:lpstr>Električni naboji i njihovo međudjelovanje</vt:lpstr>
      <vt:lpstr>Tales</vt:lpstr>
      <vt:lpstr>William Gilbert</vt:lpstr>
      <vt:lpstr>Električna sila i električno polje</vt:lpstr>
      <vt:lpstr>Količina naboja i pojava struje</vt:lpstr>
      <vt:lpstr>Električni napon</vt:lpstr>
      <vt:lpstr>Električni napon</vt:lpstr>
      <vt:lpstr>Strujni krug</vt:lpstr>
      <vt:lpstr>Strujni krug</vt:lpstr>
      <vt:lpstr>Vodiči i izolatori</vt:lpstr>
      <vt:lpstr>Električna struja u metalima</vt:lpstr>
      <vt:lpstr>Električna struja u tekućinama</vt:lpstr>
      <vt:lpstr>Voltin članak </vt:lpstr>
      <vt:lpstr>I plinovi vode i čine električnu struju</vt:lpstr>
      <vt:lpstr>Kolika je električna struja</vt:lpstr>
      <vt:lpstr>Učinci električne struje</vt:lpstr>
      <vt:lpstr>Učinci električne struje</vt:lpstr>
      <vt:lpstr>Kemijski učinci električne struje</vt:lpstr>
      <vt:lpstr>Magnetsko djelovanje</vt:lpstr>
      <vt:lpstr>Magnetski učinci električne struje</vt:lpstr>
      <vt:lpstr>Magnetski učinci električne struje</vt:lpstr>
      <vt:lpstr>Spajanje trošila i mjerenje električne struje</vt:lpstr>
      <vt:lpstr>Serijski spoj trošila</vt:lpstr>
      <vt:lpstr>Paralelni spoj trošila</vt:lpstr>
      <vt:lpstr>Mjerenje električnog napona</vt:lpstr>
      <vt:lpstr>Električni otpor i Ohmov zakon</vt:lpstr>
      <vt:lpstr>Električni otpor i Ohmov zakon</vt:lpstr>
      <vt:lpstr>Električni otpor i Ohmov zakon</vt:lpstr>
      <vt:lpstr>Georg Simeon Ohm (1787. – 1854.)</vt:lpstr>
      <vt:lpstr>Što je kratki spoj?</vt:lpstr>
      <vt:lpstr>Serijski spoj otpornika</vt:lpstr>
      <vt:lpstr>Paralelni spoj otpornika</vt:lpstr>
      <vt:lpstr>Rad električne struje</vt:lpstr>
      <vt:lpstr>James Prescott Joule (1818. -1889.)</vt:lpstr>
      <vt:lpstr>Snaga električne struje</vt:lpstr>
      <vt:lpstr>Elektromagnetska indukcija</vt:lpstr>
      <vt:lpstr>Opasnost i zaštita od električnog udara</vt:lpstr>
      <vt:lpstr>Moguće posljedice djelovanja električne struje na ljudski organizam</vt:lpstr>
      <vt:lpstr>    Kako može doći do električnog udara? </vt:lpstr>
      <vt:lpstr>   </vt:lpstr>
      <vt:lpstr> Što činiti ili ne činiti da se izbjegne opasnost      od električnog udara? </vt:lpstr>
      <vt:lpstr>Savjeti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Električna struja</dc:title>
  <dc:creator>Josipa</dc:creator>
  <cp:lastModifiedBy>user</cp:lastModifiedBy>
  <cp:revision>62</cp:revision>
  <dcterms:created xsi:type="dcterms:W3CDTF">2012-12-17T16:24:51Z</dcterms:created>
  <dcterms:modified xsi:type="dcterms:W3CDTF">2013-02-27T09:25:23Z</dcterms:modified>
</cp:coreProperties>
</file>