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527239-C2D4-4C9D-B406-954D6DB52EA5}" type="datetimeFigureOut">
              <a:rPr lang="sr-Latn-CS" smtClean="0"/>
              <a:pPr/>
              <a:t>22.3.2013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112EA-F484-4E37-8E68-1E7EE82E85B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112EA-F484-4E37-8E68-1E7EE82E85BC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112EA-F484-4E37-8E68-1E7EE82E85BC}" type="slidenum">
              <a:rPr lang="hr-HR" smtClean="0"/>
              <a:pPr/>
              <a:t>10</a:t>
            </a:fld>
            <a:endParaRPr lang="hr-H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112EA-F484-4E37-8E68-1E7EE82E85BC}" type="slidenum">
              <a:rPr lang="hr-HR" smtClean="0"/>
              <a:pPr/>
              <a:t>11</a:t>
            </a:fld>
            <a:endParaRPr lang="hr-H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112EA-F484-4E37-8E68-1E7EE82E85BC}" type="slidenum">
              <a:rPr lang="hr-HR" smtClean="0"/>
              <a:pPr/>
              <a:t>12</a:t>
            </a:fld>
            <a:endParaRPr lang="hr-H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112EA-F484-4E37-8E68-1E7EE82E85BC}" type="slidenum">
              <a:rPr lang="hr-HR" smtClean="0"/>
              <a:pPr/>
              <a:t>13</a:t>
            </a:fld>
            <a:endParaRPr lang="hr-H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112EA-F484-4E37-8E68-1E7EE82E85BC}" type="slidenum">
              <a:rPr lang="hr-HR" smtClean="0"/>
              <a:pPr/>
              <a:t>14</a:t>
            </a:fld>
            <a:endParaRPr lang="hr-H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112EA-F484-4E37-8E68-1E7EE82E85BC}" type="slidenum">
              <a:rPr lang="hr-HR" smtClean="0"/>
              <a:pPr/>
              <a:t>15</a:t>
            </a:fld>
            <a:endParaRPr lang="hr-H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112EA-F484-4E37-8E68-1E7EE82E85BC}" type="slidenum">
              <a:rPr lang="hr-HR" smtClean="0"/>
              <a:pPr/>
              <a:t>16</a:t>
            </a:fld>
            <a:endParaRPr lang="hr-H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112EA-F484-4E37-8E68-1E7EE82E85BC}" type="slidenum">
              <a:rPr lang="hr-HR" smtClean="0"/>
              <a:pPr/>
              <a:t>17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112EA-F484-4E37-8E68-1E7EE82E85BC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112EA-F484-4E37-8E68-1E7EE82E85BC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112EA-F484-4E37-8E68-1E7EE82E85BC}" type="slidenum">
              <a:rPr lang="hr-HR" smtClean="0"/>
              <a:pPr/>
              <a:t>4</a:t>
            </a:fld>
            <a:endParaRPr lang="hr-H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112EA-F484-4E37-8E68-1E7EE82E85BC}" type="slidenum">
              <a:rPr lang="hr-HR" smtClean="0"/>
              <a:pPr/>
              <a:t>5</a:t>
            </a:fld>
            <a:endParaRPr lang="hr-H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112EA-F484-4E37-8E68-1E7EE82E85BC}" type="slidenum">
              <a:rPr lang="hr-HR" smtClean="0"/>
              <a:pPr/>
              <a:t>6</a:t>
            </a:fld>
            <a:endParaRPr lang="hr-H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112EA-F484-4E37-8E68-1E7EE82E85BC}" type="slidenum">
              <a:rPr lang="hr-HR" smtClean="0"/>
              <a:pPr/>
              <a:t>7</a:t>
            </a:fld>
            <a:endParaRPr lang="hr-H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112EA-F484-4E37-8E68-1E7EE82E85BC}" type="slidenum">
              <a:rPr lang="hr-HR" smtClean="0"/>
              <a:pPr/>
              <a:t>8</a:t>
            </a:fld>
            <a:endParaRPr lang="hr-H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112EA-F484-4E37-8E68-1E7EE82E85BC}" type="slidenum">
              <a:rPr lang="hr-HR" smtClean="0"/>
              <a:pPr/>
              <a:t>9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1B4A-74D5-4F06-850D-8AB071CA7B5C}" type="datetimeFigureOut">
              <a:rPr lang="sr-Latn-CS" smtClean="0"/>
              <a:pPr/>
              <a:t>22.3.2013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7B69-CA4F-4EAF-A03A-D5F67EE2C15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1B4A-74D5-4F06-850D-8AB071CA7B5C}" type="datetimeFigureOut">
              <a:rPr lang="sr-Latn-CS" smtClean="0"/>
              <a:pPr/>
              <a:t>22.3.2013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7B69-CA4F-4EAF-A03A-D5F67EE2C15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1B4A-74D5-4F06-850D-8AB071CA7B5C}" type="datetimeFigureOut">
              <a:rPr lang="sr-Latn-CS" smtClean="0"/>
              <a:pPr/>
              <a:t>22.3.2013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7B69-CA4F-4EAF-A03A-D5F67EE2C15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1B4A-74D5-4F06-850D-8AB071CA7B5C}" type="datetimeFigureOut">
              <a:rPr lang="sr-Latn-CS" smtClean="0"/>
              <a:pPr/>
              <a:t>22.3.2013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7B69-CA4F-4EAF-A03A-D5F67EE2C15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1B4A-74D5-4F06-850D-8AB071CA7B5C}" type="datetimeFigureOut">
              <a:rPr lang="sr-Latn-CS" smtClean="0"/>
              <a:pPr/>
              <a:t>22.3.2013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7B69-CA4F-4EAF-A03A-D5F67EE2C15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1B4A-74D5-4F06-850D-8AB071CA7B5C}" type="datetimeFigureOut">
              <a:rPr lang="sr-Latn-CS" smtClean="0"/>
              <a:pPr/>
              <a:t>22.3.2013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7B69-CA4F-4EAF-A03A-D5F67EE2C15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1B4A-74D5-4F06-850D-8AB071CA7B5C}" type="datetimeFigureOut">
              <a:rPr lang="sr-Latn-CS" smtClean="0"/>
              <a:pPr/>
              <a:t>22.3.2013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7B69-CA4F-4EAF-A03A-D5F67EE2C15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1B4A-74D5-4F06-850D-8AB071CA7B5C}" type="datetimeFigureOut">
              <a:rPr lang="sr-Latn-CS" smtClean="0"/>
              <a:pPr/>
              <a:t>22.3.2013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7B69-CA4F-4EAF-A03A-D5F67EE2C15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1B4A-74D5-4F06-850D-8AB071CA7B5C}" type="datetimeFigureOut">
              <a:rPr lang="sr-Latn-CS" smtClean="0"/>
              <a:pPr/>
              <a:t>22.3.2013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7B69-CA4F-4EAF-A03A-D5F67EE2C15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1B4A-74D5-4F06-850D-8AB071CA7B5C}" type="datetimeFigureOut">
              <a:rPr lang="sr-Latn-CS" smtClean="0"/>
              <a:pPr/>
              <a:t>22.3.2013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7B69-CA4F-4EAF-A03A-D5F67EE2C15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1B4A-74D5-4F06-850D-8AB071CA7B5C}" type="datetimeFigureOut">
              <a:rPr lang="sr-Latn-CS" smtClean="0"/>
              <a:pPr/>
              <a:t>22.3.2013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D7B69-CA4F-4EAF-A03A-D5F67EE2C15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01B4A-74D5-4F06-850D-8AB071CA7B5C}" type="datetimeFigureOut">
              <a:rPr lang="sr-Latn-CS" smtClean="0"/>
              <a:pPr/>
              <a:t>22.3.2013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D7B69-CA4F-4EAF-A03A-D5F67EE2C15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lika 10" descr="preuzm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428" y="1"/>
            <a:ext cx="9147428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r-HR" sz="11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ENERGIJA</a:t>
            </a:r>
            <a:endParaRPr lang="hr-HR" sz="11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074" name="AutoShape 2" descr="data:image/jpeg;base64,/9j/4AAQSkZJRgABAQAAAQABAAD/2wCEAAkGBhQSERUUExQWExUWFx0aGBgYGBgYGhoeHBocGx8YGxsaGyYgGhsjGyAfHzAhIycpLCwsGyAxNTAqNSYrLCoBCQoKDgwOGg8PGiwkHyQvLCwsLCwsLCwsLCwsLCwsLCwsLCwsLCwsLCksLCwsLCwsLCwsLCwsLCwsLCwsLCwsLP/AABEIALMBGQMBIgACEQEDEQH/xAAcAAACAwEBAQEAAAAAAAAAAAAEBQMGBwIAAQj/xABIEAACAQIEBAQDBQcCAwUIAwABAhEDIQAEEjEFQVFhBhMicTKBkUKhscHwBxQjUtHh8RViFnKCkpOistIzU1SUo9Pi4yQ0ZP/EABoBAAMBAQEBAAAAAAAAAAAAAAECAwAEBQb/xAArEQACAgIBBAAGAQUBAAAAAAAAAQIRAyExBBJBURMiYYGx8DJCUnGh8SP/2gAMAwEAAhEDEQA/AI+HhlrvIVSwEzYG0GOXxD7zhumsyFhZMKbExHMEfTeYHXER4TCFlWCkH0i5BJnYdTyn78EUmkiT6TBUgwJvInfn7jFTmZ9ydIkvqYu8BQTAgX5KBaDtecN8nqG5vMbA85iOwsO2ActUCVCRIYf5kkbH+o6Yc1aAIkFZj4bggzff2vjGQPXoDVIkRaL/ACsT+X9iGVWvBvHb1e/f8sQSIBBJBsSxmDO8n/OOhUPxKQYMwdoG595mwxrCj2YyIfL1VUetfUQeYNzpBET7HphLlsuQqaYM/FPsTsIuTabi2LFmcwjAswgk7X39un5HCeinrCqpuYECYJkAjt1ODwF7PlWsNYGxIgA7mxkxvy/VsSVKeunq3iRcD5jHyplfKVdamdUaHUFYBMRDTMRaI9oxxSr+k6SBpuRMgRBi8RJtt1wFLYXBpbRPSzGmoAdmHTaP1+GF3iLhc1FzSzrpj1AR6gJgzHMSN+mD3bVT5ki4HMEfqMT0CSII2+yeQINj2i8Y0laFWiuZDNUyfQZETad1iCO4WR8u2GmXibTe45wencH9b4rvEwcjVkf+xerqXqlhNObTAuCd1INrw6ytYVE10iSDcCCNV9iTt0B2wkZeBpHyrlCHLI2gsyknfZhO9hO3sThqoOosDaxsAI6mTe+FtXV5msU5EAiTGk2kMRtNuRBjlAxPk661jooqF0DQTO0EnQnUAk3Nukzg8hAuKZGktRH0gySIUjcg8wd453gA/P7wvJU1QGpFQkaDqNwskBpJsJk2tOG2a4YwV6tRJ0wwAIYjTJ9IFzcD3+7FL4tm/Kos6MCtVV0gAQogXtY3EX6nE5uthRJxLjYorFG4HoBtIgH1bQYP1xxwjii1q7ks1MspAII9MXgEDpNovOKG+bcmZgNJ9RiNJ/X1wzyGZChdLAMYIi435dLT/jHJLJK7JubTs1PIsXpB3Pr0gVVUgrqA9TAiYBGltO/xd5Ez3FmSpDAsrhSsaQRYg3O+xEHpv0R5HNVaNFiGXSw1xudY22MxAie/OcKc/wAVNUeYmoExvIi0EbbTO3+afGqNle7Vln4bwlP3k1pJvPpAAkek6oF7Xkkj1G87PslxJK6syKwQlkIb06tDFTbdQYMTB264oR41Vp0QKLqKjEDU7ABdUgm9ouDBnbDrwn4yWuB5rBSajU5nSthKuOeljbsYF8PGSZVu0mXNcuWp01uwAAbkTA3nr3x1RpimWUerUSx5mRAiTuI+/DA5hVUD/P4yT2vivcQ4joRqkNAktMgi5tER9MMzIr3iWsKg9AQapBkCZM2YG0BoM335YyfiqiqhKrJUk6hta55Xkfep+ek8FrmqNf7watVmbzKWn0osuVIYix+GIMWPfFO4twaKjvpi8/ECd4JKTIB9o3xnFxdMyaasrNLLkp6Tdtx8t8cUQDIYkk2EX2xGU8upHLvzB/tjvLgr6heD1wGqItHVCizNZZEc7D2k4lQkBiSt4kAzgcVmB3n3FjfmMG0KykEkQ20gbH64WViSs+1EBEgWIj58j36RiXL0riYI2i+PtK6xyYHsY/m7Tj1Jf4c9DYEnYfmcTb8Em9Hx60agrqOwmeQj6/hiCff78TGkSxYKG3sOoFv1tbnOO/3Y/wDvG+q4KpGuKNl4ZrVAhB9K+lWabRIM2JsQJj364MpZ00vRAcOTIaQZEkj6fecAZ/MVAZBJ8qVBBmVJ13gd7T0wT+8eaA7CWGzCwmBYE9AbgTbHdZRkbUG01DuLkEbgbD8zGDsqQ4BZiBuQOVrgWk9YvzxFS+Gbc7fjA+/HeUYAER1E7d5E4VmTJMhVEhtwAYJHpm5Bntf9DE4dSW0kbbdfl1wPmm9ACmQx1GIJB2mTzjlt9cTmkDOn4xewi2/zNtvljDEtWpqG0aTcfKJFr4AzWVDq4lr2OkwduUdwYOGKXEgwevsBfrtJxHUoaQr7ywmL7z+BH34yDRWf9d8mkaDj100KanqKAQQSHpqF1FYtHI2kxOJuA8ap1qR9QBpoxZmWIBUwTO416YHO464K4vwtKrLVAOpAdQAmV3I/t74qed4SBUAABVnkETKydxz6Y53huXcns649RUe1q1wXKnmWVlDqE1jcmQCR8PvJj5HBFWj5ZF5kArMyCsSp9ht2nFO4X4oanFKtFRGMCSOcwG6GB7HFky2cIIRrofgJMkH+WeYO30HtLH1Moz+Hl59jZOmjKHxMXHlB2eyS5miabxDg6TEweRHsb/5wo4Dkmp0vKcgNSsZm8iRsOpa/+3D5VOmRaLxz7/mcfaiBzqj16QD/ALgJIHuJMe+O1rdnCvQB+4K7EtMxp3gQLz7XP1PXEfCEam01FVZJELtpkgGTYnTDHpgnJZj1gRIA5d5B+YxxRyaPTpU9bfwzZ5khgD6iI9WpDt/SwbCkNlrCbGb/AC9vnjMP2h1FWERY02AX7PRYgR19ji+01qIx1nV3jpad9ucE2xUvH/CaZQVJIepUVTEECN2/7H34nkbrQ1PgoXD8iTSKH4uTHqSTI9xFu2L9kPAOnJvUYSwDSBAJgwY3NiGMbH54rnC+D66/lKxYTIY3mBsY6CbQD9MaXQp1siHqMfNoAAQDGneTEHVfe83B6454R5s0YVycZfLj9wekqG9GoQYJuoEyx2Yk27C1hjIsvmvMOk3JMf8AMAY22/DG68BzYqGoacGkdJWOUrpIjkfTt7Yy/O+HVXiNVD6UFUaQoMlWaQLCBIaATYRjTgmkzShaAP8Ag3MVNFUMhTWC6QyxoMzDCH/5d9t5xZszUoKtRAFRGplHWdPpPqGn0n5YdcRqa+Hsw8yiNekGArMRYyIHxEco32HPKBxJlYoQZk7w1wQAx6Wneeo2tp3pI0m4pJGncJ8QuGUNU0EAKRp1KxkDUCp9JMi3KTOHTUEaVqAaWkMST6iVsANpmetzy2xlHC+OVqbACp6dS+lrrbbfYC5tjUeHVXqU1Z9RGncAAtcmVHQgSP6b6E70bFPuF3DPDVGhldCstRpLTtqYiIGkyI3ibX5bV3xJkUDAibi5EabE87AkSRO0GLTi8NSYCQJJBJaeXWIm97b254UZvJq9NgwmDIWZuZLARMx8UDfFCxj/AIlyGkBwLgwTfnf5QfxwkSrpH6I641Hi/BQyMAgAIZCRDeqCdK6YvP3Eb4zP90CzqJm0TtMwVJ6j8sPaJyVEVOpJE4YqmkhlFrGSJ3t9OWAqiBWn4gBykX6WwVlgX0sZAmO3y+fLCS9kpE2Yd0C2J9V4tNwY7A4hdmWW+wwgiTKze0bSeuG2TUQTeqAb2PMGd942tO47wtLgaVN5YB1gyQTIIG8gWxOMvFEk/B9o5mQQonTAVh6ZmIJE72354l/d/wDYP+yv9cTRTQnSj6m+HSxCrEgyLwe9oueeIv8AVU6f+P8A/PB54DS5RtlYkBoXR2uJnciCTEx8sccDy5YVAfSKdT4QdgdmO8zseo+4nM8Q1lBIEjfYzy33vjkK1Nyy7E6Xi0gxc7zpN47Y7x0E8Nq01EPZSGhgDAkbgLvMcum2Aciqozo02cgEzJ3IN7iZnDTylKMD6HBke3SffnhVm6umrTOqQ0aiT6rdouLi28WwDUGU8uAfigEwx5fqbf4wXmAUfUD2IvEgcgbwd5xPw+itRHBidMg9bR88VWp4np01Zatn1Ml5J0q3pbbaJ5c45YWh/A/oMW1bqYMKY2Me87Wwhz/ipkpMGpyFqik7KWhbaxErc6dwBF98H8N4l5rI6kEFQ3KdpFuVvxOAuK8MWo4XnM2PxQCpB5DUjsf+nGoI7ydQNfr02jkZ72wh4tRhmI6wojnzO3vfb64C8FcZBHkVGmqs6JkeYgvMH7S8x0g7Yd8Rr6vVBK2m+2qf6fq2AEpnEOHFUQhQA5KdyJFip3EwAesdsWjwvw5GykSSZi5kiOQPY4qfHsvDEBtREQdz1k/Mbjt0ww8H8TNM6CYDXA5dLdscfWxTgpeju6F1Pt9l14fWgmYBBM/jMd8S1wacsJ0kDbl37DCavxilTreqogtDjUJUciQNoNr9cP8AKZpHp+llqJFipBB+a2x0dPkc4Js5upxLHkajwKGojzGKsQSNenUBy9RjdbCfcnHssX8+lUpj4iab6rbxFUcmPKeYIB2Me4jmvK1ayESRJPw7GCTyi5+faMCnOEswVQ9QgsqkxcbQek/X5Yd+iS9lizCQxEyTsSAPuUDFI8V/xQIQsKdQWAiQdIJQn4ruqnv7Ti0jNhlB+2RBX4ipIvPcGb9pwm45kkFAFwHpUnLuDvBWppEgSPWQvtHTCTVxGXIm4HlqdIlqoNM0LMqiKuo2EXuIsYEczuZufhfxCtZHM6Sjr6CLmTpU6iSSS0xa0XJmyngeQRq1JqhV2q0VqSQYZdK8z6tYIgk7hh7Y745kjlavmUQDTaJQSNJETHIIQBzEE2jlKKlDfgMrGHDUq0qNd6Qmo9diUaN9Z1bGJG0TuOc3rn7Qcm65halMsjCmpcruDqN9772npg48XfJsKlTQ1F20vBBLELoY2sbqJP1mcFyaxqLTcZhDQApq5W51N8R3XSPtR0sTMo13Kjalom4dWbM5II8E5hXMQXCtpULIIgIDANoBPzxjuepoyldISqjGVvKxM+42t32xqHAeOmhUfKsYCatbMZI1CbTBHWDzm5tiq+MMnozIrAzSrJqViFC6rF2+KQQxEjv9RPaTXgjk4v0VbhTkMWg+oQOW4iYONG8B8RK09MqwNQ6lIYRKhtUncACO0j50PgeVJa7qYuOZkG4ti2ZfxyMtUWmqIVa7hTqsQbibap3Hbe+NBbsGP+4v+YKtBhWvMwR1O4vIYA26YDzFACCjXJ3kgjfe9p9Von1TPPE2UzwgEELMEqxCtsIEfzQdsRvTMggF7jnF9U7gWOm+8SPmbM6kJW4TdHU6Un1ETK6uhPa1hFpPLGeftB8OilnAKbqEqIXMMCFYsQ8iZ6EDe9sa0Ml6G0yQRECAIuYO2/ftthVxzgS5yk1ELpkSjkKoDAGCSx62MTvgAkrWjGaoUUkJUkN8R+K4Nj87ry5Y6UL5EAXsSAZiSIv1v+OPiZGqlNgGDXKlRJgq246c79+uDeHnUQhsPhGkWAjaSJmeR64lJ0vucUnQRRywj0OyqB8MjTP2rcr2P6OFOfVQw0mCqyOs9LnY/wCLYOq+lj5YCgGCAdJLE/CVIjpA9ziFcujkNYGSsbnbqeQAN+mFjrbEjp2wWrWL05f08gOpkX9t+sR9JdVP+YfR/wD0YHXUsoJ0ySmqJIB697jBMjv9f7YtwVZs+bH8T0j0hhPPvAwdksyNJEHTe5uexFp2jAy0A6Hrzj9bdDj5TzS04Qg2F7+0H3x2WMSVqu4LN/L2EG4/v7YEcRVQQT8QaZN7QTJ+WJajMwDaRqm3ykCDPPbqcT1IUqRBO8Wvfr2BwLCG5RzTBIsVMfdeRyxWfEXCwa4rpBdSDG4kHVdeakCCD0GLPlnkNIvzm8C9u55fLCvMZULTkSzISR939/rjMMWA5PMFKc06ZZKfxUxarSEm6kgirSnqJHOMeXialPNpEVCra3VVhwu5JSZA0iNVxfe+BuJ5l6dOnWSxWorBiYCmdjpvEAqRFx1k4ZeIuJq1Wm+hXYgHWsqYYSpp1NIfbYmQSduiplCLO8KChq1G5CMyRBEteRIibEA/8p7YjNdnXXTcOIEDTEhQDpG0NM32m20HDjhXFGdFB2UfbUBo5g6TpNuYC8rDC/ieVXL1RpUimwMj+RoUFlHQjS0WuGN9sLLkrjfjyVbiTh5M9SABBI1TPX+lxhLkcrUzFXyqVQIACxJPqjmEAi8dwO4w6zx01CBMMBa5Mk7QOv598fF8N6SKbny6zKzLJjWCT6ZFg0HY+2EeWEZJZP36mlhyTi3i/fp/n98k3gjzKCVKtMJUQtsymWC7GxlQZNr73BwqocQr0a7ZqiCpZ2LBbK3qEqVH2fUBtaRFxjocRNAFZ0gGCJj/AKT09v0VJ4idJPmaW/lAMMCduYkW3/HHsThjS7klb8+0fNQnlcqdqvHpmuVQucoK6i1RQyyJ33U3vB1LhZxWs9NZVZKEdrXkEwZGzDafY468E8VR8llwrXCkGYBDBiWEHf1c++CvEPCfPp6ryhmB33ix7fT3OPMkrVo91PwLuFZ2of4wYFC3rUiTf1ESBuDtHIxyw0q5nWXpEDy6iG5i9ipBESCJB+Y6HANMKhfywQrNqiQwWRMTvBix7YEp8TCvy1AGNQkFWEG5krAOqzRHLCX8ux0LuAZ40Fo1q1RjQZTTXVJNPUEiWi9IukA/ZsD2vFLPhq6o4B9LA7SvO8zCuJHytjO/DGUq5mlWoGv/AAqR0oID6gzEqAbEC0/9UbWxFwTIla5dqpKoQSQzah3I3Kg2I7DElMLb8Fy8RcOqVRWo0gppoUanJsAqAMu5GrUQbxv7YW+DWOWzAG4rI2qxidUgBiLkdv5t4xYxXpVAUquNLESFIBkHbaeSgxy0nlhJQITibU9DimlVfXNhrXbn6XaDvgSXzKQ2uQzxJw9Ff95eAFUq4OzWIXodU+ke+FmU4OuY4aUX0uKrMOzaVmOxWCRe/wBMXPiNFKlMoSGB+kTveRb7sV3g7kZZaY9LpVdSbAF0b4SYvK7mOduzOOwMyehUaiW0sdQJ1KZ2WCRPP1DY/ngPOtJnVMiZmy2nlMzfDvxdw3y+I1CJVaihhtuwv23vhKuRmQRtNwI9rb2/HEf4s52mtDfwt/8A2UFao4pm0qxBMX3AsItbrjb0SRYTBkkm8Ad7b/ljAeH12pnUHAamRCsBf2O0/LG1eFuOpXUGmQxCgFehIFjexxSDKYtaHGXghlUAMdibgcjyB1A36XwHxbJkAATBJkx89jbqJ+/DShV0giFvedpknf6Y+8QyoqpHsZsfY/5wWdK2Y/4z4QUVa4B1agKkDTpMRMEkkm8mItI71ilRJfWG1aSpHxREXkbSJ3H542DinBdSlWUGEIH2iJHxLJEkRa4P1jGXZzItSrOjAShKmLGQ0fSwOOfIq2jhzwp37KzVqxWPmk6WaWjpfl12APLBjoWChNIEj4vscwAepHzwx4hw1atMnn269h3t7Yg8McCq5im/kmiTTn+GzMrz1iNjtO0qNt8U1JXEzje4iSo581iy6Y2AO0W6c/lj2hOn3f3x9r5SotQioCrz8JFxc8p25/Pnib/Sx/70fRsV4C1RunBqxal6Jj4THqmDyt7W7YFakjMygSVgk2Bvf3IBEfTHX+phEGi4+zEQTJkCARNyZ7G+OFpBiXLldXxAHbqffHQhmMvIFQgBRpKkmYHO1ud/ywuNRgxQjVEjqT0j5nftgsVAoWCQBMxBMx99vwwr4rUZKodDyjnBMb/Q4AaH+VfkLWG+w6fTH1aIZD6ucXHIze/KfxGEuRzx3OnUTEKdrbRyt+OHC0zpZpjmAdu8YaxaoXcRoK1KpS5uC0dTEgidjInA+Qy5q5dRzp/CbXWSdP8A03P154JYTUDXNgLjaSe3S2IkfSxDMStP7ME6RMysW+XzwrRSIw4VT1FbgEkT6eUSedicMfFnBliQIUQRzsd9PcCbdsQ8GVGupuLgjpPLDHiSnyWAkkKT7QPwwqHozPjdNqNRXp+gq0Bhz6reRcE/054kqeJ8q5VqxDMvwkMsr7H6/UjB/ijKrWTTMahIm9/yOMk4llJqjUstIBi2q+/ZuvXfHPlwqe7o68XUuEaq/wB/P5/Lfjmdo5jMO9Or5KIAsQXaqeemBBiwwjqmqSFKmlcQzygHQmdsXfgfhMoqudkk+gw0HcHqItviLjHhuszO+VrVgzL6kNVzrA5SWv7MSPbEsXVQj8ibr/Rs3Rzyf+jir5+v6h9+zdiQaFVV1ui1qNRQpDFgZGoDcgR0BQ7erF6yT6uVjHa4xU/2QZps3k8xSdYrZWoGWpEMRULMVI6hlYxzLX3M2PiWaqvTevlU1vTtmKRiCQCfNRgdU7zYggyBI9Xori0cko3HuX3PnEOBxU8xNTAxqQG3SVHKYgjFH41QFOqQwq+WE1RBJBvZgfjPckxN5xbqvius9Pzcv+7IgpI4WrY1dQBMdRJYQGsR12G/aHwDzaFHP00NMOq+fTmILKoV9gZX4TtIA25xzQqNk7tFO4HnVoeY9wXECAIJEmDfoTfqBbDjhvFKD1EJyo1PU9TgzdvtaY5zME2GxtimsrIDKtHIHtI+G8XBtv1646rViqAgmZkHoB07zfrjhUpJ1ZNTldF94lnUyVai6qXGgo2qNTKJIEx9kkAWNhv1gyXjEEOhUsIMTzG4J6EAbgcvrSq3GjUA815IsJ/oOeIjVI9S2++RvAxTud6KObvRYPD/ABypUr+U1VpYwbSd5j35fTti4Z+k61ah+Gi4UkgeoMvpJ+nqmDt2xnHDOPOtWUIQi0gDeeYje/39sXfK8WNUHziqh5UaWBafUNJTkYBAne3fDQl4YYCzxqiq9MuQFuhaAQDB27kG3TCPJZYGkzsR8RvN5HLfciL9yMGeNMvpyyIG1XGmf5hZh7Rt2npgTw9lg9KoXLKAFhFvMnuYJ2H1wHG2P3boR5vLsWFQSVMCSJgAAC42MW9wcP8AwDxTy8wQzEazptsZMdhP0/LCKo9gq7wekj5e/wCBxCiNNomBuSDPyPz626ThYyo5+6nZ+huHqLSTG25t+v6YOA08u8jn8pkntik+CeNO9FTVOtiJJBExykCLmI5XGLhQzeoFkXbrIt1H9MdB2R4FHEKfm1SkMhElGmZIEXXltuZtO3Ou+N+FefTUJT8upl01BjAVgQT5awTcmWAMRcW1XuC0T5kmdXPYKRAgG9tot3wl4twsgyTALH4ja99NukEiCIvGFavQJRUlTMhFcFQ4Ec2Gx3ib7/2wVwu1bXSdqdQaWJUA6gva2oxaAbgnBXiTIeXmSwUIl4AnTDerr6RIYgHebWwPwZVWqWsCZjvt+U45ortlRw4125KHObyS5n1NTJDjUNLGQLsXQmQgkgFTIk8uSr/QaX8+Y/8Al6X/AN7Fly+do6tMai0TA2J6n77dMM/JH8tP7/6Y6FUjscYyJcpktLIh0qlpBsAp1QRHINfvJPQY5T+EoBGp9XXUT0gm+0H78SDMxFheBYBuu/QTy6xiE5sKNBHwmUciAYuA0HcARvfscdRAOyjSYOnWfVaRERaDcY4zWSLUTqJLTue8kX+n09seyoXUWQAzcHab/o4iz+agMPM3UFdhJ1mwHzA+WAFAnDB/EJghTeDE22uLkDlPIjrOLHll1gkG0dhsL+9jitUlhjci9x2tJ9pI/Qw+yOY0mGhryPbkff8AoMFBfJDUWKgAkgM0zaYt0xw1ItVsCSyxA3MH4QPY4nzzaqsiwvz5/LBXDc0q1QxMG4Ec7T1vzt3PTG5CuQN+HZxUVnCKyaiRrklRcKYETuOfLvjuh4i1U9X3T1gG/c/KDjvi3jGgBC1UYqZ0jVqBueSwD8yb4r/Ba9OqkGGiTfe/KN+U45M2Z4npWjvjhjl87Oc1mF082KqTAtAuDPsDM9sV2l4fFRwBB0gSe874tVfhtKDDMsgg953F+WFK1DRqAKxZG+7vjly9WpRqPJXH0jjJOXBYMvVVKJEXjEfC8tTWmXZwHckkSJAmyx17d8J+J5uppJpQCsGSARIvEGx22x88OeN1zWYSlmRVy2bJgVsuIWpb7dPk0cxPyFsbpujWVXJ160U6nrfhSqCv7ml+BvDgytOq5XS+YfzGHMAKFUHvALHu5x14UyumrmTGmKgU99K6R+AP164VV/HRydMeefNBkLVhkGrcK8qAJAnUs+xgnFSP7YPJybmmh8+qzsKlQBUZmNvKSS9RRtJCqIuxNj6/Y8ce08xT7oyk9X/0B4hxo0uI5vKJVopSSqWprUpo6gvE6fM1KpDNGlQs89ji6cB48c3k1eqwqU6g0sousgwwv32AIsQcfnaq7VHLuxZmJZix1ai1yTbnjYf2P8XpPlnoXFVGLMCbMpgBlHb4T/09cCUfl2SUt0vuVfxXkmy+aamw9MgoYEOpmDfnyPecKq4MBRMxztNv188ax488J/vVFalO9WlMf7lNynSbSPYjnjKM1IPxXBheX+cec4KEvoScO2X0IMlklYib7iDyPf8AqfbDKhlSQ6kAstgJN7bT07/XAuUVVRnUxJ1ADc9xzHP6fPDClWJqK0yzARJJg9bi+LIshQOH1EYB1ZS3qAKkbb77iOkzjQfB+Z0LJpkhqZqqYF4YKVF51axqjuDaYwkca5hpenveRDC9jaSDOGHhPPAUCzFQaVRqbGw1Aw6t7mwtzn5MopbD20yXPZCnmMuJE30iTdWR2WBPK8Y7oZQIE0qQgMMJvYQJvsTz/wBs88Isx4t0s/l6QC2oLJIDyJI979jHtg/L8WNWgzgFWEQoMydhY7kmBGF8jpplR4xXT97dgAJMaf8AdzPtP44+rwSpWbTTsABLOSqjnuR78sXnhOWhlTQFafXAYkSRLVHEDnOkExI9sX7h2SoUqQDVg5IkXFweYQG4+R543w7dk+y2Zv4O4S9CoHepSggpoDFtex1KQLQ1uf2saLw3OaSVMrubr6Yv9sWHWJm+BuHU6OnzKgRdIOkqFGiJFj8QMfq2M78V8ZIBfK5hqqiQxn1kCxcwASpHboRucNpDr5Vo1fMcXCLqf0iQBzJJiAPc7YlqBWX1xANvVPOAfrjB8v8AtAqeUKdVtatpA1sx0qNQsAwmQQLzYD3xf/B/ianUpp5tTU4EXWyiY73i+qOsnAbSFWRNhfHeDq/mIZVGsxIAklfSwJj1A9bW7YyjiNE0qrUyQ7K0BlIhxuDFwCQZgd8foHM5VWpgrfb4e1wZ5/PGS/tN4Lp/iKoUCBEQIZiZPQhifrywJRsGWHcrFnBaqyo8vVqsJ2vvM9Bi6/uyfy/+fFC4JUAIJJK3Eg9Zkg7z88XD/VMv/P8A+Op/XEoU+SWNpqnQRlAoNt+hvPU2ta3TBb1qY0tZjttvv9/fEOVOhBBiBeRfkP7fLHO+nVYHcSZ3sO20Y7hzsOoo6dTKSIgEWJBMAdAR+t8Q8Oy6kC0BBBO5+K1j88TKdc2+zA/6bfKScc5D0M4G7XvOxsbfPCsZBFJVmYMTpP3g/T8sFUv4chr9I/r85xxlQdR1fbMjbYAAfcME5ikChjt8j/Y4aIGyBpNUtJtMX6fhiNq5VEgerVBjqLnH0ZoHbkb/AHEj9d8Ls7XGs7gCPabfl+rYHAy3ycVOHJ5pMfEZ7+35YizHA5vTBmNQ02YaR6tzMwJ+RwxoEllJEzf57fr2wVRJgMdweVt+U9sL5HEdOvVspbVI9M79Y+mJ6WTeoyggTGocpHQ8xg+vkRvEXkdufyH98MclQuCQYAABFtMem9/v6xiLwwu+0qs06qxdWyilD6ZTcjaLbW6E8umM08b5Ty8wGQlWUKwIJUgi4ggyCOu9sa7VTSpB22MdLGPfGJeKs6GrMoF5O/LFUQb0LuM8ZzGZ0+fWq1yPh8x2bSOcSef5YnydZRTUmmrKsirELVGoEBw8H03EAgwyjbUJCSn9cEUc89IlqbFGKlTEXU7qQbMp6G1hi6hrZJTphvGMpSpaHpVvPpVaZIFRdFakbgBhs1xAZZVr7Ye/srLCuxFRVd1IUEjUw0sSAvSQpki+m3PC3wn4Rq8QfWdQpL8VQ3JIHwJO52HQD5A7Fwjh1OnpK00UqugEKshRaJiY7TiTVaTKdzlTZ8yWXzjtUDuEQKDpX0nXMkavL9a6YuInUb4rPjXwz5cVApZRdmtq9bEHYARrO4FtQ/mtpGUqEgTblgbiWbGoKyeZCsdgVZYAdDe/pOrb7Iwk42h/5KjFDCMoYkBpUGfh2PS8HkcfKILellAt8QMAgzK2Jg7HqCB87T438DMlSnVy2qojqVIVgSjRIOq3pMxe8j/cMV//AIfam6rXfyVqWUiX2J6wJHODz+eIwi46ZONrTBm4iya1cWG1vfr8rjpgD98pKHtqL9NgSN/f+gxdM7+ztmy7VErmo6qSqug9UAmBF1YxvfljK/3mTv8Ar/GKbDLQXSYzN4774c8IqsLSYZlCiY9V4nnaZwu4NwmrmagpUVlnuCYAHcnoP10xpvA/2UiiJzFTWwIYKlkkjckiWg8rffgJbEgmdZNWYIKLVG8o6NNKP/ZMdRkkgawYO4nlyw04hlmqVfMT/wDjKg0nVAdjsYG4B+pOLGqItPQoC8wAALcjHfAOe4W9R4djUplQChjSRe5gSYjaSMFqy6FnBPD9PMu1R0JpqSoZiQKhHxMqg7AyJ58sFeKco2VpqcsqKgJDqiDaLEqLMQSL9Ad8WvI010qoAhbLyAgC3aMdZ7h6P8agzYnqO+Go2vIt4ZlaFagjCnSIqIGEorSGAPMGd5vioeJf2bBS9bLEU4Ut5V4JEk6I+EkbDadsWTifElyRAqFvJILB4LFII9Ji7CTvuOfXEGZ8W0TSZgy1BpJIBgmOUGCMB09MVpPTFPhLxgoppSeJH2h6pAN2MXW1zNufPDfjmTpZmmWkOrWH2hEb9jPTGJK/lVSKROlr9CJsVJkyBtNpiYExjXeE5im2UTySvpp6X07qRfzBIIJ3PckdMTi7ExzvRnXFfDByNTTJZGggn7J/lP0+YM8jiX93P8v4Yu/HXpNkmqsGqIV1HTuTNrmY9UGeRMdhm/8ArVb+Wr/3Z/pic8Xc7IZMSu0XTL5slNJOqGEkmOUwB198Fgq06WIBO5F+Qm/PCisCo3kPblyP2vacFcPqhXIKXteZCyDJ7b9ticdxUNeVRYi5Nvmf7H5YlpiSDta3btHT+uOMwSqjUQWXSbHe14+U3x6myhZ5MQJnvAjAQQk1YdesR8iYtG39sT1RIMNEQZ7E74XPU/jqBcqvXcsYH0F/84JeqdZpkQ1jAvb6WjGvZqdERo2gXtI+RifpGF7qG67iP7/PDjJMAIFyOfb9fhhZUcioASLTA++fvj5YA6e6DspTI0kj59f1H3YIFM6rbQSfqMQ0qnwjlaPv+mDae888YFtHdNN+hH1ty74NyubI9IvIgzsZO8dMD0iQRsRO3IxiLNiSdPYjcd9/uxmKmB+Ms2KOTrut9CGDFz6gAfaSb4wcAkliZLXON94jkVrZSqjGFqKVmNpWx+Rxj1fwTm0kLT1gcwQO9wSCD2wYNLk00/Amcxg7gGQWrUGtTU/iU0WmDp8wuSNMzI6yPqJBxNR8G5lqiqUuwZoBVmhNJaBq9TANqCzcA9MXT9nHhup+8JqVkWmhqMSo1Co5Bpof9wpKrkfZ1EfaMmc09JiRjvZouR4Z5NBABCoFWw6CNotO/wA8c0EMsPp3BP8AbDpMtMcwBFyRP0MYAqZbRUHSPfa1jz5YRF2ifK0tIF+0f0x9zmTkWB8wE+WwAOgsILGSPTFiBcjEiUDIIiR1Fv7R17YnzlQqOQM94wa0YRUOEB8qcqWA1KCrLa4g2N/hIjaYv1hJwZC1RqFVUDU4AAhrjmoYRa94m+53xaeJehlqCNBHqibTfUpEQwIB+vfFc8R8FD11d3006tOJC7t/MQBvpuR0QkHks5a4G8WGcEpu+rzCSFLAxNgpIAOkGdtweWAf2leE1bhdeoqrrpxVmBqhWuJ6aC1v6YL8H5StS8wGopCmCHGgmQCHnTOkzF/5Z3tiy5iiM1lqlEkaatNqZIvIYFSYtG84MdrYr2Zv+y7gAy+VXNPepVHO+hCbADq0hu+pRjQBmA2lYgC33C1rWnfr8sJ83QKrSoJYhdRi0QAigEfDcG/eRyxHnc2yApSstGA7dTMhFnaNyfsg/PAClSGNWFaSRpJBcmwEG9z0No74LSrFrxECd9+XQb/TAORopVVWb1BSTB7RJM9CPrg1CXF9937dh35YJkG5OkQgIjf6dvrOCmqSIO8x/fAgzAELebt2ty+ZgfXpj1WvBE2O34bReZtg2YE4xw5a1JkqAMCNj12Hce4vz5YoPiXK08rRrrWUJqoaaPpBBqaT8AFoXcm17740ShLgs/OwHQf1xQP2x51VylOn8LPXsxk6AimSO5B09wThX7NVmf8AhvINmHsJ0FWkiearB7GQbwN/bF947xvKZIABENR7VEQIPSRuxkBQT9InGb+Hk80nQDUAnVT1ETFwYU3E4vSfs8StSQvTSlUO4S4NzY94jmdtzMY0VSIpVwU2vnGXVVy9d1UOQiux80WMvpjSBBKzv2vgH9/q/wA5/wC9/vhx4mpCkpy9MKQtQsrkEONrFhZxuAd7GRMEotKf/wCf/wCpgcCOzRM5lSKZ6EAhpM7i/wBOo54g4fmSpBBgkW232vbmPzwfmn8wrBJUDS1xA2vHTfAGWgEAmCBueUzv0kfMfPHSMfKmaKkLa/PoCNh95+eGdJIHqmwtHSBb/mJjCRdTuCbf2G2GRqRHLVBEyQLC/wApmP6YWhkx14Z4Y167EBmYopmb2nppv6Z7Yk4tXMeYA2pT6ttjpB+VwcE+Gq3mZEIZDU3ZWPN76g5vzB/W2FnFeJE1alNbWHmNHYAgDmdMX5Y1BvYdkzCggbnAHGqd0eBvH9ME8LcmnLWtsDIHztN55Y+Z7L61A68/6DvtgG8keWqyQB+o3/LDGlNpHbCThxvykGN/kR+umHimAB3GAjSJwAD7xt7Y+ubzjoZe87zjyrfDNE7IsxVJSmtvjgi8kQbW7xjtcp6idtX4gc/l1x9FP4TzVp78x9YwdkahJJmR8ZEW2i/scI0Vi7E1HhVJyA6qwBOljyMMAbcyCcOMqnliAAALwPnf88ctQlSbC33jY/XE1H4QCQSABM7fX6YFDIa0YInryvb9dMDZ1brF4OJKNbRcmPoBe3PHLiQL89vvwwSQ1bhl20j5byP7YjzUkSeX6nHHlhW1DnE9554KdQVIHTBQCLKUZWPTpk6ef9t/liHivCFzNBqTKFUj0HmhHwsB2tbpIx6nZmA/m/XO+GGXZmFxHUb398Cr0EpGTyD06NSTLU1AJgEgR8RA+IIWkGbR0vi1+EadJKRRGdyGhi8zq+1vexnfmDj7SpgVmkKAVC23gk7xy1fjgHhvh390c+W2geYNUgMzrEiC1yeRF/hMdMIo07QrKfwfi5WlXrVbt5lXX2NNzTRQfYLH/N3wdlQwTQbs935w7HU1uY3H/QO4Ob8D4v5kZeZelUcuTEMEZinO+liXJP8AKN5GLLkuPMhKi7EAg30omwZjvJuY3J+ZwBky4cHcBKptGsKB0AVTv3N/YjBvDKkuf5SSSfckz8yZnthBwiGRgCzBnJn+YkgaoG0Rtfae5eZGoR6VMmR6hsBfY/aaJvyJ7YJh0UDJOxkEfiv3wY98L+KVGpJ5vlvVNNbJTGp2IkAAd9X3Hlgfj3imllVYVFMmAiiCWi5Ik2AsT7jnsHwfxXWzdNmpUNDA2d3BUkeoLZSbgwbADVjWrGadWLqi57OhWIOSy6sP4YBbM1CG+0G0hRuYHT7W2O/HXABmsrV0ENUS6abnWt9JiTJiI74ZZjxqQGTyW87bmVEbsWAAiTPOZOKZ4n8W5rz8vUp0Rpp6WbUCoqPDCJBIIAIMX0n5TlTeiadbFvgvwBmaCLmiKlPNeaq00VkhabH+I9UGfTo1DTIO3Mg41asVCNrH8OCTAJkbmyg/QYB8N8XOZpMWpmm6OUcTNxzB6RhwlEEXEhhEdeXtfBMkZ1mfAFLNqr0KqrTOx8vTqJUHcciTBBuJI+zGK7/wtW/+Gqf+LG0V6VKhRJCQm+mmhJJJvCoNyfl1jCf/AIsf/wCHrf8Adf8A7MLLGpeRe1Gdo8ITcqZ9QUxuIJP2RPPAD58+cNMgyZaLC8Sfuw5oUXanolghX1RsZ5H3OEud4a9JZcFYkC5Mmw5XNvzx0k0xtkpaqobSCyEk7i4jV8vfByZUPJO2wO4Exvzi2/TAOTQgK1iqA7RI1Rfe9hE/hh1SnawgGTYWAHSO317YWg2CcNzlTKPVKmQ82gkGAYNrg/ljnhqkhibszSTG5YzOJczQJD6eZmentHKLYJ4flwUOnfmPh5C/TGoNh3D8uApLDSZt/uueh5d8RmufhuImP0PbBGWFidp9uU/r/OA84hV1iBqXfuNxjNATFOXqHUQRMtPLrOLBTIIMch+GE2co6Kin+YQfcc+2GGTurC0Eb4Ud7Q3NSw5WxJTadxGBEqSF7/5wUi2HvgkzprNG2Ocs5p1SZsYOmN/n85jEtceodv6YgztPUupRLLsB2/Lc4zGWmFZiqHYhbA/dy/KMS0qIWYiGuRznbbltPvhZlq8tO0iBNttj2w1y1UAbTAjt9e1sKUTDKamINyOe2OKkz7RG+/y7Y4y9W+9tzO/42GJ/MB2I32wBrO6uVDCGGoRcG89R7c8RU6ZpgABmp/8ANdOnQsPczibLP/Tr2jE1NoEdPwHPDIVijM1AXF7MBPLrvbeO2D1zJH62/r7Y+Z+iGGrpF/nBGOKXKP1vjGQv8R5EO9Gqqlnp1PTDRuNQk81lQCBHxT2L3I1GKjzFAYHfee46W++cRUlBMc/w/QkYkWqYBIg3sY5GPvwqVOzNbKB4k8J0QtWrTpomZpKWVk9OtVUyrAQDKgjqLXvig+Hapr1BBhWBLm2wBEm0KAPuGwnG3rlQajvp1WkzseRT5gfIgcrYwuhTbJZyrSkaaFewgguCfQx9lMxNicBoxeOHNFQ0bimAoUCAzfzE9isHT0EmZjF4phHQPCBbEm3vHYYofEDCaklSF1AkQ2oXAjoBBv2mbYaZzxAiZRXN9SqWAn4rELvvNowtjpbAfGXB2qQQvpGkAhh9qZOggHUxAi8W3vYHwacxT10qYZl+JhEgDVpnkdtUR0FonDPIeI6Ob8jza9KmWB00gw1iSFW5M6zG/KZF4OLLwvhf7vVfQAusyOmkKBojqrAH2JwvbuzrWZKDg0mEZPLrZyLsBNrD7vvwLxfKPVyjU1hKr09MgSFJEEgA3tO1xbDRbi256/hj7XcAEkgAC5JgC3XlipxmV/6TnMl6EVltar5hOtyF3VVgsTAljvAEiJ0zhNZ6lCn5ihKjCGA2DCb+xIntMXxCWSqDdXRlKGLjkYnkZE9ZAwPkarZU06b+sO2mnV6k/YqDk0CzCQ3QRgAHeW4gWbS1J0a++krYiSGDHeR0Nzg2+IqdaYMY783DimLjNFU0A2AAaR0PflsPr8pMxxL+B5enY6pN+v3XxX1zcqEUEKTLG0m/LpHLDYUwFBJmR6pk2F+9+VrXw5GgjhlOVMho07CCxaYAg8rk/W+GWSf0yTqJ0ievwzA/5jgHgtQj0mSGMyI/l0jcXEz7YYZdQfsmxBMmRMW/yOmAEPjQO89/y5YkoWNhJ69diRbnHK3LHeXqBlJ0k7D8O9v7YDrU/wCJpUmASI2G2/vMYwAilWUFgu0kAdDMn8cd5qlOiD8Ln6Ef3wPl6MAb3mOu23z3/wAYYqL+426WiT92CAVcSpkjTHq06rdQfzB/DAfD+JiR36za3LDlqI8xeuneeh6exwrzXCENa8w4kAddiB9x+eFHTGdOr6u0/iMMaDf5wmNAU6lpiLSfla+GuWqWI6fqcYVhagn8cepSDH4/q+Pot8/vx8epse0fLphjFU4zQbJlXpsGRmI0P9liGMAm0QDHPlfHVLxI5YU2pHSy6pkz2sd+hvPblh1xrJpmaFSkbahuORF1I9jH34oGb4dWy+lHMggSROme3M9Z7xywrTHTLzQ4s9c0xQoyS4VtThYiSxH80ATFueHC5nRUYNqVl7b/AC6d454zngGarwwRTCjWWLKNO8aT9owLTeIJIm9gy1d6Zli1RiS2qfWNoAIt0Fz0I3AwtD2XHLZkTyPQg/T64MSqIHObdOd/6YpH79UViywy8/UBsOgH5DDLL8fDSNLrqANwbzz1bQcMCyy1jKC4km9h2wOosPu6i/8AXECVJE9P1OJ1oxJHPly/tjBR8KlZcGG2uJA33H5e2PuZzxhBpAczHNeQLcvTJHQ++JDl5WSed/lthHn8wKWZogzDLVYt00inB52Ji0b8+RV6A2WCrVhXRQS5DBVgiSBHxBTG4vynGe/tU8O1GK18ugY6NFZrahBUaotIuQSNu047z3irM0mDCqKdOq5ltILggArTAOxZYg9yfe15PKBsuzqSWakw01D6bj1BgCJ67mOu85PuQEypUMiCDDsSqhSdMklU2b08jf5dr53xLgGZpVUZ3fyS2pdHUXvMhWJ2LdeQ20TLIoaoKotqFUIfTpghSGMSb3gib7nbBn/BWXzdMawyU4madR11Sbkkkydhf7sIivBWv2e5Jcy9SkKZWjRYqxJu7AKoQspGsaQNQgDbrjV9JIk7xv0sDhR4f4NRyVFKVCmdIJO9ySLs7HmbH6QNhhlmYB3Mb7mDtuB9cNQtkdbOqqlhMCAIBaD30g2m2JhDiNtv6jEC0wE0gWvyA2v8sfKbHSTBJgC3Mm33WxgAfGuECstTTNKqyFRUWz7RJ/msYvccoxWvCXi166VKOZCVACE1qIZWLaQ5XaA8epbgwYG4u9TIrVDI06WGmQSCOQIA5g3neRjPDkZzjaT5OapMocgzSq/7iognWsyLQYwGuAMs5zWboFf4jV0DnWzKgJHJQEA0tve4Y9NsNP8AiVOh/wCz/fEiuCgDCZA1Dl1E/rliL90T+ar/AN9W/wDXhkAx/KUxCDqk4INUxE21AfK9vuH0x7HsVRMO4k0aItytg/KCUAOxcz3hgI9ox8x7Ex1wx9kfhA5HcfLAyoIYxePxBP4gY+49ihFktMS+nkDMfI4h8w6iO0fjj7j2AhmS5iz0wP8AcPuGBuINIP8AtIjtMzj5j2AY44hUOunf+X/zR+GGlH7Pexx7HsYL5GBN19j+OJIsnvj2PYxkcZ2mNIMCYP4YScRyiVKBZ1DGNzvj2PY3gP8AUKeE0gi1goAHmgf/AEqJ/En64c5SmGeCLBSel4jl2x7HsIUQDw8/xCP90fecEcKogOkW36/zAfhj2PYK4Axzkm/iEcr/AIt/QYeLsO6j/wAs4+Y9hmaJM/PCXxHTGrLnn+8013Pwu2ll9iLEY9j2EfBpCz9pFIf6czaRqDIQYFjqAkdLWw/8NVCcupNzf77/AI4+Y9hlyEq/iqkBXzIFgQDa1wiEXHdj9cVnheeqUyUR2CkpKySp1aJMG0mTffHsexCemGXgvnhbMNU80OS2h4WdwNI57n54dV1s47Y9j2KhRFkRK3/W2JWH8NzzB/Kcex7DIQkDX+76gYyr9pjaM1Sqr6XNiRzjTy25nHsewkuAT4Zfcu50i+4H54mjHsewU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076" name="AutoShape 4" descr="data:image/jpeg;base64,/9j/4AAQSkZJRgABAQAAAQABAAD/2wCEAAkGBhQSERUUExQWExUWFx0aGBgYGBgYGhoeHBocGx8YGxsaGyYgGhsjGyAfHzAhIycpLCwsGyAxNTAqNSYrLCoBCQoKDgwOGg8PGiwkHyQvLCwsLCwsLCwsLCwsLCwsLCwsLCwsLCwsLCksLCwsLCwsLCwsLCwsLCwsLCwsLCwsLP/AABEIALMBGQMBIgACEQEDEQH/xAAcAAACAwEBAQEAAAAAAAAAAAAEBQMGBwIAAQj/xABIEAACAQIEBAQDBQcCAwUIAwABAhEDIQAEEjEFQVFhBhMicTKBkUKhscHwBxQjUtHh8RViFnKCkpOistIzU1SUo9Pi4yQ0ZP/EABoBAAMBAQEBAAAAAAAAAAAAAAECAwAEBQb/xAArEQACAgIBBAAGAQUBAAAAAAAAAQIRAyExBBJBURMiYYGx8DJCUnGh8SP/2gAMAwEAAhEDEQA/AI+HhlrvIVSwEzYG0GOXxD7zhumsyFhZMKbExHMEfTeYHXER4TCFlWCkH0i5BJnYdTyn78EUmkiT6TBUgwJvInfn7jFTmZ9ydIkvqYu8BQTAgX5KBaDtecN8nqG5vMbA85iOwsO2ActUCVCRIYf5kkbH+o6Yc1aAIkFZj4bggzff2vjGQPXoDVIkRaL/ACsT+X9iGVWvBvHb1e/f8sQSIBBJBsSxmDO8n/OOhUPxKQYMwdoG595mwxrCj2YyIfL1VUetfUQeYNzpBET7HphLlsuQqaYM/FPsTsIuTabi2LFmcwjAswgk7X39un5HCeinrCqpuYECYJkAjt1ODwF7PlWsNYGxIgA7mxkxvy/VsSVKeunq3iRcD5jHyplfKVdamdUaHUFYBMRDTMRaI9oxxSr+k6SBpuRMgRBi8RJtt1wFLYXBpbRPSzGmoAdmHTaP1+GF3iLhc1FzSzrpj1AR6gJgzHMSN+mD3bVT5ki4HMEfqMT0CSII2+yeQINj2i8Y0laFWiuZDNUyfQZETad1iCO4WR8u2GmXibTe45wencH9b4rvEwcjVkf+xerqXqlhNObTAuCd1INrw6ytYVE10iSDcCCNV9iTt0B2wkZeBpHyrlCHLI2gsyknfZhO9hO3sThqoOosDaxsAI6mTe+FtXV5msU5EAiTGk2kMRtNuRBjlAxPk661jooqF0DQTO0EnQnUAk3Nukzg8hAuKZGktRH0gySIUjcg8wd453gA/P7wvJU1QGpFQkaDqNwskBpJsJk2tOG2a4YwV6tRJ0wwAIYjTJ9IFzcD3+7FL4tm/Kos6MCtVV0gAQogXtY3EX6nE5uthRJxLjYorFG4HoBtIgH1bQYP1xxwjii1q7ks1MspAII9MXgEDpNovOKG+bcmZgNJ9RiNJ/X1wzyGZChdLAMYIi435dLT/jHJLJK7JubTs1PIsXpB3Pr0gVVUgrqA9TAiYBGltO/xd5Ez3FmSpDAsrhSsaQRYg3O+xEHpv0R5HNVaNFiGXSw1xudY22MxAie/OcKc/wAVNUeYmoExvIi0EbbTO3+afGqNle7Vln4bwlP3k1pJvPpAAkek6oF7Xkkj1G87PslxJK6syKwQlkIb06tDFTbdQYMTB264oR41Vp0QKLqKjEDU7ABdUgm9ouDBnbDrwn4yWuB5rBSajU5nSthKuOeljbsYF8PGSZVu0mXNcuWp01uwAAbkTA3nr3x1RpimWUerUSx5mRAiTuI+/DA5hVUD/P4yT2vivcQ4joRqkNAktMgi5tER9MMzIr3iWsKg9AQapBkCZM2YG0BoM335YyfiqiqhKrJUk6hta55Xkfep+ek8FrmqNf7watVmbzKWn0osuVIYix+GIMWPfFO4twaKjvpi8/ECd4JKTIB9o3xnFxdMyaasrNLLkp6Tdtx8t8cUQDIYkk2EX2xGU8upHLvzB/tjvLgr6heD1wGqItHVCizNZZEc7D2k4lQkBiSt4kAzgcVmB3n3FjfmMG0KykEkQ20gbH64WViSs+1EBEgWIj58j36RiXL0riYI2i+PtK6xyYHsY/m7Tj1Jf4c9DYEnYfmcTb8Em9Hx60agrqOwmeQj6/hiCff78TGkSxYKG3sOoFv1tbnOO/3Y/wDvG+q4KpGuKNl4ZrVAhB9K+lWabRIM2JsQJj364MpZ00vRAcOTIaQZEkj6fecAZ/MVAZBJ8qVBBmVJ13gd7T0wT+8eaA7CWGzCwmBYE9AbgTbHdZRkbUG01DuLkEbgbD8zGDsqQ4BZiBuQOVrgWk9YvzxFS+Gbc7fjA+/HeUYAER1E7d5E4VmTJMhVEhtwAYJHpm5Bntf9DE4dSW0kbbdfl1wPmm9ACmQx1GIJB2mTzjlt9cTmkDOn4xewi2/zNtvljDEtWpqG0aTcfKJFr4AzWVDq4lr2OkwduUdwYOGKXEgwevsBfrtJxHUoaQr7ywmL7z+BH34yDRWf9d8mkaDj100KanqKAQQSHpqF1FYtHI2kxOJuA8ap1qR9QBpoxZmWIBUwTO416YHO464K4vwtKrLVAOpAdQAmV3I/t74qed4SBUAABVnkETKydxz6Y53huXcns649RUe1q1wXKnmWVlDqE1jcmQCR8PvJj5HBFWj5ZF5kArMyCsSp9ht2nFO4X4oanFKtFRGMCSOcwG6GB7HFky2cIIRrofgJMkH+WeYO30HtLH1Moz+Hl59jZOmjKHxMXHlB2eyS5miabxDg6TEweRHsb/5wo4Dkmp0vKcgNSsZm8iRsOpa/+3D5VOmRaLxz7/mcfaiBzqj16QD/ALgJIHuJMe+O1rdnCvQB+4K7EtMxp3gQLz7XP1PXEfCEam01FVZJELtpkgGTYnTDHpgnJZj1gRIA5d5B+YxxRyaPTpU9bfwzZ5khgD6iI9WpDt/SwbCkNlrCbGb/AC9vnjMP2h1FWERY02AX7PRYgR19ji+01qIx1nV3jpad9ucE2xUvH/CaZQVJIepUVTEECN2/7H34nkbrQ1PgoXD8iTSKH4uTHqSTI9xFu2L9kPAOnJvUYSwDSBAJgwY3NiGMbH54rnC+D66/lKxYTIY3mBsY6CbQD9MaXQp1siHqMfNoAAQDGneTEHVfe83B6454R5s0YVycZfLj9wekqG9GoQYJuoEyx2Yk27C1hjIsvmvMOk3JMf8AMAY22/DG68BzYqGoacGkdJWOUrpIjkfTt7Yy/O+HVXiNVD6UFUaQoMlWaQLCBIaATYRjTgmkzShaAP8Ag3MVNFUMhTWC6QyxoMzDCH/5d9t5xZszUoKtRAFRGplHWdPpPqGn0n5YdcRqa+Hsw8yiNekGArMRYyIHxEco32HPKBxJlYoQZk7w1wQAx6Wneeo2tp3pI0m4pJGncJ8QuGUNU0EAKRp1KxkDUCp9JMi3KTOHTUEaVqAaWkMST6iVsANpmetzy2xlHC+OVqbACp6dS+lrrbbfYC5tjUeHVXqU1Z9RGncAAtcmVHQgSP6b6E70bFPuF3DPDVGhldCstRpLTtqYiIGkyI3ibX5bV3xJkUDAibi5EabE87AkSRO0GLTi8NSYCQJJBJaeXWIm97b254UZvJq9NgwmDIWZuZLARMx8UDfFCxj/AIlyGkBwLgwTfnf5QfxwkSrpH6I641Hi/BQyMAgAIZCRDeqCdK6YvP3Eb4zP90CzqJm0TtMwVJ6j8sPaJyVEVOpJE4YqmkhlFrGSJ3t9OWAqiBWn4gBykX6WwVlgX0sZAmO3y+fLCS9kpE2Yd0C2J9V4tNwY7A4hdmWW+wwgiTKze0bSeuG2TUQTeqAb2PMGd942tO47wtLgaVN5YB1gyQTIIG8gWxOMvFEk/B9o5mQQonTAVh6ZmIJE72354l/d/wDYP+yv9cTRTQnSj6m+HSxCrEgyLwe9oueeIv8AVU6f+P8A/PB54DS5RtlYkBoXR2uJnciCTEx8sccDy5YVAfSKdT4QdgdmO8zseo+4nM8Q1lBIEjfYzy33vjkK1Nyy7E6Xi0gxc7zpN47Y7x0E8Nq01EPZSGhgDAkbgLvMcum2Aciqozo02cgEzJ3IN7iZnDTylKMD6HBke3SffnhVm6umrTOqQ0aiT6rdouLi28WwDUGU8uAfigEwx5fqbf4wXmAUfUD2IvEgcgbwd5xPw+itRHBidMg9bR88VWp4np01Zatn1Ml5J0q3pbbaJ5c45YWh/A/oMW1bqYMKY2Me87Wwhz/ipkpMGpyFqik7KWhbaxErc6dwBF98H8N4l5rI6kEFQ3KdpFuVvxOAuK8MWo4XnM2PxQCpB5DUjsf+nGoI7ydQNfr02jkZ72wh4tRhmI6wojnzO3vfb64C8FcZBHkVGmqs6JkeYgvMH7S8x0g7Yd8Rr6vVBK2m+2qf6fq2AEpnEOHFUQhQA5KdyJFip3EwAesdsWjwvw5GykSSZi5kiOQPY4qfHsvDEBtREQdz1k/Mbjt0ww8H8TNM6CYDXA5dLdscfWxTgpeju6F1Pt9l14fWgmYBBM/jMd8S1wacsJ0kDbl37DCavxilTreqogtDjUJUciQNoNr9cP8AKZpHp+llqJFipBB+a2x0dPkc4Js5upxLHkajwKGojzGKsQSNenUBy9RjdbCfcnHssX8+lUpj4iab6rbxFUcmPKeYIB2Me4jmvK1ayESRJPw7GCTyi5+faMCnOEswVQ9QgsqkxcbQek/X5Yd+iS9lizCQxEyTsSAPuUDFI8V/xQIQsKdQWAiQdIJQn4ruqnv7Ti0jNhlB+2RBX4ipIvPcGb9pwm45kkFAFwHpUnLuDvBWppEgSPWQvtHTCTVxGXIm4HlqdIlqoNM0LMqiKuo2EXuIsYEczuZufhfxCtZHM6Sjr6CLmTpU6iSSS0xa0XJmyngeQRq1JqhV2q0VqSQYZdK8z6tYIgk7hh7Y745kjlavmUQDTaJQSNJETHIIQBzEE2jlKKlDfgMrGHDUq0qNd6Qmo9diUaN9Z1bGJG0TuOc3rn7Qcm65halMsjCmpcruDqN9772npg48XfJsKlTQ1F20vBBLELoY2sbqJP1mcFyaxqLTcZhDQApq5W51N8R3XSPtR0sTMo13Kjalom4dWbM5II8E5hXMQXCtpULIIgIDANoBPzxjuepoyldISqjGVvKxM+42t32xqHAeOmhUfKsYCatbMZI1CbTBHWDzm5tiq+MMnozIrAzSrJqViFC6rF2+KQQxEjv9RPaTXgjk4v0VbhTkMWg+oQOW4iYONG8B8RK09MqwNQ6lIYRKhtUncACO0j50PgeVJa7qYuOZkG4ti2ZfxyMtUWmqIVa7hTqsQbibap3Hbe+NBbsGP+4v+YKtBhWvMwR1O4vIYA26YDzFACCjXJ3kgjfe9p9Von1TPPE2UzwgEELMEqxCtsIEfzQdsRvTMggF7jnF9U7gWOm+8SPmbM6kJW4TdHU6Un1ETK6uhPa1hFpPLGeftB8OilnAKbqEqIXMMCFYsQ8iZ6EDe9sa0Ml6G0yQRECAIuYO2/ftthVxzgS5yk1ELpkSjkKoDAGCSx62MTvgAkrWjGaoUUkJUkN8R+K4Nj87ry5Y6UL5EAXsSAZiSIv1v+OPiZGqlNgGDXKlRJgq246c79+uDeHnUQhsPhGkWAjaSJmeR64lJ0vucUnQRRywj0OyqB8MjTP2rcr2P6OFOfVQw0mCqyOs9LnY/wCLYOq+lj5YCgGCAdJLE/CVIjpA9ziFcujkNYGSsbnbqeQAN+mFjrbEjp2wWrWL05f08gOpkX9t+sR9JdVP+YfR/wD0YHXUsoJ0ySmqJIB697jBMjv9f7YtwVZs+bH8T0j0hhPPvAwdksyNJEHTe5uexFp2jAy0A6Hrzj9bdDj5TzS04Qg2F7+0H3x2WMSVqu4LN/L2EG4/v7YEcRVQQT8QaZN7QTJ+WJajMwDaRqm3ykCDPPbqcT1IUqRBO8Wvfr2BwLCG5RzTBIsVMfdeRyxWfEXCwa4rpBdSDG4kHVdeakCCD0GLPlnkNIvzm8C9u55fLCvMZULTkSzISR939/rjMMWA5PMFKc06ZZKfxUxarSEm6kgirSnqJHOMeXialPNpEVCra3VVhwu5JSZA0iNVxfe+BuJ5l6dOnWSxWorBiYCmdjpvEAqRFx1k4ZeIuJq1Wm+hXYgHWsqYYSpp1NIfbYmQSduiplCLO8KChq1G5CMyRBEteRIibEA/8p7YjNdnXXTcOIEDTEhQDpG0NM32m20HDjhXFGdFB2UfbUBo5g6TpNuYC8rDC/ieVXL1RpUimwMj+RoUFlHQjS0WuGN9sLLkrjfjyVbiTh5M9SABBI1TPX+lxhLkcrUzFXyqVQIACxJPqjmEAi8dwO4w6zx01CBMMBa5Mk7QOv598fF8N6SKbny6zKzLJjWCT6ZFg0HY+2EeWEZJZP36mlhyTi3i/fp/n98k3gjzKCVKtMJUQtsymWC7GxlQZNr73BwqocQr0a7ZqiCpZ2LBbK3qEqVH2fUBtaRFxjocRNAFZ0gGCJj/AKT09v0VJ4idJPmaW/lAMMCduYkW3/HHsThjS7klb8+0fNQnlcqdqvHpmuVQucoK6i1RQyyJ33U3vB1LhZxWs9NZVZKEdrXkEwZGzDafY468E8VR8llwrXCkGYBDBiWEHf1c++CvEPCfPp6ryhmB33ix7fT3OPMkrVo91PwLuFZ2of4wYFC3rUiTf1ESBuDtHIxyw0q5nWXpEDy6iG5i9ipBESCJB+Y6HANMKhfywQrNqiQwWRMTvBix7YEp8TCvy1AGNQkFWEG5krAOqzRHLCX8ux0LuAZ40Fo1q1RjQZTTXVJNPUEiWi9IukA/ZsD2vFLPhq6o4B9LA7SvO8zCuJHytjO/DGUq5mlWoGv/AAqR0oID6gzEqAbEC0/9UbWxFwTIla5dqpKoQSQzah3I3Kg2I7DElMLb8Fy8RcOqVRWo0gppoUanJsAqAMu5GrUQbxv7YW+DWOWzAG4rI2qxidUgBiLkdv5t4xYxXpVAUquNLESFIBkHbaeSgxy0nlhJQITibU9DimlVfXNhrXbn6XaDvgSXzKQ2uQzxJw9Ff95eAFUq4OzWIXodU+ke+FmU4OuY4aUX0uKrMOzaVmOxWCRe/wBMXPiNFKlMoSGB+kTveRb7sV3g7kZZaY9LpVdSbAF0b4SYvK7mOduzOOwMyehUaiW0sdQJ1KZ2WCRPP1DY/ngPOtJnVMiZmy2nlMzfDvxdw3y+I1CJVaihhtuwv23vhKuRmQRtNwI9rb2/HEf4s52mtDfwt/8A2UFao4pm0qxBMX3AsItbrjb0SRYTBkkm8Ad7b/ljAeH12pnUHAamRCsBf2O0/LG1eFuOpXUGmQxCgFehIFjexxSDKYtaHGXghlUAMdibgcjyB1A36XwHxbJkAATBJkx89jbqJ+/DShV0giFvedpknf6Y+8QyoqpHsZsfY/5wWdK2Y/4z4QUVa4B1agKkDTpMRMEkkm8mItI71ilRJfWG1aSpHxREXkbSJ3H542DinBdSlWUGEIH2iJHxLJEkRa4P1jGXZzItSrOjAShKmLGQ0fSwOOfIq2jhzwp37KzVqxWPmk6WaWjpfl12APLBjoWChNIEj4vscwAepHzwx4hw1atMnn269h3t7Yg8McCq5im/kmiTTn+GzMrz1iNjtO0qNt8U1JXEzje4iSo581iy6Y2AO0W6c/lj2hOn3f3x9r5SotQioCrz8JFxc8p25/Pnib/Sx/70fRsV4C1RunBqxal6Jj4THqmDyt7W7YFakjMygSVgk2Bvf3IBEfTHX+phEGi4+zEQTJkCARNyZ7G+OFpBiXLldXxAHbqffHQhmMvIFQgBRpKkmYHO1ud/ywuNRgxQjVEjqT0j5nftgsVAoWCQBMxBMx99vwwr4rUZKodDyjnBMb/Q4AaH+VfkLWG+w6fTH1aIZD6ucXHIze/KfxGEuRzx3OnUTEKdrbRyt+OHC0zpZpjmAdu8YaxaoXcRoK1KpS5uC0dTEgidjInA+Qy5q5dRzp/CbXWSdP8A03P154JYTUDXNgLjaSe3S2IkfSxDMStP7ME6RMysW+XzwrRSIw4VT1FbgEkT6eUSedicMfFnBliQIUQRzsd9PcCbdsQ8GVGupuLgjpPLDHiSnyWAkkKT7QPwwqHozPjdNqNRXp+gq0Bhz6reRcE/054kqeJ8q5VqxDMvwkMsr7H6/UjB/ijKrWTTMahIm9/yOMk4llJqjUstIBi2q+/ZuvXfHPlwqe7o68XUuEaq/wB/P5/Lfjmdo5jMO9Or5KIAsQXaqeemBBiwwjqmqSFKmlcQzygHQmdsXfgfhMoqudkk+gw0HcHqItviLjHhuszO+VrVgzL6kNVzrA5SWv7MSPbEsXVQj8ibr/Rs3Rzyf+jir5+v6h9+zdiQaFVV1ui1qNRQpDFgZGoDcgR0BQ7erF6yT6uVjHa4xU/2QZps3k8xSdYrZWoGWpEMRULMVI6hlYxzLX3M2PiWaqvTevlU1vTtmKRiCQCfNRgdU7zYggyBI9Xori0cko3HuX3PnEOBxU8xNTAxqQG3SVHKYgjFH41QFOqQwq+WE1RBJBvZgfjPckxN5xbqvius9Pzcv+7IgpI4WrY1dQBMdRJYQGsR12G/aHwDzaFHP00NMOq+fTmILKoV9gZX4TtIA25xzQqNk7tFO4HnVoeY9wXECAIJEmDfoTfqBbDjhvFKD1EJyo1PU9TgzdvtaY5zME2GxtimsrIDKtHIHtI+G8XBtv1646rViqAgmZkHoB07zfrjhUpJ1ZNTldF94lnUyVai6qXGgo2qNTKJIEx9kkAWNhv1gyXjEEOhUsIMTzG4J6EAbgcvrSq3GjUA815IsJ/oOeIjVI9S2++RvAxTud6KObvRYPD/ABypUr+U1VpYwbSd5j35fTti4Z+k61ah+Gi4UkgeoMvpJ+nqmDt2xnHDOPOtWUIQi0gDeeYje/39sXfK8WNUHziqh5UaWBafUNJTkYBAne3fDQl4YYCzxqiq9MuQFuhaAQDB27kG3TCPJZYGkzsR8RvN5HLfciL9yMGeNMvpyyIG1XGmf5hZh7Rt2npgTw9lg9KoXLKAFhFvMnuYJ2H1wHG2P3boR5vLsWFQSVMCSJgAAC42MW9wcP8AwDxTy8wQzEazptsZMdhP0/LCKo9gq7wekj5e/wCBxCiNNomBuSDPyPz626ThYyo5+6nZ+huHqLSTG25t+v6YOA08u8jn8pkntik+CeNO9FTVOtiJJBExykCLmI5XGLhQzeoFkXbrIt1H9MdB2R4FHEKfm1SkMhElGmZIEXXltuZtO3Ou+N+FefTUJT8upl01BjAVgQT5awTcmWAMRcW1XuC0T5kmdXPYKRAgG9tot3wl4twsgyTALH4ja99NukEiCIvGFavQJRUlTMhFcFQ4Ec2Gx3ib7/2wVwu1bXSdqdQaWJUA6gva2oxaAbgnBXiTIeXmSwUIl4AnTDerr6RIYgHebWwPwZVWqWsCZjvt+U45ortlRw4125KHObyS5n1NTJDjUNLGQLsXQmQgkgFTIk8uSr/QaX8+Y/8Al6X/AN7Fly+do6tMai0TA2J6n77dMM/JH8tP7/6Y6FUjscYyJcpktLIh0qlpBsAp1QRHINfvJPQY5T+EoBGp9XXUT0gm+0H78SDMxFheBYBuu/QTy6xiE5sKNBHwmUciAYuA0HcARvfscdRAOyjSYOnWfVaRERaDcY4zWSLUTqJLTue8kX+n09seyoXUWQAzcHab/o4iz+agMPM3UFdhJ1mwHzA+WAFAnDB/EJghTeDE22uLkDlPIjrOLHll1gkG0dhsL+9jitUlhjci9x2tJ9pI/Qw+yOY0mGhryPbkff8AoMFBfJDUWKgAkgM0zaYt0xw1ItVsCSyxA3MH4QPY4nzzaqsiwvz5/LBXDc0q1QxMG4Ec7T1vzt3PTG5CuQN+HZxUVnCKyaiRrklRcKYETuOfLvjuh4i1U9X3T1gG/c/KDjvi3jGgBC1UYqZ0jVqBueSwD8yb4r/Ba9OqkGGiTfe/KN+U45M2Z4npWjvjhjl87Oc1mF082KqTAtAuDPsDM9sV2l4fFRwBB0gSe874tVfhtKDDMsgg953F+WFK1DRqAKxZG+7vjly9WpRqPJXH0jjJOXBYMvVVKJEXjEfC8tTWmXZwHckkSJAmyx17d8J+J5uppJpQCsGSARIvEGx22x88OeN1zWYSlmRVy2bJgVsuIWpb7dPk0cxPyFsbpujWVXJ160U6nrfhSqCv7ml+BvDgytOq5XS+YfzGHMAKFUHvALHu5x14UyumrmTGmKgU99K6R+AP164VV/HRydMeefNBkLVhkGrcK8qAJAnUs+xgnFSP7YPJybmmh8+qzsKlQBUZmNvKSS9RRtJCqIuxNj6/Y8ce08xT7oyk9X/0B4hxo0uI5vKJVopSSqWprUpo6gvE6fM1KpDNGlQs89ji6cB48c3k1eqwqU6g0sousgwwv32AIsQcfnaq7VHLuxZmJZix1ai1yTbnjYf2P8XpPlnoXFVGLMCbMpgBlHb4T/09cCUfl2SUt0vuVfxXkmy+aamw9MgoYEOpmDfnyPecKq4MBRMxztNv188ax488J/vVFalO9WlMf7lNynSbSPYjnjKM1IPxXBheX+cec4KEvoScO2X0IMlklYib7iDyPf8AqfbDKhlSQ6kAstgJN7bT07/XAuUVVRnUxJ1ADc9xzHP6fPDClWJqK0yzARJJg9bi+LIshQOH1EYB1ZS3qAKkbb77iOkzjQfB+Z0LJpkhqZqqYF4YKVF51axqjuDaYwkca5hpenveRDC9jaSDOGHhPPAUCzFQaVRqbGw1Aw6t7mwtzn5MopbD20yXPZCnmMuJE30iTdWR2WBPK8Y7oZQIE0qQgMMJvYQJvsTz/wBs88Isx4t0s/l6QC2oLJIDyJI979jHtg/L8WNWgzgFWEQoMydhY7kmBGF8jpplR4xXT97dgAJMaf8AdzPtP44+rwSpWbTTsABLOSqjnuR78sXnhOWhlTQFafXAYkSRLVHEDnOkExI9sX7h2SoUqQDVg5IkXFweYQG4+R543w7dk+y2Zv4O4S9CoHepSggpoDFtex1KQLQ1uf2saLw3OaSVMrubr6Yv9sWHWJm+BuHU6OnzKgRdIOkqFGiJFj8QMfq2M78V8ZIBfK5hqqiQxn1kCxcwASpHboRucNpDr5Vo1fMcXCLqf0iQBzJJiAPc7YlqBWX1xANvVPOAfrjB8v8AtAqeUKdVtatpA1sx0qNQsAwmQQLzYD3xf/B/ianUpp5tTU4EXWyiY73i+qOsnAbSFWRNhfHeDq/mIZVGsxIAklfSwJj1A9bW7YyjiNE0qrUyQ7K0BlIhxuDFwCQZgd8foHM5VWpgrfb4e1wZ5/PGS/tN4Lp/iKoUCBEQIZiZPQhifrywJRsGWHcrFnBaqyo8vVqsJ2vvM9Bi6/uyfy/+fFC4JUAIJJK3Eg9Zkg7z88XD/VMv/P8A+Op/XEoU+SWNpqnQRlAoNt+hvPU2ta3TBb1qY0tZjttvv9/fEOVOhBBiBeRfkP7fLHO+nVYHcSZ3sO20Y7hzsOoo6dTKSIgEWJBMAdAR+t8Q8Oy6kC0BBBO5+K1j88TKdc2+zA/6bfKScc5D0M4G7XvOxsbfPCsZBFJVmYMTpP3g/T8sFUv4chr9I/r85xxlQdR1fbMjbYAAfcME5ikChjt8j/Y4aIGyBpNUtJtMX6fhiNq5VEgerVBjqLnH0ZoHbkb/AHEj9d8Ls7XGs7gCPabfl+rYHAy3ycVOHJ5pMfEZ7+35YizHA5vTBmNQ02YaR6tzMwJ+RwxoEllJEzf57fr2wVRJgMdweVt+U9sL5HEdOvVspbVI9M79Y+mJ6WTeoyggTGocpHQ8xg+vkRvEXkdufyH98MclQuCQYAABFtMem9/v6xiLwwu+0qs06qxdWyilD6ZTcjaLbW6E8umM08b5Ty8wGQlWUKwIJUgi4ggyCOu9sa7VTSpB22MdLGPfGJeKs6GrMoF5O/LFUQb0LuM8ZzGZ0+fWq1yPh8x2bSOcSef5YnydZRTUmmrKsirELVGoEBw8H03EAgwyjbUJCSn9cEUc89IlqbFGKlTEXU7qQbMp6G1hi6hrZJTphvGMpSpaHpVvPpVaZIFRdFakbgBhs1xAZZVr7Ye/srLCuxFRVd1IUEjUw0sSAvSQpki+m3PC3wn4Rq8QfWdQpL8VQ3JIHwJO52HQD5A7Fwjh1OnpK00UqugEKshRaJiY7TiTVaTKdzlTZ8yWXzjtUDuEQKDpX0nXMkavL9a6YuInUb4rPjXwz5cVApZRdmtq9bEHYARrO4FtQ/mtpGUqEgTblgbiWbGoKyeZCsdgVZYAdDe/pOrb7Iwk42h/5KjFDCMoYkBpUGfh2PS8HkcfKILellAt8QMAgzK2Jg7HqCB87T438DMlSnVy2qojqVIVgSjRIOq3pMxe8j/cMV//AIfam6rXfyVqWUiX2J6wJHODz+eIwi46ZONrTBm4iya1cWG1vfr8rjpgD98pKHtqL9NgSN/f+gxdM7+ztmy7VErmo6qSqug9UAmBF1YxvfljK/3mTv8Ar/GKbDLQXSYzN4774c8IqsLSYZlCiY9V4nnaZwu4NwmrmagpUVlnuCYAHcnoP10xpvA/2UiiJzFTWwIYKlkkjckiWg8rffgJbEgmdZNWYIKLVG8o6NNKP/ZMdRkkgawYO4nlyw04hlmqVfMT/wDjKg0nVAdjsYG4B+pOLGqItPQoC8wAALcjHfAOe4W9R4djUplQChjSRe5gSYjaSMFqy6FnBPD9PMu1R0JpqSoZiQKhHxMqg7AyJ58sFeKco2VpqcsqKgJDqiDaLEqLMQSL9Ad8WvI010qoAhbLyAgC3aMdZ7h6P8agzYnqO+Go2vIt4ZlaFagjCnSIqIGEorSGAPMGd5vioeJf2bBS9bLEU4Ut5V4JEk6I+EkbDadsWTifElyRAqFvJILB4LFII9Ji7CTvuOfXEGZ8W0TSZgy1BpJIBgmOUGCMB09MVpPTFPhLxgoppSeJH2h6pAN2MXW1zNufPDfjmTpZmmWkOrWH2hEb9jPTGJK/lVSKROlr9CJsVJkyBtNpiYExjXeE5im2UTySvpp6X07qRfzBIIJ3PckdMTi7ExzvRnXFfDByNTTJZGggn7J/lP0+YM8jiX93P8v4Yu/HXpNkmqsGqIV1HTuTNrmY9UGeRMdhm/8ArVb+Wr/3Z/pic8Xc7IZMSu0XTL5slNJOqGEkmOUwB198Fgq06WIBO5F+Qm/PCisCo3kPblyP2vacFcPqhXIKXteZCyDJ7b9ticdxUNeVRYi5Nvmf7H5YlpiSDta3btHT+uOMwSqjUQWXSbHe14+U3x6myhZ5MQJnvAjAQQk1YdesR8iYtG39sT1RIMNEQZ7E74XPU/jqBcqvXcsYH0F/84JeqdZpkQ1jAvb6WjGvZqdERo2gXtI+RifpGF7qG67iP7/PDjJMAIFyOfb9fhhZUcioASLTA++fvj5YA6e6DspTI0kj59f1H3YIFM6rbQSfqMQ0qnwjlaPv+mDae888YFtHdNN+hH1ty74NyubI9IvIgzsZO8dMD0iQRsRO3IxiLNiSdPYjcd9/uxmKmB+Ms2KOTrut9CGDFz6gAfaSb4wcAkliZLXON94jkVrZSqjGFqKVmNpWx+Rxj1fwTm0kLT1gcwQO9wSCD2wYNLk00/Amcxg7gGQWrUGtTU/iU0WmDp8wuSNMzI6yPqJBxNR8G5lqiqUuwZoBVmhNJaBq9TANqCzcA9MXT9nHhup+8JqVkWmhqMSo1Co5Bpof9wpKrkfZ1EfaMmc09JiRjvZouR4Z5NBABCoFWw6CNotO/wA8c0EMsPp3BP8AbDpMtMcwBFyRP0MYAqZbRUHSPfa1jz5YRF2ifK0tIF+0f0x9zmTkWB8wE+WwAOgsILGSPTFiBcjEiUDIIiR1Fv7R17YnzlQqOQM94wa0YRUOEB8qcqWA1KCrLa4g2N/hIjaYv1hJwZC1RqFVUDU4AAhrjmoYRa94m+53xaeJehlqCNBHqibTfUpEQwIB+vfFc8R8FD11d3006tOJC7t/MQBvpuR0QkHks5a4G8WGcEpu+rzCSFLAxNgpIAOkGdtweWAf2leE1bhdeoqrrpxVmBqhWuJ6aC1v6YL8H5StS8wGopCmCHGgmQCHnTOkzF/5Z3tiy5iiM1lqlEkaatNqZIvIYFSYtG84MdrYr2Zv+y7gAy+VXNPepVHO+hCbADq0hu+pRjQBmA2lYgC33C1rWnfr8sJ83QKrSoJYhdRi0QAigEfDcG/eRyxHnc2yApSstGA7dTMhFnaNyfsg/PAClSGNWFaSRpJBcmwEG9z0No74LSrFrxECd9+XQb/TAORopVVWb1BSTB7RJM9CPrg1CXF9937dh35YJkG5OkQgIjf6dvrOCmqSIO8x/fAgzAELebt2ty+ZgfXpj1WvBE2O34bReZtg2YE4xw5a1JkqAMCNj12Hce4vz5YoPiXK08rRrrWUJqoaaPpBBqaT8AFoXcm17740ShLgs/OwHQf1xQP2x51VylOn8LPXsxk6AimSO5B09wThX7NVmf8AhvINmHsJ0FWkiearB7GQbwN/bF947xvKZIABENR7VEQIPSRuxkBQT9InGb+Hk80nQDUAnVT1ETFwYU3E4vSfs8StSQvTSlUO4S4NzY94jmdtzMY0VSIpVwU2vnGXVVy9d1UOQiux80WMvpjSBBKzv2vgH9/q/wA5/wC9/vhx4mpCkpy9MKQtQsrkEONrFhZxuAd7GRMEotKf/wCf/wCpgcCOzRM5lSKZ6EAhpM7i/wBOo54g4fmSpBBgkW232vbmPzwfmn8wrBJUDS1xA2vHTfAGWgEAmCBueUzv0kfMfPHSMfKmaKkLa/PoCNh95+eGdJIHqmwtHSBb/mJjCRdTuCbf2G2GRqRHLVBEyQLC/wApmP6YWhkx14Z4Y167EBmYopmb2nppv6Z7Yk4tXMeYA2pT6ttjpB+VwcE+Gq3mZEIZDU3ZWPN76g5vzB/W2FnFeJE1alNbWHmNHYAgDmdMX5Y1BvYdkzCggbnAHGqd0eBvH9ME8LcmnLWtsDIHztN55Y+Z7L61A68/6DvtgG8keWqyQB+o3/LDGlNpHbCThxvykGN/kR+umHimAB3GAjSJwAD7xt7Y+ubzjoZe87zjyrfDNE7IsxVJSmtvjgi8kQbW7xjtcp6idtX4gc/l1x9FP4TzVp78x9YwdkahJJmR8ZEW2i/scI0Vi7E1HhVJyA6qwBOljyMMAbcyCcOMqnliAAALwPnf88ctQlSbC33jY/XE1H4QCQSABM7fX6YFDIa0YInryvb9dMDZ1brF4OJKNbRcmPoBe3PHLiQL89vvwwSQ1bhl20j5byP7YjzUkSeX6nHHlhW1DnE9554KdQVIHTBQCLKUZWPTpk6ef9t/liHivCFzNBqTKFUj0HmhHwsB2tbpIx6nZmA/m/XO+GGXZmFxHUb398Cr0EpGTyD06NSTLU1AJgEgR8RA+IIWkGbR0vi1+EadJKRRGdyGhi8zq+1vexnfmDj7SpgVmkKAVC23gk7xy1fjgHhvh390c+W2geYNUgMzrEiC1yeRF/hMdMIo07QrKfwfi5WlXrVbt5lXX2NNzTRQfYLH/N3wdlQwTQbs935w7HU1uY3H/QO4Ob8D4v5kZeZelUcuTEMEZinO+liXJP8AKN5GLLkuPMhKi7EAg30omwZjvJuY3J+ZwBky4cHcBKptGsKB0AVTv3N/YjBvDKkuf5SSSfckz8yZnthBwiGRgCzBnJn+YkgaoG0Rtfae5eZGoR6VMmR6hsBfY/aaJvyJ7YJh0UDJOxkEfiv3wY98L+KVGpJ5vlvVNNbJTGp2IkAAd9X3Hlgfj3imllVYVFMmAiiCWi5Ik2AsT7jnsHwfxXWzdNmpUNDA2d3BUkeoLZSbgwbADVjWrGadWLqi57OhWIOSy6sP4YBbM1CG+0G0hRuYHT7W2O/HXABmsrV0ENUS6abnWt9JiTJiI74ZZjxqQGTyW87bmVEbsWAAiTPOZOKZ4n8W5rz8vUp0Rpp6WbUCoqPDCJBIIAIMX0n5TlTeiadbFvgvwBmaCLmiKlPNeaq00VkhabH+I9UGfTo1DTIO3Mg41asVCNrH8OCTAJkbmyg/QYB8N8XOZpMWpmm6OUcTNxzB6RhwlEEXEhhEdeXtfBMkZ1mfAFLNqr0KqrTOx8vTqJUHcciTBBuJI+zGK7/wtW/+Gqf+LG0V6VKhRJCQm+mmhJJJvCoNyfl1jCf/AIsf/wCHrf8Adf8A7MLLGpeRe1Gdo8ITcqZ9QUxuIJP2RPPAD58+cNMgyZaLC8Sfuw5oUXanolghX1RsZ5H3OEud4a9JZcFYkC5Mmw5XNvzx0k0xtkpaqobSCyEk7i4jV8vfByZUPJO2wO4Exvzi2/TAOTQgK1iqA7RI1Rfe9hE/hh1SnawgGTYWAHSO317YWg2CcNzlTKPVKmQ82gkGAYNrg/ljnhqkhibszSTG5YzOJczQJD6eZmentHKLYJ4flwUOnfmPh5C/TGoNh3D8uApLDSZt/uueh5d8RmufhuImP0PbBGWFidp9uU/r/OA84hV1iBqXfuNxjNATFOXqHUQRMtPLrOLBTIIMch+GE2co6Kin+YQfcc+2GGTurC0Eb4Ud7Q3NSw5WxJTadxGBEqSF7/5wUi2HvgkzprNG2Ocs5p1SZsYOmN/n85jEtceodv6YgztPUupRLLsB2/Lc4zGWmFZiqHYhbA/dy/KMS0qIWYiGuRznbbltPvhZlq8tO0iBNttj2w1y1UAbTAjt9e1sKUTDKamINyOe2OKkz7RG+/y7Y4y9W+9tzO/42GJ/MB2I32wBrO6uVDCGGoRcG89R7c8RU6ZpgABmp/8ANdOnQsPczibLP/Tr2jE1NoEdPwHPDIVijM1AXF7MBPLrvbeO2D1zJH62/r7Y+Z+iGGrpF/nBGOKXKP1vjGQv8R5EO9Gqqlnp1PTDRuNQk81lQCBHxT2L3I1GKjzFAYHfee46W++cRUlBMc/w/QkYkWqYBIg3sY5GPvwqVOzNbKB4k8J0QtWrTpomZpKWVk9OtVUyrAQDKgjqLXvig+Hapr1BBhWBLm2wBEm0KAPuGwnG3rlQajvp1WkzseRT5gfIgcrYwuhTbJZyrSkaaFewgguCfQx9lMxNicBoxeOHNFQ0bimAoUCAzfzE9isHT0EmZjF4phHQPCBbEm3vHYYofEDCaklSF1AkQ2oXAjoBBv2mbYaZzxAiZRXN9SqWAn4rELvvNowtjpbAfGXB2qQQvpGkAhh9qZOggHUxAi8W3vYHwacxT10qYZl+JhEgDVpnkdtUR0FonDPIeI6Ob8jza9KmWB00gw1iSFW5M6zG/KZF4OLLwvhf7vVfQAusyOmkKBojqrAH2JwvbuzrWZKDg0mEZPLrZyLsBNrD7vvwLxfKPVyjU1hKr09MgSFJEEgA3tO1xbDRbi256/hj7XcAEkgAC5JgC3XlipxmV/6TnMl6EVltar5hOtyF3VVgsTAljvAEiJ0zhNZ6lCn5ihKjCGA2DCb+xIntMXxCWSqDdXRlKGLjkYnkZE9ZAwPkarZU06b+sO2mnV6k/YqDk0CzCQ3QRgAHeW4gWbS1J0a++krYiSGDHeR0Nzg2+IqdaYMY783DimLjNFU0A2AAaR0PflsPr8pMxxL+B5enY6pN+v3XxX1zcqEUEKTLG0m/LpHLDYUwFBJmR6pk2F+9+VrXw5GgjhlOVMho07CCxaYAg8rk/W+GWSf0yTqJ0ievwzA/5jgHgtQj0mSGMyI/l0jcXEz7YYZdQfsmxBMmRMW/yOmAEPjQO89/y5YkoWNhJ69diRbnHK3LHeXqBlJ0k7D8O9v7YDrU/wCJpUmASI2G2/vMYwAilWUFgu0kAdDMn8cd5qlOiD8Ln6Ef3wPl6MAb3mOu23z3/wAYYqL+426WiT92CAVcSpkjTHq06rdQfzB/DAfD+JiR36za3LDlqI8xeuneeh6exwrzXCENa8w4kAddiB9x+eFHTGdOr6u0/iMMaDf5wmNAU6lpiLSfla+GuWqWI6fqcYVhagn8cepSDH4/q+Pot8/vx8epse0fLphjFU4zQbJlXpsGRmI0P9liGMAm0QDHPlfHVLxI5YU2pHSy6pkz2sd+hvPblh1xrJpmaFSkbahuORF1I9jH34oGb4dWy+lHMggSROme3M9Z7xywrTHTLzQ4s9c0xQoyS4VtThYiSxH80ATFueHC5nRUYNqVl7b/AC6d454zngGarwwRTCjWWLKNO8aT9owLTeIJIm9gy1d6Zli1RiS2qfWNoAIt0Fz0I3AwtD2XHLZkTyPQg/T64MSqIHObdOd/6YpH79UViywy8/UBsOgH5DDLL8fDSNLrqANwbzz1bQcMCyy1jKC4km9h2wOosPu6i/8AXECVJE9P1OJ1oxJHPly/tjBR8KlZcGG2uJA33H5e2PuZzxhBpAczHNeQLcvTJHQ++JDl5WSed/lthHn8wKWZogzDLVYt00inB52Ji0b8+RV6A2WCrVhXRQS5DBVgiSBHxBTG4vynGe/tU8O1GK18ugY6NFZrahBUaotIuQSNu047z3irM0mDCqKdOq5ltILggArTAOxZYg9yfe15PKBsuzqSWakw01D6bj1BgCJ67mOu85PuQEypUMiCDDsSqhSdMklU2b08jf5dr53xLgGZpVUZ3fyS2pdHUXvMhWJ2LdeQ20TLIoaoKotqFUIfTpghSGMSb3gib7nbBn/BWXzdMawyU4madR11Sbkkkydhf7sIivBWv2e5Jcy9SkKZWjRYqxJu7AKoQspGsaQNQgDbrjV9JIk7xv0sDhR4f4NRyVFKVCmdIJO9ySLs7HmbH6QNhhlmYB3Mb7mDtuB9cNQtkdbOqqlhMCAIBaD30g2m2JhDiNtv6jEC0wE0gWvyA2v8sfKbHSTBJgC3Mm33WxgAfGuECstTTNKqyFRUWz7RJ/msYvccoxWvCXi166VKOZCVACE1qIZWLaQ5XaA8epbgwYG4u9TIrVDI06WGmQSCOQIA5g3neRjPDkZzjaT5OapMocgzSq/7iognWsyLQYwGuAMs5zWboFf4jV0DnWzKgJHJQEA0tve4Y9NsNP8AiVOh/wCz/fEiuCgDCZA1Dl1E/rliL90T+ar/AN9W/wDXhkAx/KUxCDqk4INUxE21AfK9vuH0x7HsVRMO4k0aItytg/KCUAOxcz3hgI9ox8x7Ex1wx9kfhA5HcfLAyoIYxePxBP4gY+49ihFktMS+nkDMfI4h8w6iO0fjj7j2AhmS5iz0wP8AcPuGBuINIP8AtIjtMzj5j2AY44hUOunf+X/zR+GGlH7Pexx7HsYL5GBN19j+OJIsnvj2PYxkcZ2mNIMCYP4YScRyiVKBZ1DGNzvj2PY3gP8AUKeE0gi1goAHmgf/AEqJ/En64c5SmGeCLBSel4jl2x7HsIUQDw8/xCP90fecEcKogOkW36/zAfhj2PYK4Axzkm/iEcr/AIt/QYeLsO6j/wAs4+Y9hmaJM/PCXxHTGrLnn+8013Pwu2ll9iLEY9j2EfBpCz9pFIf6czaRqDIQYFjqAkdLWw/8NVCcupNzf77/AI4+Y9hlyEq/iqkBXzIFgQDa1wiEXHdj9cVnheeqUyUR2CkpKySp1aJMG0mTffHsexCemGXgvnhbMNU80OS2h4WdwNI57n54dV1s47Y9j2KhRFkRK3/W2JWH8NzzB/Kcex7DIQkDX+76gYyr9pjaM1Sqr6XNiRzjTy25nHsewkuAT4Zfcu50i+4H54mjHsewU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078" name="AutoShape 6" descr="data:image/jpeg;base64,/9j/4AAQSkZJRgABAQAAAQABAAD/2wCEAAkGBhQSERUUExQWExUWFx0aGBgYGBgYGhoeHBocGx8YGxsaGyYgGhsjGyAfHzAhIycpLCwsGyAxNTAqNSYrLCoBCQoKDgwOGg8PGiwkHyQvLCwsLCwsLCwsLCwsLCwsLCwsLCwsLCwsLCksLCwsLCwsLCwsLCwsLCwsLCwsLCwsLP/AABEIALMBGQMBIgACEQEDEQH/xAAcAAACAwEBAQEAAAAAAAAAAAAEBQMGBwIAAQj/xABIEAACAQIEBAQDBQcCAwUIAwABAhEDIQAEEjEFQVFhBhMicTKBkUKhscHwBxQjUtHh8RViFnKCkpOistIzU1SUo9Pi4yQ0ZP/EABoBAAMBAQEBAAAAAAAAAAAAAAECAwAEBQb/xAArEQACAgIBBAAGAQUBAAAAAAAAAQIRAyExBBJBURMiYYGx8DJCUnGh8SP/2gAMAwEAAhEDEQA/AI+HhlrvIVSwEzYG0GOXxD7zhumsyFhZMKbExHMEfTeYHXER4TCFlWCkH0i5BJnYdTyn78EUmkiT6TBUgwJvInfn7jFTmZ9ydIkvqYu8BQTAgX5KBaDtecN8nqG5vMbA85iOwsO2ActUCVCRIYf5kkbH+o6Yc1aAIkFZj4bggzff2vjGQPXoDVIkRaL/ACsT+X9iGVWvBvHb1e/f8sQSIBBJBsSxmDO8n/OOhUPxKQYMwdoG595mwxrCj2YyIfL1VUetfUQeYNzpBET7HphLlsuQqaYM/FPsTsIuTabi2LFmcwjAswgk7X39un5HCeinrCqpuYECYJkAjt1ODwF7PlWsNYGxIgA7mxkxvy/VsSVKeunq3iRcD5jHyplfKVdamdUaHUFYBMRDTMRaI9oxxSr+k6SBpuRMgRBi8RJtt1wFLYXBpbRPSzGmoAdmHTaP1+GF3iLhc1FzSzrpj1AR6gJgzHMSN+mD3bVT5ki4HMEfqMT0CSII2+yeQINj2i8Y0laFWiuZDNUyfQZETad1iCO4WR8u2GmXibTe45wencH9b4rvEwcjVkf+xerqXqlhNObTAuCd1INrw6ytYVE10iSDcCCNV9iTt0B2wkZeBpHyrlCHLI2gsyknfZhO9hO3sThqoOosDaxsAI6mTe+FtXV5msU5EAiTGk2kMRtNuRBjlAxPk661jooqF0DQTO0EnQnUAk3Nukzg8hAuKZGktRH0gySIUjcg8wd453gA/P7wvJU1QGpFQkaDqNwskBpJsJk2tOG2a4YwV6tRJ0wwAIYjTJ9IFzcD3+7FL4tm/Kos6MCtVV0gAQogXtY3EX6nE5uthRJxLjYorFG4HoBtIgH1bQYP1xxwjii1q7ks1MspAII9MXgEDpNovOKG+bcmZgNJ9RiNJ/X1wzyGZChdLAMYIi435dLT/jHJLJK7JubTs1PIsXpB3Pr0gVVUgrqA9TAiYBGltO/xd5Ez3FmSpDAsrhSsaQRYg3O+xEHpv0R5HNVaNFiGXSw1xudY22MxAie/OcKc/wAVNUeYmoExvIi0EbbTO3+afGqNle7Vln4bwlP3k1pJvPpAAkek6oF7Xkkj1G87PslxJK6syKwQlkIb06tDFTbdQYMTB264oR41Vp0QKLqKjEDU7ABdUgm9ouDBnbDrwn4yWuB5rBSajU5nSthKuOeljbsYF8PGSZVu0mXNcuWp01uwAAbkTA3nr3x1RpimWUerUSx5mRAiTuI+/DA5hVUD/P4yT2vivcQ4joRqkNAktMgi5tER9MMzIr3iWsKg9AQapBkCZM2YG0BoM335YyfiqiqhKrJUk6hta55Xkfep+ek8FrmqNf7watVmbzKWn0osuVIYix+GIMWPfFO4twaKjvpi8/ECd4JKTIB9o3xnFxdMyaasrNLLkp6Tdtx8t8cUQDIYkk2EX2xGU8upHLvzB/tjvLgr6heD1wGqItHVCizNZZEc7D2k4lQkBiSt4kAzgcVmB3n3FjfmMG0KykEkQ20gbH64WViSs+1EBEgWIj58j36RiXL0riYI2i+PtK6xyYHsY/m7Tj1Jf4c9DYEnYfmcTb8Em9Hx60agrqOwmeQj6/hiCff78TGkSxYKG3sOoFv1tbnOO/3Y/wDvG+q4KpGuKNl4ZrVAhB9K+lWabRIM2JsQJj364MpZ00vRAcOTIaQZEkj6fecAZ/MVAZBJ8qVBBmVJ13gd7T0wT+8eaA7CWGzCwmBYE9AbgTbHdZRkbUG01DuLkEbgbD8zGDsqQ4BZiBuQOVrgWk9YvzxFS+Gbc7fjA+/HeUYAER1E7d5E4VmTJMhVEhtwAYJHpm5Bntf9DE4dSW0kbbdfl1wPmm9ACmQx1GIJB2mTzjlt9cTmkDOn4xewi2/zNtvljDEtWpqG0aTcfKJFr4AzWVDq4lr2OkwduUdwYOGKXEgwevsBfrtJxHUoaQr7ywmL7z+BH34yDRWf9d8mkaDj100KanqKAQQSHpqF1FYtHI2kxOJuA8ap1qR9QBpoxZmWIBUwTO416YHO464K4vwtKrLVAOpAdQAmV3I/t74qed4SBUAABVnkETKydxz6Y53huXcns649RUe1q1wXKnmWVlDqE1jcmQCR8PvJj5HBFWj5ZF5kArMyCsSp9ht2nFO4X4oanFKtFRGMCSOcwG6GB7HFky2cIIRrofgJMkH+WeYO30HtLH1Moz+Hl59jZOmjKHxMXHlB2eyS5miabxDg6TEweRHsb/5wo4Dkmp0vKcgNSsZm8iRsOpa/+3D5VOmRaLxz7/mcfaiBzqj16QD/ALgJIHuJMe+O1rdnCvQB+4K7EtMxp3gQLz7XP1PXEfCEam01FVZJELtpkgGTYnTDHpgnJZj1gRIA5d5B+YxxRyaPTpU9bfwzZ5khgD6iI9WpDt/SwbCkNlrCbGb/AC9vnjMP2h1FWERY02AX7PRYgR19ji+01qIx1nV3jpad9ucE2xUvH/CaZQVJIepUVTEECN2/7H34nkbrQ1PgoXD8iTSKH4uTHqSTI9xFu2L9kPAOnJvUYSwDSBAJgwY3NiGMbH54rnC+D66/lKxYTIY3mBsY6CbQD9MaXQp1siHqMfNoAAQDGneTEHVfe83B6454R5s0YVycZfLj9wekqG9GoQYJuoEyx2Yk27C1hjIsvmvMOk3JMf8AMAY22/DG68BzYqGoacGkdJWOUrpIjkfTt7Yy/O+HVXiNVD6UFUaQoMlWaQLCBIaATYRjTgmkzShaAP8Ag3MVNFUMhTWC6QyxoMzDCH/5d9t5xZszUoKtRAFRGplHWdPpPqGn0n5YdcRqa+Hsw8yiNekGArMRYyIHxEco32HPKBxJlYoQZk7w1wQAx6Wneeo2tp3pI0m4pJGncJ8QuGUNU0EAKRp1KxkDUCp9JMi3KTOHTUEaVqAaWkMST6iVsANpmetzy2xlHC+OVqbACp6dS+lrrbbfYC5tjUeHVXqU1Z9RGncAAtcmVHQgSP6b6E70bFPuF3DPDVGhldCstRpLTtqYiIGkyI3ibX5bV3xJkUDAibi5EabE87AkSRO0GLTi8NSYCQJJBJaeXWIm97b254UZvJq9NgwmDIWZuZLARMx8UDfFCxj/AIlyGkBwLgwTfnf5QfxwkSrpH6I641Hi/BQyMAgAIZCRDeqCdK6YvP3Eb4zP90CzqJm0TtMwVJ6j8sPaJyVEVOpJE4YqmkhlFrGSJ3t9OWAqiBWn4gBykX6WwVlgX0sZAmO3y+fLCS9kpE2Yd0C2J9V4tNwY7A4hdmWW+wwgiTKze0bSeuG2TUQTeqAb2PMGd942tO47wtLgaVN5YB1gyQTIIG8gWxOMvFEk/B9o5mQQonTAVh6ZmIJE72354l/d/wDYP+yv9cTRTQnSj6m+HSxCrEgyLwe9oueeIv8AVU6f+P8A/PB54DS5RtlYkBoXR2uJnciCTEx8sccDy5YVAfSKdT4QdgdmO8zseo+4nM8Q1lBIEjfYzy33vjkK1Nyy7E6Xi0gxc7zpN47Y7x0E8Nq01EPZSGhgDAkbgLvMcum2Aciqozo02cgEzJ3IN7iZnDTylKMD6HBke3SffnhVm6umrTOqQ0aiT6rdouLi28WwDUGU8uAfigEwx5fqbf4wXmAUfUD2IvEgcgbwd5xPw+itRHBidMg9bR88VWp4np01Zatn1Ml5J0q3pbbaJ5c45YWh/A/oMW1bqYMKY2Me87Wwhz/ipkpMGpyFqik7KWhbaxErc6dwBF98H8N4l5rI6kEFQ3KdpFuVvxOAuK8MWo4XnM2PxQCpB5DUjsf+nGoI7ydQNfr02jkZ72wh4tRhmI6wojnzO3vfb64C8FcZBHkVGmqs6JkeYgvMH7S8x0g7Yd8Rr6vVBK2m+2qf6fq2AEpnEOHFUQhQA5KdyJFip3EwAesdsWjwvw5GykSSZi5kiOQPY4qfHsvDEBtREQdz1k/Mbjt0ww8H8TNM6CYDXA5dLdscfWxTgpeju6F1Pt9l14fWgmYBBM/jMd8S1wacsJ0kDbl37DCavxilTreqogtDjUJUciQNoNr9cP8AKZpHp+llqJFipBB+a2x0dPkc4Js5upxLHkajwKGojzGKsQSNenUBy9RjdbCfcnHssX8+lUpj4iab6rbxFUcmPKeYIB2Me4jmvK1ayESRJPw7GCTyi5+faMCnOEswVQ9QgsqkxcbQek/X5Yd+iS9lizCQxEyTsSAPuUDFI8V/xQIQsKdQWAiQdIJQn4ruqnv7Ti0jNhlB+2RBX4ipIvPcGb9pwm45kkFAFwHpUnLuDvBWppEgSPWQvtHTCTVxGXIm4HlqdIlqoNM0LMqiKuo2EXuIsYEczuZufhfxCtZHM6Sjr6CLmTpU6iSSS0xa0XJmyngeQRq1JqhV2q0VqSQYZdK8z6tYIgk7hh7Y745kjlavmUQDTaJQSNJETHIIQBzEE2jlKKlDfgMrGHDUq0qNd6Qmo9diUaN9Z1bGJG0TuOc3rn7Qcm65halMsjCmpcruDqN9772npg48XfJsKlTQ1F20vBBLELoY2sbqJP1mcFyaxqLTcZhDQApq5W51N8R3XSPtR0sTMo13Kjalom4dWbM5II8E5hXMQXCtpULIIgIDANoBPzxjuepoyldISqjGVvKxM+42t32xqHAeOmhUfKsYCatbMZI1CbTBHWDzm5tiq+MMnozIrAzSrJqViFC6rF2+KQQxEjv9RPaTXgjk4v0VbhTkMWg+oQOW4iYONG8B8RK09MqwNQ6lIYRKhtUncACO0j50PgeVJa7qYuOZkG4ti2ZfxyMtUWmqIVa7hTqsQbibap3Hbe+NBbsGP+4v+YKtBhWvMwR1O4vIYA26YDzFACCjXJ3kgjfe9p9Von1TPPE2UzwgEELMEqxCtsIEfzQdsRvTMggF7jnF9U7gWOm+8SPmbM6kJW4TdHU6Un1ETK6uhPa1hFpPLGeftB8OilnAKbqEqIXMMCFYsQ8iZ6EDe9sa0Ml6G0yQRECAIuYO2/ftthVxzgS5yk1ELpkSjkKoDAGCSx62MTvgAkrWjGaoUUkJUkN8R+K4Nj87ry5Y6UL5EAXsSAZiSIv1v+OPiZGqlNgGDXKlRJgq246c79+uDeHnUQhsPhGkWAjaSJmeR64lJ0vucUnQRRywj0OyqB8MjTP2rcr2P6OFOfVQw0mCqyOs9LnY/wCLYOq+lj5YCgGCAdJLE/CVIjpA9ziFcujkNYGSsbnbqeQAN+mFjrbEjp2wWrWL05f08gOpkX9t+sR9JdVP+YfR/wD0YHXUsoJ0ySmqJIB697jBMjv9f7YtwVZs+bH8T0j0hhPPvAwdksyNJEHTe5uexFp2jAy0A6Hrzj9bdDj5TzS04Qg2F7+0H3x2WMSVqu4LN/L2EG4/v7YEcRVQQT8QaZN7QTJ+WJajMwDaRqm3ykCDPPbqcT1IUqRBO8Wvfr2BwLCG5RzTBIsVMfdeRyxWfEXCwa4rpBdSDG4kHVdeakCCD0GLPlnkNIvzm8C9u55fLCvMZULTkSzISR939/rjMMWA5PMFKc06ZZKfxUxarSEm6kgirSnqJHOMeXialPNpEVCra3VVhwu5JSZA0iNVxfe+BuJ5l6dOnWSxWorBiYCmdjpvEAqRFx1k4ZeIuJq1Wm+hXYgHWsqYYSpp1NIfbYmQSduiplCLO8KChq1G5CMyRBEteRIibEA/8p7YjNdnXXTcOIEDTEhQDpG0NM32m20HDjhXFGdFB2UfbUBo5g6TpNuYC8rDC/ieVXL1RpUimwMj+RoUFlHQjS0WuGN9sLLkrjfjyVbiTh5M9SABBI1TPX+lxhLkcrUzFXyqVQIACxJPqjmEAi8dwO4w6zx01CBMMBa5Mk7QOv598fF8N6SKbny6zKzLJjWCT6ZFg0HY+2EeWEZJZP36mlhyTi3i/fp/n98k3gjzKCVKtMJUQtsymWC7GxlQZNr73BwqocQr0a7ZqiCpZ2LBbK3qEqVH2fUBtaRFxjocRNAFZ0gGCJj/AKT09v0VJ4idJPmaW/lAMMCduYkW3/HHsThjS7klb8+0fNQnlcqdqvHpmuVQucoK6i1RQyyJ33U3vB1LhZxWs9NZVZKEdrXkEwZGzDafY468E8VR8llwrXCkGYBDBiWEHf1c++CvEPCfPp6ryhmB33ix7fT3OPMkrVo91PwLuFZ2of4wYFC3rUiTf1ESBuDtHIxyw0q5nWXpEDy6iG5i9ipBESCJB+Y6HANMKhfywQrNqiQwWRMTvBix7YEp8TCvy1AGNQkFWEG5krAOqzRHLCX8ux0LuAZ40Fo1q1RjQZTTXVJNPUEiWi9IukA/ZsD2vFLPhq6o4B9LA7SvO8zCuJHytjO/DGUq5mlWoGv/AAqR0oID6gzEqAbEC0/9UbWxFwTIla5dqpKoQSQzah3I3Kg2I7DElMLb8Fy8RcOqVRWo0gppoUanJsAqAMu5GrUQbxv7YW+DWOWzAG4rI2qxidUgBiLkdv5t4xYxXpVAUquNLESFIBkHbaeSgxy0nlhJQITibU9DimlVfXNhrXbn6XaDvgSXzKQ2uQzxJw9Ff95eAFUq4OzWIXodU+ke+FmU4OuY4aUX0uKrMOzaVmOxWCRe/wBMXPiNFKlMoSGB+kTveRb7sV3g7kZZaY9LpVdSbAF0b4SYvK7mOduzOOwMyehUaiW0sdQJ1KZ2WCRPP1DY/ngPOtJnVMiZmy2nlMzfDvxdw3y+I1CJVaihhtuwv23vhKuRmQRtNwI9rb2/HEf4s52mtDfwt/8A2UFao4pm0qxBMX3AsItbrjb0SRYTBkkm8Ad7b/ljAeH12pnUHAamRCsBf2O0/LG1eFuOpXUGmQxCgFehIFjexxSDKYtaHGXghlUAMdibgcjyB1A36XwHxbJkAATBJkx89jbqJ+/DShV0giFvedpknf6Y+8QyoqpHsZsfY/5wWdK2Y/4z4QUVa4B1agKkDTpMRMEkkm8mItI71ilRJfWG1aSpHxREXkbSJ3H542DinBdSlWUGEIH2iJHxLJEkRa4P1jGXZzItSrOjAShKmLGQ0fSwOOfIq2jhzwp37KzVqxWPmk6WaWjpfl12APLBjoWChNIEj4vscwAepHzwx4hw1atMnn269h3t7Yg8McCq5im/kmiTTn+GzMrz1iNjtO0qNt8U1JXEzje4iSo581iy6Y2AO0W6c/lj2hOn3f3x9r5SotQioCrz8JFxc8p25/Pnib/Sx/70fRsV4C1RunBqxal6Jj4THqmDyt7W7YFakjMygSVgk2Bvf3IBEfTHX+phEGi4+zEQTJkCARNyZ7G+OFpBiXLldXxAHbqffHQhmMvIFQgBRpKkmYHO1ud/ywuNRgxQjVEjqT0j5nftgsVAoWCQBMxBMx99vwwr4rUZKodDyjnBMb/Q4AaH+VfkLWG+w6fTH1aIZD6ucXHIze/KfxGEuRzx3OnUTEKdrbRyt+OHC0zpZpjmAdu8YaxaoXcRoK1KpS5uC0dTEgidjInA+Qy5q5dRzp/CbXWSdP8A03P154JYTUDXNgLjaSe3S2IkfSxDMStP7ME6RMysW+XzwrRSIw4VT1FbgEkT6eUSedicMfFnBliQIUQRzsd9PcCbdsQ8GVGupuLgjpPLDHiSnyWAkkKT7QPwwqHozPjdNqNRXp+gq0Bhz6reRcE/054kqeJ8q5VqxDMvwkMsr7H6/UjB/ijKrWTTMahIm9/yOMk4llJqjUstIBi2q+/ZuvXfHPlwqe7o68XUuEaq/wB/P5/Lfjmdo5jMO9Or5KIAsQXaqeemBBiwwjqmqSFKmlcQzygHQmdsXfgfhMoqudkk+gw0HcHqItviLjHhuszO+VrVgzL6kNVzrA5SWv7MSPbEsXVQj8ibr/Rs3Rzyf+jir5+v6h9+zdiQaFVV1ui1qNRQpDFgZGoDcgR0BQ7erF6yT6uVjHa4xU/2QZps3k8xSdYrZWoGWpEMRULMVI6hlYxzLX3M2PiWaqvTevlU1vTtmKRiCQCfNRgdU7zYggyBI9Xori0cko3HuX3PnEOBxU8xNTAxqQG3SVHKYgjFH41QFOqQwq+WE1RBJBvZgfjPckxN5xbqvius9Pzcv+7IgpI4WrY1dQBMdRJYQGsR12G/aHwDzaFHP00NMOq+fTmILKoV9gZX4TtIA25xzQqNk7tFO4HnVoeY9wXECAIJEmDfoTfqBbDjhvFKD1EJyo1PU9TgzdvtaY5zME2GxtimsrIDKtHIHtI+G8XBtv1646rViqAgmZkHoB07zfrjhUpJ1ZNTldF94lnUyVai6qXGgo2qNTKJIEx9kkAWNhv1gyXjEEOhUsIMTzG4J6EAbgcvrSq3GjUA815IsJ/oOeIjVI9S2++RvAxTud6KObvRYPD/ABypUr+U1VpYwbSd5j35fTti4Z+k61ah+Gi4UkgeoMvpJ+nqmDt2xnHDOPOtWUIQi0gDeeYje/39sXfK8WNUHziqh5UaWBafUNJTkYBAne3fDQl4YYCzxqiq9MuQFuhaAQDB27kG3TCPJZYGkzsR8RvN5HLfciL9yMGeNMvpyyIG1XGmf5hZh7Rt2npgTw9lg9KoXLKAFhFvMnuYJ2H1wHG2P3boR5vLsWFQSVMCSJgAAC42MW9wcP8AwDxTy8wQzEazptsZMdhP0/LCKo9gq7wekj5e/wCBxCiNNomBuSDPyPz626ThYyo5+6nZ+huHqLSTG25t+v6YOA08u8jn8pkntik+CeNO9FTVOtiJJBExykCLmI5XGLhQzeoFkXbrIt1H9MdB2R4FHEKfm1SkMhElGmZIEXXltuZtO3Ou+N+FefTUJT8upl01BjAVgQT5awTcmWAMRcW1XuC0T5kmdXPYKRAgG9tot3wl4twsgyTALH4ja99NukEiCIvGFavQJRUlTMhFcFQ4Ec2Gx3ib7/2wVwu1bXSdqdQaWJUA6gva2oxaAbgnBXiTIeXmSwUIl4AnTDerr6RIYgHebWwPwZVWqWsCZjvt+U45ortlRw4125KHObyS5n1NTJDjUNLGQLsXQmQgkgFTIk8uSr/QaX8+Y/8Al6X/AN7Fly+do6tMai0TA2J6n77dMM/JH8tP7/6Y6FUjscYyJcpktLIh0qlpBsAp1QRHINfvJPQY5T+EoBGp9XXUT0gm+0H78SDMxFheBYBuu/QTy6xiE5sKNBHwmUciAYuA0HcARvfscdRAOyjSYOnWfVaRERaDcY4zWSLUTqJLTue8kX+n09seyoXUWQAzcHab/o4iz+agMPM3UFdhJ1mwHzA+WAFAnDB/EJghTeDE22uLkDlPIjrOLHll1gkG0dhsL+9jitUlhjci9x2tJ9pI/Qw+yOY0mGhryPbkff8AoMFBfJDUWKgAkgM0zaYt0xw1ItVsCSyxA3MH4QPY4nzzaqsiwvz5/LBXDc0q1QxMG4Ec7T1vzt3PTG5CuQN+HZxUVnCKyaiRrklRcKYETuOfLvjuh4i1U9X3T1gG/c/KDjvi3jGgBC1UYqZ0jVqBueSwD8yb4r/Ba9OqkGGiTfe/KN+U45M2Z4npWjvjhjl87Oc1mF082KqTAtAuDPsDM9sV2l4fFRwBB0gSe874tVfhtKDDMsgg953F+WFK1DRqAKxZG+7vjly9WpRqPJXH0jjJOXBYMvVVKJEXjEfC8tTWmXZwHckkSJAmyx17d8J+J5uppJpQCsGSARIvEGx22x88OeN1zWYSlmRVy2bJgVsuIWpb7dPk0cxPyFsbpujWVXJ160U6nrfhSqCv7ml+BvDgytOq5XS+YfzGHMAKFUHvALHu5x14UyumrmTGmKgU99K6R+AP164VV/HRydMeefNBkLVhkGrcK8qAJAnUs+xgnFSP7YPJybmmh8+qzsKlQBUZmNvKSS9RRtJCqIuxNj6/Y8ce08xT7oyk9X/0B4hxo0uI5vKJVopSSqWprUpo6gvE6fM1KpDNGlQs89ji6cB48c3k1eqwqU6g0sousgwwv32AIsQcfnaq7VHLuxZmJZix1ai1yTbnjYf2P8XpPlnoXFVGLMCbMpgBlHb4T/09cCUfl2SUt0vuVfxXkmy+aamw9MgoYEOpmDfnyPecKq4MBRMxztNv188ax488J/vVFalO9WlMf7lNynSbSPYjnjKM1IPxXBheX+cec4KEvoScO2X0IMlklYib7iDyPf8AqfbDKhlSQ6kAstgJN7bT07/XAuUVVRnUxJ1ADc9xzHP6fPDClWJqK0yzARJJg9bi+LIshQOH1EYB1ZS3qAKkbb77iOkzjQfB+Z0LJpkhqZqqYF4YKVF51axqjuDaYwkca5hpenveRDC9jaSDOGHhPPAUCzFQaVRqbGw1Aw6t7mwtzn5MopbD20yXPZCnmMuJE30iTdWR2WBPK8Y7oZQIE0qQgMMJvYQJvsTz/wBs88Isx4t0s/l6QC2oLJIDyJI979jHtg/L8WNWgzgFWEQoMydhY7kmBGF8jpplR4xXT97dgAJMaf8AdzPtP44+rwSpWbTTsABLOSqjnuR78sXnhOWhlTQFafXAYkSRLVHEDnOkExI9sX7h2SoUqQDVg5IkXFweYQG4+R543w7dk+y2Zv4O4S9CoHepSggpoDFtex1KQLQ1uf2saLw3OaSVMrubr6Yv9sWHWJm+BuHU6OnzKgRdIOkqFGiJFj8QMfq2M78V8ZIBfK5hqqiQxn1kCxcwASpHboRucNpDr5Vo1fMcXCLqf0iQBzJJiAPc7YlqBWX1xANvVPOAfrjB8v8AtAqeUKdVtatpA1sx0qNQsAwmQQLzYD3xf/B/ianUpp5tTU4EXWyiY73i+qOsnAbSFWRNhfHeDq/mIZVGsxIAklfSwJj1A9bW7YyjiNE0qrUyQ7K0BlIhxuDFwCQZgd8foHM5VWpgrfb4e1wZ5/PGS/tN4Lp/iKoUCBEQIZiZPQhifrywJRsGWHcrFnBaqyo8vVqsJ2vvM9Bi6/uyfy/+fFC4JUAIJJK3Eg9Zkg7z88XD/VMv/P8A+Op/XEoU+SWNpqnQRlAoNt+hvPU2ta3TBb1qY0tZjttvv9/fEOVOhBBiBeRfkP7fLHO+nVYHcSZ3sO20Y7hzsOoo6dTKSIgEWJBMAdAR+t8Q8Oy6kC0BBBO5+K1j88TKdc2+zA/6bfKScc5D0M4G7XvOxsbfPCsZBFJVmYMTpP3g/T8sFUv4chr9I/r85xxlQdR1fbMjbYAAfcME5ikChjt8j/Y4aIGyBpNUtJtMX6fhiNq5VEgerVBjqLnH0ZoHbkb/AHEj9d8Ls7XGs7gCPabfl+rYHAy3ycVOHJ5pMfEZ7+35YizHA5vTBmNQ02YaR6tzMwJ+RwxoEllJEzf57fr2wVRJgMdweVt+U9sL5HEdOvVspbVI9M79Y+mJ6WTeoyggTGocpHQ8xg+vkRvEXkdufyH98MclQuCQYAABFtMem9/v6xiLwwu+0qs06qxdWyilD6ZTcjaLbW6E8umM08b5Ty8wGQlWUKwIJUgi4ggyCOu9sa7VTSpB22MdLGPfGJeKs6GrMoF5O/LFUQb0LuM8ZzGZ0+fWq1yPh8x2bSOcSef5YnydZRTUmmrKsirELVGoEBw8H03EAgwyjbUJCSn9cEUc89IlqbFGKlTEXU7qQbMp6G1hi6hrZJTphvGMpSpaHpVvPpVaZIFRdFakbgBhs1xAZZVr7Ye/srLCuxFRVd1IUEjUw0sSAvSQpki+m3PC3wn4Rq8QfWdQpL8VQ3JIHwJO52HQD5A7Fwjh1OnpK00UqugEKshRaJiY7TiTVaTKdzlTZ8yWXzjtUDuEQKDpX0nXMkavL9a6YuInUb4rPjXwz5cVApZRdmtq9bEHYARrO4FtQ/mtpGUqEgTblgbiWbGoKyeZCsdgVZYAdDe/pOrb7Iwk42h/5KjFDCMoYkBpUGfh2PS8HkcfKILellAt8QMAgzK2Jg7HqCB87T438DMlSnVy2qojqVIVgSjRIOq3pMxe8j/cMV//AIfam6rXfyVqWUiX2J6wJHODz+eIwi46ZONrTBm4iya1cWG1vfr8rjpgD98pKHtqL9NgSN/f+gxdM7+ztmy7VErmo6qSqug9UAmBF1YxvfljK/3mTv8Ar/GKbDLQXSYzN4774c8IqsLSYZlCiY9V4nnaZwu4NwmrmagpUVlnuCYAHcnoP10xpvA/2UiiJzFTWwIYKlkkjckiWg8rffgJbEgmdZNWYIKLVG8o6NNKP/ZMdRkkgawYO4nlyw04hlmqVfMT/wDjKg0nVAdjsYG4B+pOLGqItPQoC8wAALcjHfAOe4W9R4djUplQChjSRe5gSYjaSMFqy6FnBPD9PMu1R0JpqSoZiQKhHxMqg7AyJ58sFeKco2VpqcsqKgJDqiDaLEqLMQSL9Ad8WvI010qoAhbLyAgC3aMdZ7h6P8agzYnqO+Go2vIt4ZlaFagjCnSIqIGEorSGAPMGd5vioeJf2bBS9bLEU4Ut5V4JEk6I+EkbDadsWTifElyRAqFvJILB4LFII9Ji7CTvuOfXEGZ8W0TSZgy1BpJIBgmOUGCMB09MVpPTFPhLxgoppSeJH2h6pAN2MXW1zNufPDfjmTpZmmWkOrWH2hEb9jPTGJK/lVSKROlr9CJsVJkyBtNpiYExjXeE5im2UTySvpp6X07qRfzBIIJ3PckdMTi7ExzvRnXFfDByNTTJZGggn7J/lP0+YM8jiX93P8v4Yu/HXpNkmqsGqIV1HTuTNrmY9UGeRMdhm/8ArVb+Wr/3Z/pic8Xc7IZMSu0XTL5slNJOqGEkmOUwB198Fgq06WIBO5F+Qm/PCisCo3kPblyP2vacFcPqhXIKXteZCyDJ7b9ticdxUNeVRYi5Nvmf7H5YlpiSDta3btHT+uOMwSqjUQWXSbHe14+U3x6myhZ5MQJnvAjAQQk1YdesR8iYtG39sT1RIMNEQZ7E74XPU/jqBcqvXcsYH0F/84JeqdZpkQ1jAvb6WjGvZqdERo2gXtI+RifpGF7qG67iP7/PDjJMAIFyOfb9fhhZUcioASLTA++fvj5YA6e6DspTI0kj59f1H3YIFM6rbQSfqMQ0qnwjlaPv+mDae888YFtHdNN+hH1ty74NyubI9IvIgzsZO8dMD0iQRsRO3IxiLNiSdPYjcd9/uxmKmB+Ms2KOTrut9CGDFz6gAfaSb4wcAkliZLXON94jkVrZSqjGFqKVmNpWx+Rxj1fwTm0kLT1gcwQO9wSCD2wYNLk00/Amcxg7gGQWrUGtTU/iU0WmDp8wuSNMzI6yPqJBxNR8G5lqiqUuwZoBVmhNJaBq9TANqCzcA9MXT9nHhup+8JqVkWmhqMSo1Co5Bpof9wpKrkfZ1EfaMmc09JiRjvZouR4Z5NBABCoFWw6CNotO/wA8c0EMsPp3BP8AbDpMtMcwBFyRP0MYAqZbRUHSPfa1jz5YRF2ifK0tIF+0f0x9zmTkWB8wE+WwAOgsILGSPTFiBcjEiUDIIiR1Fv7R17YnzlQqOQM94wa0YRUOEB8qcqWA1KCrLa4g2N/hIjaYv1hJwZC1RqFVUDU4AAhrjmoYRa94m+53xaeJehlqCNBHqibTfUpEQwIB+vfFc8R8FD11d3006tOJC7t/MQBvpuR0QkHks5a4G8WGcEpu+rzCSFLAxNgpIAOkGdtweWAf2leE1bhdeoqrrpxVmBqhWuJ6aC1v6YL8H5StS8wGopCmCHGgmQCHnTOkzF/5Z3tiy5iiM1lqlEkaatNqZIvIYFSYtG84MdrYr2Zv+y7gAy+VXNPepVHO+hCbADq0hu+pRjQBmA2lYgC33C1rWnfr8sJ83QKrSoJYhdRi0QAigEfDcG/eRyxHnc2yApSstGA7dTMhFnaNyfsg/PAClSGNWFaSRpJBcmwEG9z0No74LSrFrxECd9+XQb/TAORopVVWb1BSTB7RJM9CPrg1CXF9937dh35YJkG5OkQgIjf6dvrOCmqSIO8x/fAgzAELebt2ty+ZgfXpj1WvBE2O34bReZtg2YE4xw5a1JkqAMCNj12Hce4vz5YoPiXK08rRrrWUJqoaaPpBBqaT8AFoXcm17740ShLgs/OwHQf1xQP2x51VylOn8LPXsxk6AimSO5B09wThX7NVmf8AhvINmHsJ0FWkiearB7GQbwN/bF947xvKZIABENR7VEQIPSRuxkBQT9InGb+Hk80nQDUAnVT1ETFwYU3E4vSfs8StSQvTSlUO4S4NzY94jmdtzMY0VSIpVwU2vnGXVVy9d1UOQiux80WMvpjSBBKzv2vgH9/q/wA5/wC9/vhx4mpCkpy9MKQtQsrkEONrFhZxuAd7GRMEotKf/wCf/wCpgcCOzRM5lSKZ6EAhpM7i/wBOo54g4fmSpBBgkW232vbmPzwfmn8wrBJUDS1xA2vHTfAGWgEAmCBueUzv0kfMfPHSMfKmaKkLa/PoCNh95+eGdJIHqmwtHSBb/mJjCRdTuCbf2G2GRqRHLVBEyQLC/wApmP6YWhkx14Z4Y167EBmYopmb2nppv6Z7Yk4tXMeYA2pT6ttjpB+VwcE+Gq3mZEIZDU3ZWPN76g5vzB/W2FnFeJE1alNbWHmNHYAgDmdMX5Y1BvYdkzCggbnAHGqd0eBvH9ME8LcmnLWtsDIHztN55Y+Z7L61A68/6DvtgG8keWqyQB+o3/LDGlNpHbCThxvykGN/kR+umHimAB3GAjSJwAD7xt7Y+ubzjoZe87zjyrfDNE7IsxVJSmtvjgi8kQbW7xjtcp6idtX4gc/l1x9FP4TzVp78x9YwdkahJJmR8ZEW2i/scI0Vi7E1HhVJyA6qwBOljyMMAbcyCcOMqnliAAALwPnf88ctQlSbC33jY/XE1H4QCQSABM7fX6YFDIa0YInryvb9dMDZ1brF4OJKNbRcmPoBe3PHLiQL89vvwwSQ1bhl20j5byP7YjzUkSeX6nHHlhW1DnE9554KdQVIHTBQCLKUZWPTpk6ef9t/liHivCFzNBqTKFUj0HmhHwsB2tbpIx6nZmA/m/XO+GGXZmFxHUb398Cr0EpGTyD06NSTLU1AJgEgR8RA+IIWkGbR0vi1+EadJKRRGdyGhi8zq+1vexnfmDj7SpgVmkKAVC23gk7xy1fjgHhvh390c+W2geYNUgMzrEiC1yeRF/hMdMIo07QrKfwfi5WlXrVbt5lXX2NNzTRQfYLH/N3wdlQwTQbs935w7HU1uY3H/QO4Ob8D4v5kZeZelUcuTEMEZinO+liXJP8AKN5GLLkuPMhKi7EAg30omwZjvJuY3J+ZwBky4cHcBKptGsKB0AVTv3N/YjBvDKkuf5SSSfckz8yZnthBwiGRgCzBnJn+YkgaoG0Rtfae5eZGoR6VMmR6hsBfY/aaJvyJ7YJh0UDJOxkEfiv3wY98L+KVGpJ5vlvVNNbJTGp2IkAAd9X3Hlgfj3imllVYVFMmAiiCWi5Ik2AsT7jnsHwfxXWzdNmpUNDA2d3BUkeoLZSbgwbADVjWrGadWLqi57OhWIOSy6sP4YBbM1CG+0G0hRuYHT7W2O/HXABmsrV0ENUS6abnWt9JiTJiI74ZZjxqQGTyW87bmVEbsWAAiTPOZOKZ4n8W5rz8vUp0Rpp6WbUCoqPDCJBIIAIMX0n5TlTeiadbFvgvwBmaCLmiKlPNeaq00VkhabH+I9UGfTo1DTIO3Mg41asVCNrH8OCTAJkbmyg/QYB8N8XOZpMWpmm6OUcTNxzB6RhwlEEXEhhEdeXtfBMkZ1mfAFLNqr0KqrTOx8vTqJUHcciTBBuJI+zGK7/wtW/+Gqf+LG0V6VKhRJCQm+mmhJJJvCoNyfl1jCf/AIsf/wCHrf8Adf8A7MLLGpeRe1Gdo8ITcqZ9QUxuIJP2RPPAD58+cNMgyZaLC8Sfuw5oUXanolghX1RsZ5H3OEud4a9JZcFYkC5Mmw5XNvzx0k0xtkpaqobSCyEk7i4jV8vfByZUPJO2wO4Exvzi2/TAOTQgK1iqA7RI1Rfe9hE/hh1SnawgGTYWAHSO317YWg2CcNzlTKPVKmQ82gkGAYNrg/ljnhqkhibszSTG5YzOJczQJD6eZmentHKLYJ4flwUOnfmPh5C/TGoNh3D8uApLDSZt/uueh5d8RmufhuImP0PbBGWFidp9uU/r/OA84hV1iBqXfuNxjNATFOXqHUQRMtPLrOLBTIIMch+GE2co6Kin+YQfcc+2GGTurC0Eb4Ud7Q3NSw5WxJTadxGBEqSF7/5wUi2HvgkzprNG2Ocs5p1SZsYOmN/n85jEtceodv6YgztPUupRLLsB2/Lc4zGWmFZiqHYhbA/dy/KMS0qIWYiGuRznbbltPvhZlq8tO0iBNttj2w1y1UAbTAjt9e1sKUTDKamINyOe2OKkz7RG+/y7Y4y9W+9tzO/42GJ/MB2I32wBrO6uVDCGGoRcG89R7c8RU6ZpgABmp/8ANdOnQsPczibLP/Tr2jE1NoEdPwHPDIVijM1AXF7MBPLrvbeO2D1zJH62/r7Y+Z+iGGrpF/nBGOKXKP1vjGQv8R5EO9Gqqlnp1PTDRuNQk81lQCBHxT2L3I1GKjzFAYHfee46W++cRUlBMc/w/QkYkWqYBIg3sY5GPvwqVOzNbKB4k8J0QtWrTpomZpKWVk9OtVUyrAQDKgjqLXvig+Hapr1BBhWBLm2wBEm0KAPuGwnG3rlQajvp1WkzseRT5gfIgcrYwuhTbJZyrSkaaFewgguCfQx9lMxNicBoxeOHNFQ0bimAoUCAzfzE9isHT0EmZjF4phHQPCBbEm3vHYYofEDCaklSF1AkQ2oXAjoBBv2mbYaZzxAiZRXN9SqWAn4rELvvNowtjpbAfGXB2qQQvpGkAhh9qZOggHUxAi8W3vYHwacxT10qYZl+JhEgDVpnkdtUR0FonDPIeI6Ob8jza9KmWB00gw1iSFW5M6zG/KZF4OLLwvhf7vVfQAusyOmkKBojqrAH2JwvbuzrWZKDg0mEZPLrZyLsBNrD7vvwLxfKPVyjU1hKr09MgSFJEEgA3tO1xbDRbi256/hj7XcAEkgAC5JgC3XlipxmV/6TnMl6EVltar5hOtyF3VVgsTAljvAEiJ0zhNZ6lCn5ihKjCGA2DCb+xIntMXxCWSqDdXRlKGLjkYnkZE9ZAwPkarZU06b+sO2mnV6k/YqDk0CzCQ3QRgAHeW4gWbS1J0a++krYiSGDHeR0Nzg2+IqdaYMY783DimLjNFU0A2AAaR0PflsPr8pMxxL+B5enY6pN+v3XxX1zcqEUEKTLG0m/LpHLDYUwFBJmR6pk2F+9+VrXw5GgjhlOVMho07CCxaYAg8rk/W+GWSf0yTqJ0ievwzA/5jgHgtQj0mSGMyI/l0jcXEz7YYZdQfsmxBMmRMW/yOmAEPjQO89/y5YkoWNhJ69diRbnHK3LHeXqBlJ0k7D8O9v7YDrU/wCJpUmASI2G2/vMYwAilWUFgu0kAdDMn8cd5qlOiD8Ln6Ef3wPl6MAb3mOu23z3/wAYYqL+426WiT92CAVcSpkjTHq06rdQfzB/DAfD+JiR36za3LDlqI8xeuneeh6exwrzXCENa8w4kAddiB9x+eFHTGdOr6u0/iMMaDf5wmNAU6lpiLSfla+GuWqWI6fqcYVhagn8cepSDH4/q+Pot8/vx8epse0fLphjFU4zQbJlXpsGRmI0P9liGMAm0QDHPlfHVLxI5YU2pHSy6pkz2sd+hvPblh1xrJpmaFSkbahuORF1I9jH34oGb4dWy+lHMggSROme3M9Z7xywrTHTLzQ4s9c0xQoyS4VtThYiSxH80ATFueHC5nRUYNqVl7b/AC6d454zngGarwwRTCjWWLKNO8aT9owLTeIJIm9gy1d6Zli1RiS2qfWNoAIt0Fz0I3AwtD2XHLZkTyPQg/T64MSqIHObdOd/6YpH79UViywy8/UBsOgH5DDLL8fDSNLrqANwbzz1bQcMCyy1jKC4km9h2wOosPu6i/8AXECVJE9P1OJ1oxJHPly/tjBR8KlZcGG2uJA33H5e2PuZzxhBpAczHNeQLcvTJHQ++JDl5WSed/lthHn8wKWZogzDLVYt00inB52Ji0b8+RV6A2WCrVhXRQS5DBVgiSBHxBTG4vynGe/tU8O1GK18ugY6NFZrahBUaotIuQSNu047z3irM0mDCqKdOq5ltILggArTAOxZYg9yfe15PKBsuzqSWakw01D6bj1BgCJ67mOu85PuQEypUMiCDDsSqhSdMklU2b08jf5dr53xLgGZpVUZ3fyS2pdHUXvMhWJ2LdeQ20TLIoaoKotqFUIfTpghSGMSb3gib7nbBn/BWXzdMawyU4madR11Sbkkkydhf7sIivBWv2e5Jcy9SkKZWjRYqxJu7AKoQspGsaQNQgDbrjV9JIk7xv0sDhR4f4NRyVFKVCmdIJO9ySLs7HmbH6QNhhlmYB3Mb7mDtuB9cNQtkdbOqqlhMCAIBaD30g2m2JhDiNtv6jEC0wE0gWvyA2v8sfKbHSTBJgC3Mm33WxgAfGuECstTTNKqyFRUWz7RJ/msYvccoxWvCXi166VKOZCVACE1qIZWLaQ5XaA8epbgwYG4u9TIrVDI06WGmQSCOQIA5g3neRjPDkZzjaT5OapMocgzSq/7iognWsyLQYwGuAMs5zWboFf4jV0DnWzKgJHJQEA0tve4Y9NsNP8AiVOh/wCz/fEiuCgDCZA1Dl1E/rliL90T+ar/AN9W/wDXhkAx/KUxCDqk4INUxE21AfK9vuH0x7HsVRMO4k0aItytg/KCUAOxcz3hgI9ox8x7Ex1wx9kfhA5HcfLAyoIYxePxBP4gY+49ihFktMS+nkDMfI4h8w6iO0fjj7j2AhmS5iz0wP8AcPuGBuINIP8AtIjtMzj5j2AY44hUOunf+X/zR+GGlH7Pexx7HsYL5GBN19j+OJIsnvj2PYxkcZ2mNIMCYP4YScRyiVKBZ1DGNzvj2PY3gP8AUKeE0gi1goAHmgf/AEqJ/En64c5SmGeCLBSel4jl2x7HsIUQDw8/xCP90fecEcKogOkW36/zAfhj2PYK4Axzkm/iEcr/AIt/QYeLsO6j/wAs4+Y9hmaJM/PCXxHTGrLnn+8013Pwu2ll9iLEY9j2EfBpCz9pFIf6czaRqDIQYFjqAkdLWw/8NVCcupNzf77/AI4+Y9hlyEq/iqkBXzIFgQDa1wiEXHdj9cVnheeqUyUR2CkpKySp1aJMG0mTffHsexCemGXgvnhbMNU80OS2h4WdwNI57n54dV1s47Y9j2KhRFkRK3/W2JWH8NzzB/Kcex7DIQkDX+76gYyr9pjaM1Sqr6XNiRzjTy25nHsewkuAT4Zfcu50i+4H54mjHsewU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080" name="AutoShape 8" descr="data:image/jpeg;base64,/9j/4AAQSkZJRgABAQAAAQABAAD/2wCEAAkGBhQSERUUExQWExUWFx0aGBgYGBgYGhoeHBocGx8YGxsaGyYgGhsjGyAfHzAhIycpLCwsGyAxNTAqNSYrLCoBCQoKDgwOGg8PGiwkHyQvLCwsLCwsLCwsLCwsLCwsLCwsLCwsLCwsLCksLCwsLCwsLCwsLCwsLCwsLCwsLCwsLP/AABEIALMBGQMBIgACEQEDEQH/xAAcAAACAwEBAQEAAAAAAAAAAAAEBQMGBwIAAQj/xABIEAACAQIEBAQDBQcCAwUIAwABAhEDIQAEEjEFQVFhBhMicTKBkUKhscHwBxQjUtHh8RViFnKCkpOistIzU1SUo9Pi4yQ0ZP/EABoBAAMBAQEBAAAAAAAAAAAAAAECAwAEBQb/xAArEQACAgIBBAAGAQUBAAAAAAAAAQIRAyExBBJBURMiYYGx8DJCUnGh8SP/2gAMAwEAAhEDEQA/AI+HhlrvIVSwEzYG0GOXxD7zhumsyFhZMKbExHMEfTeYHXER4TCFlWCkH0i5BJnYdTyn78EUmkiT6TBUgwJvInfn7jFTmZ9ydIkvqYu8BQTAgX5KBaDtecN8nqG5vMbA85iOwsO2ActUCVCRIYf5kkbH+o6Yc1aAIkFZj4bggzff2vjGQPXoDVIkRaL/ACsT+X9iGVWvBvHb1e/f8sQSIBBJBsSxmDO8n/OOhUPxKQYMwdoG595mwxrCj2YyIfL1VUetfUQeYNzpBET7HphLlsuQqaYM/FPsTsIuTabi2LFmcwjAswgk7X39un5HCeinrCqpuYECYJkAjt1ODwF7PlWsNYGxIgA7mxkxvy/VsSVKeunq3iRcD5jHyplfKVdamdUaHUFYBMRDTMRaI9oxxSr+k6SBpuRMgRBi8RJtt1wFLYXBpbRPSzGmoAdmHTaP1+GF3iLhc1FzSzrpj1AR6gJgzHMSN+mD3bVT5ki4HMEfqMT0CSII2+yeQINj2i8Y0laFWiuZDNUyfQZETad1iCO4WR8u2GmXibTe45wencH9b4rvEwcjVkf+xerqXqlhNObTAuCd1INrw6ytYVE10iSDcCCNV9iTt0B2wkZeBpHyrlCHLI2gsyknfZhO9hO3sThqoOosDaxsAI6mTe+FtXV5msU5EAiTGk2kMRtNuRBjlAxPk661jooqF0DQTO0EnQnUAk3Nukzg8hAuKZGktRH0gySIUjcg8wd453gA/P7wvJU1QGpFQkaDqNwskBpJsJk2tOG2a4YwV6tRJ0wwAIYjTJ9IFzcD3+7FL4tm/Kos6MCtVV0gAQogXtY3EX6nE5uthRJxLjYorFG4HoBtIgH1bQYP1xxwjii1q7ks1MspAII9MXgEDpNovOKG+bcmZgNJ9RiNJ/X1wzyGZChdLAMYIi435dLT/jHJLJK7JubTs1PIsXpB3Pr0gVVUgrqA9TAiYBGltO/xd5Ez3FmSpDAsrhSsaQRYg3O+xEHpv0R5HNVaNFiGXSw1xudY22MxAie/OcKc/wAVNUeYmoExvIi0EbbTO3+afGqNle7Vln4bwlP3k1pJvPpAAkek6oF7Xkkj1G87PslxJK6syKwQlkIb06tDFTbdQYMTB264oR41Vp0QKLqKjEDU7ABdUgm9ouDBnbDrwn4yWuB5rBSajU5nSthKuOeljbsYF8PGSZVu0mXNcuWp01uwAAbkTA3nr3x1RpimWUerUSx5mRAiTuI+/DA5hVUD/P4yT2vivcQ4joRqkNAktMgi5tER9MMzIr3iWsKg9AQapBkCZM2YG0BoM335YyfiqiqhKrJUk6hta55Xkfep+ek8FrmqNf7watVmbzKWn0osuVIYix+GIMWPfFO4twaKjvpi8/ECd4JKTIB9o3xnFxdMyaasrNLLkp6Tdtx8t8cUQDIYkk2EX2xGU8upHLvzB/tjvLgr6heD1wGqItHVCizNZZEc7D2k4lQkBiSt4kAzgcVmB3n3FjfmMG0KykEkQ20gbH64WViSs+1EBEgWIj58j36RiXL0riYI2i+PtK6xyYHsY/m7Tj1Jf4c9DYEnYfmcTb8Em9Hx60agrqOwmeQj6/hiCff78TGkSxYKG3sOoFv1tbnOO/3Y/wDvG+q4KpGuKNl4ZrVAhB9K+lWabRIM2JsQJj364MpZ00vRAcOTIaQZEkj6fecAZ/MVAZBJ8qVBBmVJ13gd7T0wT+8eaA7CWGzCwmBYE9AbgTbHdZRkbUG01DuLkEbgbD8zGDsqQ4BZiBuQOVrgWk9YvzxFS+Gbc7fjA+/HeUYAER1E7d5E4VmTJMhVEhtwAYJHpm5Bntf9DE4dSW0kbbdfl1wPmm9ACmQx1GIJB2mTzjlt9cTmkDOn4xewi2/zNtvljDEtWpqG0aTcfKJFr4AzWVDq4lr2OkwduUdwYOGKXEgwevsBfrtJxHUoaQr7ywmL7z+BH34yDRWf9d8mkaDj100KanqKAQQSHpqF1FYtHI2kxOJuA8ap1qR9QBpoxZmWIBUwTO416YHO464K4vwtKrLVAOpAdQAmV3I/t74qed4SBUAABVnkETKydxz6Y53huXcns649RUe1q1wXKnmWVlDqE1jcmQCR8PvJj5HBFWj5ZF5kArMyCsSp9ht2nFO4X4oanFKtFRGMCSOcwG6GB7HFky2cIIRrofgJMkH+WeYO30HtLH1Moz+Hl59jZOmjKHxMXHlB2eyS5miabxDg6TEweRHsb/5wo4Dkmp0vKcgNSsZm8iRsOpa/+3D5VOmRaLxz7/mcfaiBzqj16QD/ALgJIHuJMe+O1rdnCvQB+4K7EtMxp3gQLz7XP1PXEfCEam01FVZJELtpkgGTYnTDHpgnJZj1gRIA5d5B+YxxRyaPTpU9bfwzZ5khgD6iI9WpDt/SwbCkNlrCbGb/AC9vnjMP2h1FWERY02AX7PRYgR19ji+01qIx1nV3jpad9ucE2xUvH/CaZQVJIepUVTEECN2/7H34nkbrQ1PgoXD8iTSKH4uTHqSTI9xFu2L9kPAOnJvUYSwDSBAJgwY3NiGMbH54rnC+D66/lKxYTIY3mBsY6CbQD9MaXQp1siHqMfNoAAQDGneTEHVfe83B6454R5s0YVycZfLj9wekqG9GoQYJuoEyx2Yk27C1hjIsvmvMOk3JMf8AMAY22/DG68BzYqGoacGkdJWOUrpIjkfTt7Yy/O+HVXiNVD6UFUaQoMlWaQLCBIaATYRjTgmkzShaAP8Ag3MVNFUMhTWC6QyxoMzDCH/5d9t5xZszUoKtRAFRGplHWdPpPqGn0n5YdcRqa+Hsw8yiNekGArMRYyIHxEco32HPKBxJlYoQZk7w1wQAx6Wneeo2tp3pI0m4pJGncJ8QuGUNU0EAKRp1KxkDUCp9JMi3KTOHTUEaVqAaWkMST6iVsANpmetzy2xlHC+OVqbACp6dS+lrrbbfYC5tjUeHVXqU1Z9RGncAAtcmVHQgSP6b6E70bFPuF3DPDVGhldCstRpLTtqYiIGkyI3ibX5bV3xJkUDAibi5EabE87AkSRO0GLTi8NSYCQJJBJaeXWIm97b254UZvJq9NgwmDIWZuZLARMx8UDfFCxj/AIlyGkBwLgwTfnf5QfxwkSrpH6I641Hi/BQyMAgAIZCRDeqCdK6YvP3Eb4zP90CzqJm0TtMwVJ6j8sPaJyVEVOpJE4YqmkhlFrGSJ3t9OWAqiBWn4gBykX6WwVlgX0sZAmO3y+fLCS9kpE2Yd0C2J9V4tNwY7A4hdmWW+wwgiTKze0bSeuG2TUQTeqAb2PMGd942tO47wtLgaVN5YB1gyQTIIG8gWxOMvFEk/B9o5mQQonTAVh6ZmIJE72354l/d/wDYP+yv9cTRTQnSj6m+HSxCrEgyLwe9oueeIv8AVU6f+P8A/PB54DS5RtlYkBoXR2uJnciCTEx8sccDy5YVAfSKdT4QdgdmO8zseo+4nM8Q1lBIEjfYzy33vjkK1Nyy7E6Xi0gxc7zpN47Y7x0E8Nq01EPZSGhgDAkbgLvMcum2Aciqozo02cgEzJ3IN7iZnDTylKMD6HBke3SffnhVm6umrTOqQ0aiT6rdouLi28WwDUGU8uAfigEwx5fqbf4wXmAUfUD2IvEgcgbwd5xPw+itRHBidMg9bR88VWp4np01Zatn1Ml5J0q3pbbaJ5c45YWh/A/oMW1bqYMKY2Me87Wwhz/ipkpMGpyFqik7KWhbaxErc6dwBF98H8N4l5rI6kEFQ3KdpFuVvxOAuK8MWo4XnM2PxQCpB5DUjsf+nGoI7ydQNfr02jkZ72wh4tRhmI6wojnzO3vfb64C8FcZBHkVGmqs6JkeYgvMH7S8x0g7Yd8Rr6vVBK2m+2qf6fq2AEpnEOHFUQhQA5KdyJFip3EwAesdsWjwvw5GykSSZi5kiOQPY4qfHsvDEBtREQdz1k/Mbjt0ww8H8TNM6CYDXA5dLdscfWxTgpeju6F1Pt9l14fWgmYBBM/jMd8S1wacsJ0kDbl37DCavxilTreqogtDjUJUciQNoNr9cP8AKZpHp+llqJFipBB+a2x0dPkc4Js5upxLHkajwKGojzGKsQSNenUBy9RjdbCfcnHssX8+lUpj4iab6rbxFUcmPKeYIB2Me4jmvK1ayESRJPw7GCTyi5+faMCnOEswVQ9QgsqkxcbQek/X5Yd+iS9lizCQxEyTsSAPuUDFI8V/xQIQsKdQWAiQdIJQn4ruqnv7Ti0jNhlB+2RBX4ipIvPcGb9pwm45kkFAFwHpUnLuDvBWppEgSPWQvtHTCTVxGXIm4HlqdIlqoNM0LMqiKuo2EXuIsYEczuZufhfxCtZHM6Sjr6CLmTpU6iSSS0xa0XJmyngeQRq1JqhV2q0VqSQYZdK8z6tYIgk7hh7Y745kjlavmUQDTaJQSNJETHIIQBzEE2jlKKlDfgMrGHDUq0qNd6Qmo9diUaN9Z1bGJG0TuOc3rn7Qcm65halMsjCmpcruDqN9772npg48XfJsKlTQ1F20vBBLELoY2sbqJP1mcFyaxqLTcZhDQApq5W51N8R3XSPtR0sTMo13Kjalom4dWbM5II8E5hXMQXCtpULIIgIDANoBPzxjuepoyldISqjGVvKxM+42t32xqHAeOmhUfKsYCatbMZI1CbTBHWDzm5tiq+MMnozIrAzSrJqViFC6rF2+KQQxEjv9RPaTXgjk4v0VbhTkMWg+oQOW4iYONG8B8RK09MqwNQ6lIYRKhtUncACO0j50PgeVJa7qYuOZkG4ti2ZfxyMtUWmqIVa7hTqsQbibap3Hbe+NBbsGP+4v+YKtBhWvMwR1O4vIYA26YDzFACCjXJ3kgjfe9p9Von1TPPE2UzwgEELMEqxCtsIEfzQdsRvTMggF7jnF9U7gWOm+8SPmbM6kJW4TdHU6Un1ETK6uhPa1hFpPLGeftB8OilnAKbqEqIXMMCFYsQ8iZ6EDe9sa0Ml6G0yQRECAIuYO2/ftthVxzgS5yk1ELpkSjkKoDAGCSx62MTvgAkrWjGaoUUkJUkN8R+K4Nj87ry5Y6UL5EAXsSAZiSIv1v+OPiZGqlNgGDXKlRJgq246c79+uDeHnUQhsPhGkWAjaSJmeR64lJ0vucUnQRRywj0OyqB8MjTP2rcr2P6OFOfVQw0mCqyOs9LnY/wCLYOq+lj5YCgGCAdJLE/CVIjpA9ziFcujkNYGSsbnbqeQAN+mFjrbEjp2wWrWL05f08gOpkX9t+sR9JdVP+YfR/wD0YHXUsoJ0ySmqJIB697jBMjv9f7YtwVZs+bH8T0j0hhPPvAwdksyNJEHTe5uexFp2jAy0A6Hrzj9bdDj5TzS04Qg2F7+0H3x2WMSVqu4LN/L2EG4/v7YEcRVQQT8QaZN7QTJ+WJajMwDaRqm3ykCDPPbqcT1IUqRBO8Wvfr2BwLCG5RzTBIsVMfdeRyxWfEXCwa4rpBdSDG4kHVdeakCCD0GLPlnkNIvzm8C9u55fLCvMZULTkSzISR939/rjMMWA5PMFKc06ZZKfxUxarSEm6kgirSnqJHOMeXialPNpEVCra3VVhwu5JSZA0iNVxfe+BuJ5l6dOnWSxWorBiYCmdjpvEAqRFx1k4ZeIuJq1Wm+hXYgHWsqYYSpp1NIfbYmQSduiplCLO8KChq1G5CMyRBEteRIibEA/8p7YjNdnXXTcOIEDTEhQDpG0NM32m20HDjhXFGdFB2UfbUBo5g6TpNuYC8rDC/ieVXL1RpUimwMj+RoUFlHQjS0WuGN9sLLkrjfjyVbiTh5M9SABBI1TPX+lxhLkcrUzFXyqVQIACxJPqjmEAi8dwO4w6zx01CBMMBa5Mk7QOv598fF8N6SKbny6zKzLJjWCT6ZFg0HY+2EeWEZJZP36mlhyTi3i/fp/n98k3gjzKCVKtMJUQtsymWC7GxlQZNr73BwqocQr0a7ZqiCpZ2LBbK3qEqVH2fUBtaRFxjocRNAFZ0gGCJj/AKT09v0VJ4idJPmaW/lAMMCduYkW3/HHsThjS7klb8+0fNQnlcqdqvHpmuVQucoK6i1RQyyJ33U3vB1LhZxWs9NZVZKEdrXkEwZGzDafY468E8VR8llwrXCkGYBDBiWEHf1c++CvEPCfPp6ryhmB33ix7fT3OPMkrVo91PwLuFZ2of4wYFC3rUiTf1ESBuDtHIxyw0q5nWXpEDy6iG5i9ipBESCJB+Y6HANMKhfywQrNqiQwWRMTvBix7YEp8TCvy1AGNQkFWEG5krAOqzRHLCX8ux0LuAZ40Fo1q1RjQZTTXVJNPUEiWi9IukA/ZsD2vFLPhq6o4B9LA7SvO8zCuJHytjO/DGUq5mlWoGv/AAqR0oID6gzEqAbEC0/9UbWxFwTIla5dqpKoQSQzah3I3Kg2I7DElMLb8Fy8RcOqVRWo0gppoUanJsAqAMu5GrUQbxv7YW+DWOWzAG4rI2qxidUgBiLkdv5t4xYxXpVAUquNLESFIBkHbaeSgxy0nlhJQITibU9DimlVfXNhrXbn6XaDvgSXzKQ2uQzxJw9Ff95eAFUq4OzWIXodU+ke+FmU4OuY4aUX0uKrMOzaVmOxWCRe/wBMXPiNFKlMoSGB+kTveRb7sV3g7kZZaY9LpVdSbAF0b4SYvK7mOduzOOwMyehUaiW0sdQJ1KZ2WCRPP1DY/ngPOtJnVMiZmy2nlMzfDvxdw3y+I1CJVaihhtuwv23vhKuRmQRtNwI9rb2/HEf4s52mtDfwt/8A2UFao4pm0qxBMX3AsItbrjb0SRYTBkkm8Ad7b/ljAeH12pnUHAamRCsBf2O0/LG1eFuOpXUGmQxCgFehIFjexxSDKYtaHGXghlUAMdibgcjyB1A36XwHxbJkAATBJkx89jbqJ+/DShV0giFvedpknf6Y+8QyoqpHsZsfY/5wWdK2Y/4z4QUVa4B1agKkDTpMRMEkkm8mItI71ilRJfWG1aSpHxREXkbSJ3H542DinBdSlWUGEIH2iJHxLJEkRa4P1jGXZzItSrOjAShKmLGQ0fSwOOfIq2jhzwp37KzVqxWPmk6WaWjpfl12APLBjoWChNIEj4vscwAepHzwx4hw1atMnn269h3t7Yg8McCq5im/kmiTTn+GzMrz1iNjtO0qNt8U1JXEzje4iSo581iy6Y2AO0W6c/lj2hOn3f3x9r5SotQioCrz8JFxc8p25/Pnib/Sx/70fRsV4C1RunBqxal6Jj4THqmDyt7W7YFakjMygSVgk2Bvf3IBEfTHX+phEGi4+zEQTJkCARNyZ7G+OFpBiXLldXxAHbqffHQhmMvIFQgBRpKkmYHO1ud/ywuNRgxQjVEjqT0j5nftgsVAoWCQBMxBMx99vwwr4rUZKodDyjnBMb/Q4AaH+VfkLWG+w6fTH1aIZD6ucXHIze/KfxGEuRzx3OnUTEKdrbRyt+OHC0zpZpjmAdu8YaxaoXcRoK1KpS5uC0dTEgidjInA+Qy5q5dRzp/CbXWSdP8A03P154JYTUDXNgLjaSe3S2IkfSxDMStP7ME6RMysW+XzwrRSIw4VT1FbgEkT6eUSedicMfFnBliQIUQRzsd9PcCbdsQ8GVGupuLgjpPLDHiSnyWAkkKT7QPwwqHozPjdNqNRXp+gq0Bhz6reRcE/054kqeJ8q5VqxDMvwkMsr7H6/UjB/ijKrWTTMahIm9/yOMk4llJqjUstIBi2q+/ZuvXfHPlwqe7o68XUuEaq/wB/P5/Lfjmdo5jMO9Or5KIAsQXaqeemBBiwwjqmqSFKmlcQzygHQmdsXfgfhMoqudkk+gw0HcHqItviLjHhuszO+VrVgzL6kNVzrA5SWv7MSPbEsXVQj8ibr/Rs3Rzyf+jir5+v6h9+zdiQaFVV1ui1qNRQpDFgZGoDcgR0BQ7erF6yT6uVjHa4xU/2QZps3k8xSdYrZWoGWpEMRULMVI6hlYxzLX3M2PiWaqvTevlU1vTtmKRiCQCfNRgdU7zYggyBI9Xori0cko3HuX3PnEOBxU8xNTAxqQG3SVHKYgjFH41QFOqQwq+WE1RBJBvZgfjPckxN5xbqvius9Pzcv+7IgpI4WrY1dQBMdRJYQGsR12G/aHwDzaFHP00NMOq+fTmILKoV9gZX4TtIA25xzQqNk7tFO4HnVoeY9wXECAIJEmDfoTfqBbDjhvFKD1EJyo1PU9TgzdvtaY5zME2GxtimsrIDKtHIHtI+G8XBtv1646rViqAgmZkHoB07zfrjhUpJ1ZNTldF94lnUyVai6qXGgo2qNTKJIEx9kkAWNhv1gyXjEEOhUsIMTzG4J6EAbgcvrSq3GjUA815IsJ/oOeIjVI9S2++RvAxTud6KObvRYPD/ABypUr+U1VpYwbSd5j35fTti4Z+k61ah+Gi4UkgeoMvpJ+nqmDt2xnHDOPOtWUIQi0gDeeYje/39sXfK8WNUHziqh5UaWBafUNJTkYBAne3fDQl4YYCzxqiq9MuQFuhaAQDB27kG3TCPJZYGkzsR8RvN5HLfciL9yMGeNMvpyyIG1XGmf5hZh7Rt2npgTw9lg9KoXLKAFhFvMnuYJ2H1wHG2P3boR5vLsWFQSVMCSJgAAC42MW9wcP8AwDxTy8wQzEazptsZMdhP0/LCKo9gq7wekj5e/wCBxCiNNomBuSDPyPz626ThYyo5+6nZ+huHqLSTG25t+v6YOA08u8jn8pkntik+CeNO9FTVOtiJJBExykCLmI5XGLhQzeoFkXbrIt1H9MdB2R4FHEKfm1SkMhElGmZIEXXltuZtO3Ou+N+FefTUJT8upl01BjAVgQT5awTcmWAMRcW1XuC0T5kmdXPYKRAgG9tot3wl4twsgyTALH4ja99NukEiCIvGFavQJRUlTMhFcFQ4Ec2Gx3ib7/2wVwu1bXSdqdQaWJUA6gva2oxaAbgnBXiTIeXmSwUIl4AnTDerr6RIYgHebWwPwZVWqWsCZjvt+U45ortlRw4125KHObyS5n1NTJDjUNLGQLsXQmQgkgFTIk8uSr/QaX8+Y/8Al6X/AN7Fly+do6tMai0TA2J6n77dMM/JH8tP7/6Y6FUjscYyJcpktLIh0qlpBsAp1QRHINfvJPQY5T+EoBGp9XXUT0gm+0H78SDMxFheBYBuu/QTy6xiE5sKNBHwmUciAYuA0HcARvfscdRAOyjSYOnWfVaRERaDcY4zWSLUTqJLTue8kX+n09seyoXUWQAzcHab/o4iz+agMPM3UFdhJ1mwHzA+WAFAnDB/EJghTeDE22uLkDlPIjrOLHll1gkG0dhsL+9jitUlhjci9x2tJ9pI/Qw+yOY0mGhryPbkff8AoMFBfJDUWKgAkgM0zaYt0xw1ItVsCSyxA3MH4QPY4nzzaqsiwvz5/LBXDc0q1QxMG4Ec7T1vzt3PTG5CuQN+HZxUVnCKyaiRrklRcKYETuOfLvjuh4i1U9X3T1gG/c/KDjvi3jGgBC1UYqZ0jVqBueSwD8yb4r/Ba9OqkGGiTfe/KN+U45M2Z4npWjvjhjl87Oc1mF082KqTAtAuDPsDM9sV2l4fFRwBB0gSe874tVfhtKDDMsgg953F+WFK1DRqAKxZG+7vjly9WpRqPJXH0jjJOXBYMvVVKJEXjEfC8tTWmXZwHckkSJAmyx17d8J+J5uppJpQCsGSARIvEGx22x88OeN1zWYSlmRVy2bJgVsuIWpb7dPk0cxPyFsbpujWVXJ160U6nrfhSqCv7ml+BvDgytOq5XS+YfzGHMAKFUHvALHu5x14UyumrmTGmKgU99K6R+AP164VV/HRydMeefNBkLVhkGrcK8qAJAnUs+xgnFSP7YPJybmmh8+qzsKlQBUZmNvKSS9RRtJCqIuxNj6/Y8ce08xT7oyk9X/0B4hxo0uI5vKJVopSSqWprUpo6gvE6fM1KpDNGlQs89ji6cB48c3k1eqwqU6g0sousgwwv32AIsQcfnaq7VHLuxZmJZix1ai1yTbnjYf2P8XpPlnoXFVGLMCbMpgBlHb4T/09cCUfl2SUt0vuVfxXkmy+aamw9MgoYEOpmDfnyPecKq4MBRMxztNv188ax488J/vVFalO9WlMf7lNynSbSPYjnjKM1IPxXBheX+cec4KEvoScO2X0IMlklYib7iDyPf8AqfbDKhlSQ6kAstgJN7bT07/XAuUVVRnUxJ1ADc9xzHP6fPDClWJqK0yzARJJg9bi+LIshQOH1EYB1ZS3qAKkbb77iOkzjQfB+Z0LJpkhqZqqYF4YKVF51axqjuDaYwkca5hpenveRDC9jaSDOGHhPPAUCzFQaVRqbGw1Aw6t7mwtzn5MopbD20yXPZCnmMuJE30iTdWR2WBPK8Y7oZQIE0qQgMMJvYQJvsTz/wBs88Isx4t0s/l6QC2oLJIDyJI979jHtg/L8WNWgzgFWEQoMydhY7kmBGF8jpplR4xXT97dgAJMaf8AdzPtP44+rwSpWbTTsABLOSqjnuR78sXnhOWhlTQFafXAYkSRLVHEDnOkExI9sX7h2SoUqQDVg5IkXFweYQG4+R543w7dk+y2Zv4O4S9CoHepSggpoDFtex1KQLQ1uf2saLw3OaSVMrubr6Yv9sWHWJm+BuHU6OnzKgRdIOkqFGiJFj8QMfq2M78V8ZIBfK5hqqiQxn1kCxcwASpHboRucNpDr5Vo1fMcXCLqf0iQBzJJiAPc7YlqBWX1xANvVPOAfrjB8v8AtAqeUKdVtatpA1sx0qNQsAwmQQLzYD3xf/B/ianUpp5tTU4EXWyiY73i+qOsnAbSFWRNhfHeDq/mIZVGsxIAklfSwJj1A9bW7YyjiNE0qrUyQ7K0BlIhxuDFwCQZgd8foHM5VWpgrfb4e1wZ5/PGS/tN4Lp/iKoUCBEQIZiZPQhifrywJRsGWHcrFnBaqyo8vVqsJ2vvM9Bi6/uyfy/+fFC4JUAIJJK3Eg9Zkg7z88XD/VMv/P8A+Op/XEoU+SWNpqnQRlAoNt+hvPU2ta3TBb1qY0tZjttvv9/fEOVOhBBiBeRfkP7fLHO+nVYHcSZ3sO20Y7hzsOoo6dTKSIgEWJBMAdAR+t8Q8Oy6kC0BBBO5+K1j88TKdc2+zA/6bfKScc5D0M4G7XvOxsbfPCsZBFJVmYMTpP3g/T8sFUv4chr9I/r85xxlQdR1fbMjbYAAfcME5ikChjt8j/Y4aIGyBpNUtJtMX6fhiNq5VEgerVBjqLnH0ZoHbkb/AHEj9d8Ls7XGs7gCPabfl+rYHAy3ycVOHJ5pMfEZ7+35YizHA5vTBmNQ02YaR6tzMwJ+RwxoEllJEzf57fr2wVRJgMdweVt+U9sL5HEdOvVspbVI9M79Y+mJ6WTeoyggTGocpHQ8xg+vkRvEXkdufyH98MclQuCQYAABFtMem9/v6xiLwwu+0qs06qxdWyilD6ZTcjaLbW6E8umM08b5Ty8wGQlWUKwIJUgi4ggyCOu9sa7VTSpB22MdLGPfGJeKs6GrMoF5O/LFUQb0LuM8ZzGZ0+fWq1yPh8x2bSOcSef5YnydZRTUmmrKsirELVGoEBw8H03EAgwyjbUJCSn9cEUc89IlqbFGKlTEXU7qQbMp6G1hi6hrZJTphvGMpSpaHpVvPpVaZIFRdFakbgBhs1xAZZVr7Ye/srLCuxFRVd1IUEjUw0sSAvSQpki+m3PC3wn4Rq8QfWdQpL8VQ3JIHwJO52HQD5A7Fwjh1OnpK00UqugEKshRaJiY7TiTVaTKdzlTZ8yWXzjtUDuEQKDpX0nXMkavL9a6YuInUb4rPjXwz5cVApZRdmtq9bEHYARrO4FtQ/mtpGUqEgTblgbiWbGoKyeZCsdgVZYAdDe/pOrb7Iwk42h/5KjFDCMoYkBpUGfh2PS8HkcfKILellAt8QMAgzK2Jg7HqCB87T438DMlSnVy2qojqVIVgSjRIOq3pMxe8j/cMV//AIfam6rXfyVqWUiX2J6wJHODz+eIwi46ZONrTBm4iya1cWG1vfr8rjpgD98pKHtqL9NgSN/f+gxdM7+ztmy7VErmo6qSqug9UAmBF1YxvfljK/3mTv8Ar/GKbDLQXSYzN4774c8IqsLSYZlCiY9V4nnaZwu4NwmrmagpUVlnuCYAHcnoP10xpvA/2UiiJzFTWwIYKlkkjckiWg8rffgJbEgmdZNWYIKLVG8o6NNKP/ZMdRkkgawYO4nlyw04hlmqVfMT/wDjKg0nVAdjsYG4B+pOLGqItPQoC8wAALcjHfAOe4W9R4djUplQChjSRe5gSYjaSMFqy6FnBPD9PMu1R0JpqSoZiQKhHxMqg7AyJ58sFeKco2VpqcsqKgJDqiDaLEqLMQSL9Ad8WvI010qoAhbLyAgC3aMdZ7h6P8agzYnqO+Go2vIt4ZlaFagjCnSIqIGEorSGAPMGd5vioeJf2bBS9bLEU4Ut5V4JEk6I+EkbDadsWTifElyRAqFvJILB4LFII9Ji7CTvuOfXEGZ8W0TSZgy1BpJIBgmOUGCMB09MVpPTFPhLxgoppSeJH2h6pAN2MXW1zNufPDfjmTpZmmWkOrWH2hEb9jPTGJK/lVSKROlr9CJsVJkyBtNpiYExjXeE5im2UTySvpp6X07qRfzBIIJ3PckdMTi7ExzvRnXFfDByNTTJZGggn7J/lP0+YM8jiX93P8v4Yu/HXpNkmqsGqIV1HTuTNrmY9UGeRMdhm/8ArVb+Wr/3Z/pic8Xc7IZMSu0XTL5slNJOqGEkmOUwB198Fgq06WIBO5F+Qm/PCisCo3kPblyP2vacFcPqhXIKXteZCyDJ7b9ticdxUNeVRYi5Nvmf7H5YlpiSDta3btHT+uOMwSqjUQWXSbHe14+U3x6myhZ5MQJnvAjAQQk1YdesR8iYtG39sT1RIMNEQZ7E74XPU/jqBcqvXcsYH0F/84JeqdZpkQ1jAvb6WjGvZqdERo2gXtI+RifpGF7qG67iP7/PDjJMAIFyOfb9fhhZUcioASLTA++fvj5YA6e6DspTI0kj59f1H3YIFM6rbQSfqMQ0qnwjlaPv+mDae888YFtHdNN+hH1ty74NyubI9IvIgzsZO8dMD0iQRsRO3IxiLNiSdPYjcd9/uxmKmB+Ms2KOTrut9CGDFz6gAfaSb4wcAkliZLXON94jkVrZSqjGFqKVmNpWx+Rxj1fwTm0kLT1gcwQO9wSCD2wYNLk00/Amcxg7gGQWrUGtTU/iU0WmDp8wuSNMzI6yPqJBxNR8G5lqiqUuwZoBVmhNJaBq9TANqCzcA9MXT9nHhup+8JqVkWmhqMSo1Co5Bpof9wpKrkfZ1EfaMmc09JiRjvZouR4Z5NBABCoFWw6CNotO/wA8c0EMsPp3BP8AbDpMtMcwBFyRP0MYAqZbRUHSPfa1jz5YRF2ifK0tIF+0f0x9zmTkWB8wE+WwAOgsILGSPTFiBcjEiUDIIiR1Fv7R17YnzlQqOQM94wa0YRUOEB8qcqWA1KCrLa4g2N/hIjaYv1hJwZC1RqFVUDU4AAhrjmoYRa94m+53xaeJehlqCNBHqibTfUpEQwIB+vfFc8R8FD11d3006tOJC7t/MQBvpuR0QkHks5a4G8WGcEpu+rzCSFLAxNgpIAOkGdtweWAf2leE1bhdeoqrrpxVmBqhWuJ6aC1v6YL8H5StS8wGopCmCHGgmQCHnTOkzF/5Z3tiy5iiM1lqlEkaatNqZIvIYFSYtG84MdrYr2Zv+y7gAy+VXNPepVHO+hCbADq0hu+pRjQBmA2lYgC33C1rWnfr8sJ83QKrSoJYhdRi0QAigEfDcG/eRyxHnc2yApSstGA7dTMhFnaNyfsg/PAClSGNWFaSRpJBcmwEG9z0No74LSrFrxECd9+XQb/TAORopVVWb1BSTB7RJM9CPrg1CXF9937dh35YJkG5OkQgIjf6dvrOCmqSIO8x/fAgzAELebt2ty+ZgfXpj1WvBE2O34bReZtg2YE4xw5a1JkqAMCNj12Hce4vz5YoPiXK08rRrrWUJqoaaPpBBqaT8AFoXcm17740ShLgs/OwHQf1xQP2x51VylOn8LPXsxk6AimSO5B09wThX7NVmf8AhvINmHsJ0FWkiearB7GQbwN/bF947xvKZIABENR7VEQIPSRuxkBQT9InGb+Hk80nQDUAnVT1ETFwYU3E4vSfs8StSQvTSlUO4S4NzY94jmdtzMY0VSIpVwU2vnGXVVy9d1UOQiux80WMvpjSBBKzv2vgH9/q/wA5/wC9/vhx4mpCkpy9MKQtQsrkEONrFhZxuAd7GRMEotKf/wCf/wCpgcCOzRM5lSKZ6EAhpM7i/wBOo54g4fmSpBBgkW232vbmPzwfmn8wrBJUDS1xA2vHTfAGWgEAmCBueUzv0kfMfPHSMfKmaKkLa/PoCNh95+eGdJIHqmwtHSBb/mJjCRdTuCbf2G2GRqRHLVBEyQLC/wApmP6YWhkx14Z4Y167EBmYopmb2nppv6Z7Yk4tXMeYA2pT6ttjpB+VwcE+Gq3mZEIZDU3ZWPN76g5vzB/W2FnFeJE1alNbWHmNHYAgDmdMX5Y1BvYdkzCggbnAHGqd0eBvH9ME8LcmnLWtsDIHztN55Y+Z7L61A68/6DvtgG8keWqyQB+o3/LDGlNpHbCThxvykGN/kR+umHimAB3GAjSJwAD7xt7Y+ubzjoZe87zjyrfDNE7IsxVJSmtvjgi8kQbW7xjtcp6idtX4gc/l1x9FP4TzVp78x9YwdkahJJmR8ZEW2i/scI0Vi7E1HhVJyA6qwBOljyMMAbcyCcOMqnliAAALwPnf88ctQlSbC33jY/XE1H4QCQSABM7fX6YFDIa0YInryvb9dMDZ1brF4OJKNbRcmPoBe3PHLiQL89vvwwSQ1bhl20j5byP7YjzUkSeX6nHHlhW1DnE9554KdQVIHTBQCLKUZWPTpk6ef9t/liHivCFzNBqTKFUj0HmhHwsB2tbpIx6nZmA/m/XO+GGXZmFxHUb398Cr0EpGTyD06NSTLU1AJgEgR8RA+IIWkGbR0vi1+EadJKRRGdyGhi8zq+1vexnfmDj7SpgVmkKAVC23gk7xy1fjgHhvh390c+W2geYNUgMzrEiC1yeRF/hMdMIo07QrKfwfi5WlXrVbt5lXX2NNzTRQfYLH/N3wdlQwTQbs935w7HU1uY3H/QO4Ob8D4v5kZeZelUcuTEMEZinO+liXJP8AKN5GLLkuPMhKi7EAg30omwZjvJuY3J+ZwBky4cHcBKptGsKB0AVTv3N/YjBvDKkuf5SSSfckz8yZnthBwiGRgCzBnJn+YkgaoG0Rtfae5eZGoR6VMmR6hsBfY/aaJvyJ7YJh0UDJOxkEfiv3wY98L+KVGpJ5vlvVNNbJTGp2IkAAd9X3Hlgfj3imllVYVFMmAiiCWi5Ik2AsT7jnsHwfxXWzdNmpUNDA2d3BUkeoLZSbgwbADVjWrGadWLqi57OhWIOSy6sP4YBbM1CG+0G0hRuYHT7W2O/HXABmsrV0ENUS6abnWt9JiTJiI74ZZjxqQGTyW87bmVEbsWAAiTPOZOKZ4n8W5rz8vUp0Rpp6WbUCoqPDCJBIIAIMX0n5TlTeiadbFvgvwBmaCLmiKlPNeaq00VkhabH+I9UGfTo1DTIO3Mg41asVCNrH8OCTAJkbmyg/QYB8N8XOZpMWpmm6OUcTNxzB6RhwlEEXEhhEdeXtfBMkZ1mfAFLNqr0KqrTOx8vTqJUHcciTBBuJI+zGK7/wtW/+Gqf+LG0V6VKhRJCQm+mmhJJJvCoNyfl1jCf/AIsf/wCHrf8Adf8A7MLLGpeRe1Gdo8ITcqZ9QUxuIJP2RPPAD58+cNMgyZaLC8Sfuw5oUXanolghX1RsZ5H3OEud4a9JZcFYkC5Mmw5XNvzx0k0xtkpaqobSCyEk7i4jV8vfByZUPJO2wO4Exvzi2/TAOTQgK1iqA7RI1Rfe9hE/hh1SnawgGTYWAHSO317YWg2CcNzlTKPVKmQ82gkGAYNrg/ljnhqkhibszSTG5YzOJczQJD6eZmentHKLYJ4flwUOnfmPh5C/TGoNh3D8uApLDSZt/uueh5d8RmufhuImP0PbBGWFidp9uU/r/OA84hV1iBqXfuNxjNATFOXqHUQRMtPLrOLBTIIMch+GE2co6Kin+YQfcc+2GGTurC0Eb4Ud7Q3NSw5WxJTadxGBEqSF7/5wUi2HvgkzprNG2Ocs5p1SZsYOmN/n85jEtceodv6YgztPUupRLLsB2/Lc4zGWmFZiqHYhbA/dy/KMS0qIWYiGuRznbbltPvhZlq8tO0iBNttj2w1y1UAbTAjt9e1sKUTDKamINyOe2OKkz7RG+/y7Y4y9W+9tzO/42GJ/MB2I32wBrO6uVDCGGoRcG89R7c8RU6ZpgABmp/8ANdOnQsPczibLP/Tr2jE1NoEdPwHPDIVijM1AXF7MBPLrvbeO2D1zJH62/r7Y+Z+iGGrpF/nBGOKXKP1vjGQv8R5EO9Gqqlnp1PTDRuNQk81lQCBHxT2L3I1GKjzFAYHfee46W++cRUlBMc/w/QkYkWqYBIg3sY5GPvwqVOzNbKB4k8J0QtWrTpomZpKWVk9OtVUyrAQDKgjqLXvig+Hapr1BBhWBLm2wBEm0KAPuGwnG3rlQajvp1WkzseRT5gfIgcrYwuhTbJZyrSkaaFewgguCfQx9lMxNicBoxeOHNFQ0bimAoUCAzfzE9isHT0EmZjF4phHQPCBbEm3vHYYofEDCaklSF1AkQ2oXAjoBBv2mbYaZzxAiZRXN9SqWAn4rELvvNowtjpbAfGXB2qQQvpGkAhh9qZOggHUxAi8W3vYHwacxT10qYZl+JhEgDVpnkdtUR0FonDPIeI6Ob8jza9KmWB00gw1iSFW5M6zG/KZF4OLLwvhf7vVfQAusyOmkKBojqrAH2JwvbuzrWZKDg0mEZPLrZyLsBNrD7vvwLxfKPVyjU1hKr09MgSFJEEgA3tO1xbDRbi256/hj7XcAEkgAC5JgC3XlipxmV/6TnMl6EVltar5hOtyF3VVgsTAljvAEiJ0zhNZ6lCn5ihKjCGA2DCb+xIntMXxCWSqDdXRlKGLjkYnkZE9ZAwPkarZU06b+sO2mnV6k/YqDk0CzCQ3QRgAHeW4gWbS1J0a++krYiSGDHeR0Nzg2+IqdaYMY783DimLjNFU0A2AAaR0PflsPr8pMxxL+B5enY6pN+v3XxX1zcqEUEKTLG0m/LpHLDYUwFBJmR6pk2F+9+VrXw5GgjhlOVMho07CCxaYAg8rk/W+GWSf0yTqJ0ievwzA/5jgHgtQj0mSGMyI/l0jcXEz7YYZdQfsmxBMmRMW/yOmAEPjQO89/y5YkoWNhJ69diRbnHK3LHeXqBlJ0k7D8O9v7YDrU/wCJpUmASI2G2/vMYwAilWUFgu0kAdDMn8cd5qlOiD8Ln6Ef3wPl6MAb3mOu23z3/wAYYqL+426WiT92CAVcSpkjTHq06rdQfzB/DAfD+JiR36za3LDlqI8xeuneeh6exwrzXCENa8w4kAddiB9x+eFHTGdOr6u0/iMMaDf5wmNAU6lpiLSfla+GuWqWI6fqcYVhagn8cepSDH4/q+Pot8/vx8epse0fLphjFU4zQbJlXpsGRmI0P9liGMAm0QDHPlfHVLxI5YU2pHSy6pkz2sd+hvPblh1xrJpmaFSkbahuORF1I9jH34oGb4dWy+lHMggSROme3M9Z7xywrTHTLzQ4s9c0xQoyS4VtThYiSxH80ATFueHC5nRUYNqVl7b/AC6d454zngGarwwRTCjWWLKNO8aT9owLTeIJIm9gy1d6Zli1RiS2qfWNoAIt0Fz0I3AwtD2XHLZkTyPQg/T64MSqIHObdOd/6YpH79UViywy8/UBsOgH5DDLL8fDSNLrqANwbzz1bQcMCyy1jKC4km9h2wOosPu6i/8AXECVJE9P1OJ1oxJHPly/tjBR8KlZcGG2uJA33H5e2PuZzxhBpAczHNeQLcvTJHQ++JDl5WSed/lthHn8wKWZogzDLVYt00inB52Ji0b8+RV6A2WCrVhXRQS5DBVgiSBHxBTG4vynGe/tU8O1GK18ugY6NFZrahBUaotIuQSNu047z3irM0mDCqKdOq5ltILggArTAOxZYg9yfe15PKBsuzqSWakw01D6bj1BgCJ67mOu85PuQEypUMiCDDsSqhSdMklU2b08jf5dr53xLgGZpVUZ3fyS2pdHUXvMhWJ2LdeQ20TLIoaoKotqFUIfTpghSGMSb3gib7nbBn/BWXzdMawyU4madR11Sbkkkydhf7sIivBWv2e5Jcy9SkKZWjRYqxJu7AKoQspGsaQNQgDbrjV9JIk7xv0sDhR4f4NRyVFKVCmdIJO9ySLs7HmbH6QNhhlmYB3Mb7mDtuB9cNQtkdbOqqlhMCAIBaD30g2m2JhDiNtv6jEC0wE0gWvyA2v8sfKbHSTBJgC3Mm33WxgAfGuECstTTNKqyFRUWz7RJ/msYvccoxWvCXi166VKOZCVACE1qIZWLaQ5XaA8epbgwYG4u9TIrVDI06WGmQSCOQIA5g3neRjPDkZzjaT5OapMocgzSq/7iognWsyLQYwGuAMs5zWboFf4jV0DnWzKgJHJQEA0tve4Y9NsNP8AiVOh/wCz/fEiuCgDCZA1Dl1E/rliL90T+ar/AN9W/wDXhkAx/KUxCDqk4INUxE21AfK9vuH0x7HsVRMO4k0aItytg/KCUAOxcz3hgI9ox8x7Ex1wx9kfhA5HcfLAyoIYxePxBP4gY+49ihFktMS+nkDMfI4h8w6iO0fjj7j2AhmS5iz0wP8AcPuGBuINIP8AtIjtMzj5j2AY44hUOunf+X/zR+GGlH7Pexx7HsYL5GBN19j+OJIsnvj2PYxkcZ2mNIMCYP4YScRyiVKBZ1DGNzvj2PY3gP8AUKeE0gi1goAHmgf/AEqJ/En64c5SmGeCLBSel4jl2x7HsIUQDw8/xCP90fecEcKogOkW36/zAfhj2PYK4Axzkm/iEcr/AIt/QYeLsO6j/wAs4+Y9hmaJM/PCXxHTGrLnn+8013Pwu2ll9iLEY9j2EfBpCz9pFIf6czaRqDIQYFjqAkdLWw/8NVCcupNzf77/AI4+Y9hlyEq/iqkBXzIFgQDa1wiEXHdj9cVnheeqUyUR2CkpKySp1aJMG0mTffHsexCemGXgvnhbMNU80OS2h4WdwNI57n54dV1s47Y9j2KhRFkRK3/W2JWH8NzzB/Kcex7DIQkDX+76gYyr9pjaM1Sqr6XNiRzjTy25nHsewkuAT4Zfcu50i+4H54mjHsewU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082" name="AutoShape 10" descr="data:image/jpeg;base64,/9j/4AAQSkZJRgABAQAAAQABAAD/2wCEAAkGBhQSERUUExQWExUWFx0aGBgYGBgYGhoeHBocGx8YGxsaGyYgGhsjGyAfHzAhIycpLCwsGyAxNTAqNSYrLCoBCQoKDgwOGg8PGiwkHyQvLCwsLCwsLCwsLCwsLCwsLCwsLCwsLCwsLCksLCwsLCwsLCwsLCwsLCwsLCwsLCwsLP/AABEIALMBGQMBIgACEQEDEQH/xAAcAAACAwEBAQEAAAAAAAAAAAAEBQMGBwIAAQj/xABIEAACAQIEBAQDBQcCAwUIAwABAhEDIQAEEjEFQVFhBhMicTKBkUKhscHwBxQjUtHh8RViFnKCkpOistIzU1SUo9Pi4yQ0ZP/EABoBAAMBAQEBAAAAAAAAAAAAAAECAwAEBQb/xAArEQACAgIBBAAGAQUBAAAAAAAAAQIRAyExBBJBURMiYYGx8DJCUnGh8SP/2gAMAwEAAhEDEQA/AI+HhlrvIVSwEzYG0GOXxD7zhumsyFhZMKbExHMEfTeYHXER4TCFlWCkH0i5BJnYdTyn78EUmkiT6TBUgwJvInfn7jFTmZ9ydIkvqYu8BQTAgX5KBaDtecN8nqG5vMbA85iOwsO2ActUCVCRIYf5kkbH+o6Yc1aAIkFZj4bggzff2vjGQPXoDVIkRaL/ACsT+X9iGVWvBvHb1e/f8sQSIBBJBsSxmDO8n/OOhUPxKQYMwdoG595mwxrCj2YyIfL1VUetfUQeYNzpBET7HphLlsuQqaYM/FPsTsIuTabi2LFmcwjAswgk7X39un5HCeinrCqpuYECYJkAjt1ODwF7PlWsNYGxIgA7mxkxvy/VsSVKeunq3iRcD5jHyplfKVdamdUaHUFYBMRDTMRaI9oxxSr+k6SBpuRMgRBi8RJtt1wFLYXBpbRPSzGmoAdmHTaP1+GF3iLhc1FzSzrpj1AR6gJgzHMSN+mD3bVT5ki4HMEfqMT0CSII2+yeQINj2i8Y0laFWiuZDNUyfQZETad1iCO4WR8u2GmXibTe45wencH9b4rvEwcjVkf+xerqXqlhNObTAuCd1INrw6ytYVE10iSDcCCNV9iTt0B2wkZeBpHyrlCHLI2gsyknfZhO9hO3sThqoOosDaxsAI6mTe+FtXV5msU5EAiTGk2kMRtNuRBjlAxPk661jooqF0DQTO0EnQnUAk3Nukzg8hAuKZGktRH0gySIUjcg8wd453gA/P7wvJU1QGpFQkaDqNwskBpJsJk2tOG2a4YwV6tRJ0wwAIYjTJ9IFzcD3+7FL4tm/Kos6MCtVV0gAQogXtY3EX6nE5uthRJxLjYorFG4HoBtIgH1bQYP1xxwjii1q7ks1MspAII9MXgEDpNovOKG+bcmZgNJ9RiNJ/X1wzyGZChdLAMYIi435dLT/jHJLJK7JubTs1PIsXpB3Pr0gVVUgrqA9TAiYBGltO/xd5Ez3FmSpDAsrhSsaQRYg3O+xEHpv0R5HNVaNFiGXSw1xudY22MxAie/OcKc/wAVNUeYmoExvIi0EbbTO3+afGqNle7Vln4bwlP3k1pJvPpAAkek6oF7Xkkj1G87PslxJK6syKwQlkIb06tDFTbdQYMTB264oR41Vp0QKLqKjEDU7ABdUgm9ouDBnbDrwn4yWuB5rBSajU5nSthKuOeljbsYF8PGSZVu0mXNcuWp01uwAAbkTA3nr3x1RpimWUerUSx5mRAiTuI+/DA5hVUD/P4yT2vivcQ4joRqkNAktMgi5tER9MMzIr3iWsKg9AQapBkCZM2YG0BoM335YyfiqiqhKrJUk6hta55Xkfep+ek8FrmqNf7watVmbzKWn0osuVIYix+GIMWPfFO4twaKjvpi8/ECd4JKTIB9o3xnFxdMyaasrNLLkp6Tdtx8t8cUQDIYkk2EX2xGU8upHLvzB/tjvLgr6heD1wGqItHVCizNZZEc7D2k4lQkBiSt4kAzgcVmB3n3FjfmMG0KykEkQ20gbH64WViSs+1EBEgWIj58j36RiXL0riYI2i+PtK6xyYHsY/m7Tj1Jf4c9DYEnYfmcTb8Em9Hx60agrqOwmeQj6/hiCff78TGkSxYKG3sOoFv1tbnOO/3Y/wDvG+q4KpGuKNl4ZrVAhB9K+lWabRIM2JsQJj364MpZ00vRAcOTIaQZEkj6fecAZ/MVAZBJ8qVBBmVJ13gd7T0wT+8eaA7CWGzCwmBYE9AbgTbHdZRkbUG01DuLkEbgbD8zGDsqQ4BZiBuQOVrgWk9YvzxFS+Gbc7fjA+/HeUYAER1E7d5E4VmTJMhVEhtwAYJHpm5Bntf9DE4dSW0kbbdfl1wPmm9ACmQx1GIJB2mTzjlt9cTmkDOn4xewi2/zNtvljDEtWpqG0aTcfKJFr4AzWVDq4lr2OkwduUdwYOGKXEgwevsBfrtJxHUoaQr7ywmL7z+BH34yDRWf9d8mkaDj100KanqKAQQSHpqF1FYtHI2kxOJuA8ap1qR9QBpoxZmWIBUwTO416YHO464K4vwtKrLVAOpAdQAmV3I/t74qed4SBUAABVnkETKydxz6Y53huXcns649RUe1q1wXKnmWVlDqE1jcmQCR8PvJj5HBFWj5ZF5kArMyCsSp9ht2nFO4X4oanFKtFRGMCSOcwG6GB7HFky2cIIRrofgJMkH+WeYO30HtLH1Moz+Hl59jZOmjKHxMXHlB2eyS5miabxDg6TEweRHsb/5wo4Dkmp0vKcgNSsZm8iRsOpa/+3D5VOmRaLxz7/mcfaiBzqj16QD/ALgJIHuJMe+O1rdnCvQB+4K7EtMxp3gQLz7XP1PXEfCEam01FVZJELtpkgGTYnTDHpgnJZj1gRIA5d5B+YxxRyaPTpU9bfwzZ5khgD6iI9WpDt/SwbCkNlrCbGb/AC9vnjMP2h1FWERY02AX7PRYgR19ji+01qIx1nV3jpad9ucE2xUvH/CaZQVJIepUVTEECN2/7H34nkbrQ1PgoXD8iTSKH4uTHqSTI9xFu2L9kPAOnJvUYSwDSBAJgwY3NiGMbH54rnC+D66/lKxYTIY3mBsY6CbQD9MaXQp1siHqMfNoAAQDGneTEHVfe83B6454R5s0YVycZfLj9wekqG9GoQYJuoEyx2Yk27C1hjIsvmvMOk3JMf8AMAY22/DG68BzYqGoacGkdJWOUrpIjkfTt7Yy/O+HVXiNVD6UFUaQoMlWaQLCBIaATYRjTgmkzShaAP8Ag3MVNFUMhTWC6QyxoMzDCH/5d9t5xZszUoKtRAFRGplHWdPpPqGn0n5YdcRqa+Hsw8yiNekGArMRYyIHxEco32HPKBxJlYoQZk7w1wQAx6Wneeo2tp3pI0m4pJGncJ8QuGUNU0EAKRp1KxkDUCp9JMi3KTOHTUEaVqAaWkMST6iVsANpmetzy2xlHC+OVqbACp6dS+lrrbbfYC5tjUeHVXqU1Z9RGncAAtcmVHQgSP6b6E70bFPuF3DPDVGhldCstRpLTtqYiIGkyI3ibX5bV3xJkUDAibi5EabE87AkSRO0GLTi8NSYCQJJBJaeXWIm97b254UZvJq9NgwmDIWZuZLARMx8UDfFCxj/AIlyGkBwLgwTfnf5QfxwkSrpH6I641Hi/BQyMAgAIZCRDeqCdK6YvP3Eb4zP90CzqJm0TtMwVJ6j8sPaJyVEVOpJE4YqmkhlFrGSJ3t9OWAqiBWn4gBykX6WwVlgX0sZAmO3y+fLCS9kpE2Yd0C2J9V4tNwY7A4hdmWW+wwgiTKze0bSeuG2TUQTeqAb2PMGd942tO47wtLgaVN5YB1gyQTIIG8gWxOMvFEk/B9o5mQQonTAVh6ZmIJE72354l/d/wDYP+yv9cTRTQnSj6m+HSxCrEgyLwe9oueeIv8AVU6f+P8A/PB54DS5RtlYkBoXR2uJnciCTEx8sccDy5YVAfSKdT4QdgdmO8zseo+4nM8Q1lBIEjfYzy33vjkK1Nyy7E6Xi0gxc7zpN47Y7x0E8Nq01EPZSGhgDAkbgLvMcum2Aciqozo02cgEzJ3IN7iZnDTylKMD6HBke3SffnhVm6umrTOqQ0aiT6rdouLi28WwDUGU8uAfigEwx5fqbf4wXmAUfUD2IvEgcgbwd5xPw+itRHBidMg9bR88VWp4np01Zatn1Ml5J0q3pbbaJ5c45YWh/A/oMW1bqYMKY2Me87Wwhz/ipkpMGpyFqik7KWhbaxErc6dwBF98H8N4l5rI6kEFQ3KdpFuVvxOAuK8MWo4XnM2PxQCpB5DUjsf+nGoI7ydQNfr02jkZ72wh4tRhmI6wojnzO3vfb64C8FcZBHkVGmqs6JkeYgvMH7S8x0g7Yd8Rr6vVBK2m+2qf6fq2AEpnEOHFUQhQA5KdyJFip3EwAesdsWjwvw5GykSSZi5kiOQPY4qfHsvDEBtREQdz1k/Mbjt0ww8H8TNM6CYDXA5dLdscfWxTgpeju6F1Pt9l14fWgmYBBM/jMd8S1wacsJ0kDbl37DCavxilTreqogtDjUJUciQNoNr9cP8AKZpHp+llqJFipBB+a2x0dPkc4Js5upxLHkajwKGojzGKsQSNenUBy9RjdbCfcnHssX8+lUpj4iab6rbxFUcmPKeYIB2Me4jmvK1ayESRJPw7GCTyi5+faMCnOEswVQ9QgsqkxcbQek/X5Yd+iS9lizCQxEyTsSAPuUDFI8V/xQIQsKdQWAiQdIJQn4ruqnv7Ti0jNhlB+2RBX4ipIvPcGb9pwm45kkFAFwHpUnLuDvBWppEgSPWQvtHTCTVxGXIm4HlqdIlqoNM0LMqiKuo2EXuIsYEczuZufhfxCtZHM6Sjr6CLmTpU6iSSS0xa0XJmyngeQRq1JqhV2q0VqSQYZdK8z6tYIgk7hh7Y745kjlavmUQDTaJQSNJETHIIQBzEE2jlKKlDfgMrGHDUq0qNd6Qmo9diUaN9Z1bGJG0TuOc3rn7Qcm65halMsjCmpcruDqN9772npg48XfJsKlTQ1F20vBBLELoY2sbqJP1mcFyaxqLTcZhDQApq5W51N8R3XSPtR0sTMo13Kjalom4dWbM5II8E5hXMQXCtpULIIgIDANoBPzxjuepoyldISqjGVvKxM+42t32xqHAeOmhUfKsYCatbMZI1CbTBHWDzm5tiq+MMnozIrAzSrJqViFC6rF2+KQQxEjv9RPaTXgjk4v0VbhTkMWg+oQOW4iYONG8B8RK09MqwNQ6lIYRKhtUncACO0j50PgeVJa7qYuOZkG4ti2ZfxyMtUWmqIVa7hTqsQbibap3Hbe+NBbsGP+4v+YKtBhWvMwR1O4vIYA26YDzFACCjXJ3kgjfe9p9Von1TPPE2UzwgEELMEqxCtsIEfzQdsRvTMggF7jnF9U7gWOm+8SPmbM6kJW4TdHU6Un1ETK6uhPa1hFpPLGeftB8OilnAKbqEqIXMMCFYsQ8iZ6EDe9sa0Ml6G0yQRECAIuYO2/ftthVxzgS5yk1ELpkSjkKoDAGCSx62MTvgAkrWjGaoUUkJUkN8R+K4Nj87ry5Y6UL5EAXsSAZiSIv1v+OPiZGqlNgGDXKlRJgq246c79+uDeHnUQhsPhGkWAjaSJmeR64lJ0vucUnQRRywj0OyqB8MjTP2rcr2P6OFOfVQw0mCqyOs9LnY/wCLYOq+lj5YCgGCAdJLE/CVIjpA9ziFcujkNYGSsbnbqeQAN+mFjrbEjp2wWrWL05f08gOpkX9t+sR9JdVP+YfR/wD0YHXUsoJ0ySmqJIB697jBMjv9f7YtwVZs+bH8T0j0hhPPvAwdksyNJEHTe5uexFp2jAy0A6Hrzj9bdDj5TzS04Qg2F7+0H3x2WMSVqu4LN/L2EG4/v7YEcRVQQT8QaZN7QTJ+WJajMwDaRqm3ykCDPPbqcT1IUqRBO8Wvfr2BwLCG5RzTBIsVMfdeRyxWfEXCwa4rpBdSDG4kHVdeakCCD0GLPlnkNIvzm8C9u55fLCvMZULTkSzISR939/rjMMWA5PMFKc06ZZKfxUxarSEm6kgirSnqJHOMeXialPNpEVCra3VVhwu5JSZA0iNVxfe+BuJ5l6dOnWSxWorBiYCmdjpvEAqRFx1k4ZeIuJq1Wm+hXYgHWsqYYSpp1NIfbYmQSduiplCLO8KChq1G5CMyRBEteRIibEA/8p7YjNdnXXTcOIEDTEhQDpG0NM32m20HDjhXFGdFB2UfbUBo5g6TpNuYC8rDC/ieVXL1RpUimwMj+RoUFlHQjS0WuGN9sLLkrjfjyVbiTh5M9SABBI1TPX+lxhLkcrUzFXyqVQIACxJPqjmEAi8dwO4w6zx01CBMMBa5Mk7QOv598fF8N6SKbny6zKzLJjWCT6ZFg0HY+2EeWEZJZP36mlhyTi3i/fp/n98k3gjzKCVKtMJUQtsymWC7GxlQZNr73BwqocQr0a7ZqiCpZ2LBbK3qEqVH2fUBtaRFxjocRNAFZ0gGCJj/AKT09v0VJ4idJPmaW/lAMMCduYkW3/HHsThjS7klb8+0fNQnlcqdqvHpmuVQucoK6i1RQyyJ33U3vB1LhZxWs9NZVZKEdrXkEwZGzDafY468E8VR8llwrXCkGYBDBiWEHf1c++CvEPCfPp6ryhmB33ix7fT3OPMkrVo91PwLuFZ2of4wYFC3rUiTf1ESBuDtHIxyw0q5nWXpEDy6iG5i9ipBESCJB+Y6HANMKhfywQrNqiQwWRMTvBix7YEp8TCvy1AGNQkFWEG5krAOqzRHLCX8ux0LuAZ40Fo1q1RjQZTTXVJNPUEiWi9IukA/ZsD2vFLPhq6o4B9LA7SvO8zCuJHytjO/DGUq5mlWoGv/AAqR0oID6gzEqAbEC0/9UbWxFwTIla5dqpKoQSQzah3I3Kg2I7DElMLb8Fy8RcOqVRWo0gppoUanJsAqAMu5GrUQbxv7YW+DWOWzAG4rI2qxidUgBiLkdv5t4xYxXpVAUquNLESFIBkHbaeSgxy0nlhJQITibU9DimlVfXNhrXbn6XaDvgSXzKQ2uQzxJw9Ff95eAFUq4OzWIXodU+ke+FmU4OuY4aUX0uKrMOzaVmOxWCRe/wBMXPiNFKlMoSGB+kTveRb7sV3g7kZZaY9LpVdSbAF0b4SYvK7mOduzOOwMyehUaiW0sdQJ1KZ2WCRPP1DY/ngPOtJnVMiZmy2nlMzfDvxdw3y+I1CJVaihhtuwv23vhKuRmQRtNwI9rb2/HEf4s52mtDfwt/8A2UFao4pm0qxBMX3AsItbrjb0SRYTBkkm8Ad7b/ljAeH12pnUHAamRCsBf2O0/LG1eFuOpXUGmQxCgFehIFjexxSDKYtaHGXghlUAMdibgcjyB1A36XwHxbJkAATBJkx89jbqJ+/DShV0giFvedpknf6Y+8QyoqpHsZsfY/5wWdK2Y/4z4QUVa4B1agKkDTpMRMEkkm8mItI71ilRJfWG1aSpHxREXkbSJ3H542DinBdSlWUGEIH2iJHxLJEkRa4P1jGXZzItSrOjAShKmLGQ0fSwOOfIq2jhzwp37KzVqxWPmk6WaWjpfl12APLBjoWChNIEj4vscwAepHzwx4hw1atMnn269h3t7Yg8McCq5im/kmiTTn+GzMrz1iNjtO0qNt8U1JXEzje4iSo581iy6Y2AO0W6c/lj2hOn3f3x9r5SotQioCrz8JFxc8p25/Pnib/Sx/70fRsV4C1RunBqxal6Jj4THqmDyt7W7YFakjMygSVgk2Bvf3IBEfTHX+phEGi4+zEQTJkCARNyZ7G+OFpBiXLldXxAHbqffHQhmMvIFQgBRpKkmYHO1ud/ywuNRgxQjVEjqT0j5nftgsVAoWCQBMxBMx99vwwr4rUZKodDyjnBMb/Q4AaH+VfkLWG+w6fTH1aIZD6ucXHIze/KfxGEuRzx3OnUTEKdrbRyt+OHC0zpZpjmAdu8YaxaoXcRoK1KpS5uC0dTEgidjInA+Qy5q5dRzp/CbXWSdP8A03P154JYTUDXNgLjaSe3S2IkfSxDMStP7ME6RMysW+XzwrRSIw4VT1FbgEkT6eUSedicMfFnBliQIUQRzsd9PcCbdsQ8GVGupuLgjpPLDHiSnyWAkkKT7QPwwqHozPjdNqNRXp+gq0Bhz6reRcE/054kqeJ8q5VqxDMvwkMsr7H6/UjB/ijKrWTTMahIm9/yOMk4llJqjUstIBi2q+/ZuvXfHPlwqe7o68XUuEaq/wB/P5/Lfjmdo5jMO9Or5KIAsQXaqeemBBiwwjqmqSFKmlcQzygHQmdsXfgfhMoqudkk+gw0HcHqItviLjHhuszO+VrVgzL6kNVzrA5SWv7MSPbEsXVQj8ibr/Rs3Rzyf+jir5+v6h9+zdiQaFVV1ui1qNRQpDFgZGoDcgR0BQ7erF6yT6uVjHa4xU/2QZps3k8xSdYrZWoGWpEMRULMVI6hlYxzLX3M2PiWaqvTevlU1vTtmKRiCQCfNRgdU7zYggyBI9Xori0cko3HuX3PnEOBxU8xNTAxqQG3SVHKYgjFH41QFOqQwq+WE1RBJBvZgfjPckxN5xbqvius9Pzcv+7IgpI4WrY1dQBMdRJYQGsR12G/aHwDzaFHP00NMOq+fTmILKoV9gZX4TtIA25xzQqNk7tFO4HnVoeY9wXECAIJEmDfoTfqBbDjhvFKD1EJyo1PU9TgzdvtaY5zME2GxtimsrIDKtHIHtI+G8XBtv1646rViqAgmZkHoB07zfrjhUpJ1ZNTldF94lnUyVai6qXGgo2qNTKJIEx9kkAWNhv1gyXjEEOhUsIMTzG4J6EAbgcvrSq3GjUA815IsJ/oOeIjVI9S2++RvAxTud6KObvRYPD/ABypUr+U1VpYwbSd5j35fTti4Z+k61ah+Gi4UkgeoMvpJ+nqmDt2xnHDOPOtWUIQi0gDeeYje/39sXfK8WNUHziqh5UaWBafUNJTkYBAne3fDQl4YYCzxqiq9MuQFuhaAQDB27kG3TCPJZYGkzsR8RvN5HLfciL9yMGeNMvpyyIG1XGmf5hZh7Rt2npgTw9lg9KoXLKAFhFvMnuYJ2H1wHG2P3boR5vLsWFQSVMCSJgAAC42MW9wcP8AwDxTy8wQzEazptsZMdhP0/LCKo9gq7wekj5e/wCBxCiNNomBuSDPyPz626ThYyo5+6nZ+huHqLSTG25t+v6YOA08u8jn8pkntik+CeNO9FTVOtiJJBExykCLmI5XGLhQzeoFkXbrIt1H9MdB2R4FHEKfm1SkMhElGmZIEXXltuZtO3Ou+N+FefTUJT8upl01BjAVgQT5awTcmWAMRcW1XuC0T5kmdXPYKRAgG9tot3wl4twsgyTALH4ja99NukEiCIvGFavQJRUlTMhFcFQ4Ec2Gx3ib7/2wVwu1bXSdqdQaWJUA6gva2oxaAbgnBXiTIeXmSwUIl4AnTDerr6RIYgHebWwPwZVWqWsCZjvt+U45ortlRw4125KHObyS5n1NTJDjUNLGQLsXQmQgkgFTIk8uSr/QaX8+Y/8Al6X/AN7Fly+do6tMai0TA2J6n77dMM/JH8tP7/6Y6FUjscYyJcpktLIh0qlpBsAp1QRHINfvJPQY5T+EoBGp9XXUT0gm+0H78SDMxFheBYBuu/QTy6xiE5sKNBHwmUciAYuA0HcARvfscdRAOyjSYOnWfVaRERaDcY4zWSLUTqJLTue8kX+n09seyoXUWQAzcHab/o4iz+agMPM3UFdhJ1mwHzA+WAFAnDB/EJghTeDE22uLkDlPIjrOLHll1gkG0dhsL+9jitUlhjci9x2tJ9pI/Qw+yOY0mGhryPbkff8AoMFBfJDUWKgAkgM0zaYt0xw1ItVsCSyxA3MH4QPY4nzzaqsiwvz5/LBXDc0q1QxMG4Ec7T1vzt3PTG5CuQN+HZxUVnCKyaiRrklRcKYETuOfLvjuh4i1U9X3T1gG/c/KDjvi3jGgBC1UYqZ0jVqBueSwD8yb4r/Ba9OqkGGiTfe/KN+U45M2Z4npWjvjhjl87Oc1mF082KqTAtAuDPsDM9sV2l4fFRwBB0gSe874tVfhtKDDMsgg953F+WFK1DRqAKxZG+7vjly9WpRqPJXH0jjJOXBYMvVVKJEXjEfC8tTWmXZwHckkSJAmyx17d8J+J5uppJpQCsGSARIvEGx22x88OeN1zWYSlmRVy2bJgVsuIWpb7dPk0cxPyFsbpujWVXJ160U6nrfhSqCv7ml+BvDgytOq5XS+YfzGHMAKFUHvALHu5x14UyumrmTGmKgU99K6R+AP164VV/HRydMeefNBkLVhkGrcK8qAJAnUs+xgnFSP7YPJybmmh8+qzsKlQBUZmNvKSS9RRtJCqIuxNj6/Y8ce08xT7oyk9X/0B4hxo0uI5vKJVopSSqWprUpo6gvE6fM1KpDNGlQs89ji6cB48c3k1eqwqU6g0sousgwwv32AIsQcfnaq7VHLuxZmJZix1ai1yTbnjYf2P8XpPlnoXFVGLMCbMpgBlHb4T/09cCUfl2SUt0vuVfxXkmy+aamw9MgoYEOpmDfnyPecKq4MBRMxztNv188ax488J/vVFalO9WlMf7lNynSbSPYjnjKM1IPxXBheX+cec4KEvoScO2X0IMlklYib7iDyPf8AqfbDKhlSQ6kAstgJN7bT07/XAuUVVRnUxJ1ADc9xzHP6fPDClWJqK0yzARJJg9bi+LIshQOH1EYB1ZS3qAKkbb77iOkzjQfB+Z0LJpkhqZqqYF4YKVF51axqjuDaYwkca5hpenveRDC9jaSDOGHhPPAUCzFQaVRqbGw1Aw6t7mwtzn5MopbD20yXPZCnmMuJE30iTdWR2WBPK8Y7oZQIE0qQgMMJvYQJvsTz/wBs88Isx4t0s/l6QC2oLJIDyJI979jHtg/L8WNWgzgFWEQoMydhY7kmBGF8jpplR4xXT97dgAJMaf8AdzPtP44+rwSpWbTTsABLOSqjnuR78sXnhOWhlTQFafXAYkSRLVHEDnOkExI9sX7h2SoUqQDVg5IkXFweYQG4+R543w7dk+y2Zv4O4S9CoHepSggpoDFtex1KQLQ1uf2saLw3OaSVMrubr6Yv9sWHWJm+BuHU6OnzKgRdIOkqFGiJFj8QMfq2M78V8ZIBfK5hqqiQxn1kCxcwASpHboRucNpDr5Vo1fMcXCLqf0iQBzJJiAPc7YlqBWX1xANvVPOAfrjB8v8AtAqeUKdVtatpA1sx0qNQsAwmQQLzYD3xf/B/ianUpp5tTU4EXWyiY73i+qOsnAbSFWRNhfHeDq/mIZVGsxIAklfSwJj1A9bW7YyjiNE0qrUyQ7K0BlIhxuDFwCQZgd8foHM5VWpgrfb4e1wZ5/PGS/tN4Lp/iKoUCBEQIZiZPQhifrywJRsGWHcrFnBaqyo8vVqsJ2vvM9Bi6/uyfy/+fFC4JUAIJJK3Eg9Zkg7z88XD/VMv/P8A+Op/XEoU+SWNpqnQRlAoNt+hvPU2ta3TBb1qY0tZjttvv9/fEOVOhBBiBeRfkP7fLHO+nVYHcSZ3sO20Y7hzsOoo6dTKSIgEWJBMAdAR+t8Q8Oy6kC0BBBO5+K1j88TKdc2+zA/6bfKScc5D0M4G7XvOxsbfPCsZBFJVmYMTpP3g/T8sFUv4chr9I/r85xxlQdR1fbMjbYAAfcME5ikChjt8j/Y4aIGyBpNUtJtMX6fhiNq5VEgerVBjqLnH0ZoHbkb/AHEj9d8Ls7XGs7gCPabfl+rYHAy3ycVOHJ5pMfEZ7+35YizHA5vTBmNQ02YaR6tzMwJ+RwxoEllJEzf57fr2wVRJgMdweVt+U9sL5HEdOvVspbVI9M79Y+mJ6WTeoyggTGocpHQ8xg+vkRvEXkdufyH98MclQuCQYAABFtMem9/v6xiLwwu+0qs06qxdWyilD6ZTcjaLbW6E8umM08b5Ty8wGQlWUKwIJUgi4ggyCOu9sa7VTSpB22MdLGPfGJeKs6GrMoF5O/LFUQb0LuM8ZzGZ0+fWq1yPh8x2bSOcSef5YnydZRTUmmrKsirELVGoEBw8H03EAgwyjbUJCSn9cEUc89IlqbFGKlTEXU7qQbMp6G1hi6hrZJTphvGMpSpaHpVvPpVaZIFRdFakbgBhs1xAZZVr7Ye/srLCuxFRVd1IUEjUw0sSAvSQpki+m3PC3wn4Rq8QfWdQpL8VQ3JIHwJO52HQD5A7Fwjh1OnpK00UqugEKshRaJiY7TiTVaTKdzlTZ8yWXzjtUDuEQKDpX0nXMkavL9a6YuInUb4rPjXwz5cVApZRdmtq9bEHYARrO4FtQ/mtpGUqEgTblgbiWbGoKyeZCsdgVZYAdDe/pOrb7Iwk42h/5KjFDCMoYkBpUGfh2PS8HkcfKILellAt8QMAgzK2Jg7HqCB87T438DMlSnVy2qojqVIVgSjRIOq3pMxe8j/cMV//AIfam6rXfyVqWUiX2J6wJHODz+eIwi46ZONrTBm4iya1cWG1vfr8rjpgD98pKHtqL9NgSN/f+gxdM7+ztmy7VErmo6qSqug9UAmBF1YxvfljK/3mTv8Ar/GKbDLQXSYzN4774c8IqsLSYZlCiY9V4nnaZwu4NwmrmagpUVlnuCYAHcnoP10xpvA/2UiiJzFTWwIYKlkkjckiWg8rffgJbEgmdZNWYIKLVG8o6NNKP/ZMdRkkgawYO4nlyw04hlmqVfMT/wDjKg0nVAdjsYG4B+pOLGqItPQoC8wAALcjHfAOe4W9R4djUplQChjSRe5gSYjaSMFqy6FnBPD9PMu1R0JpqSoZiQKhHxMqg7AyJ58sFeKco2VpqcsqKgJDqiDaLEqLMQSL9Ad8WvI010qoAhbLyAgC3aMdZ7h6P8agzYnqO+Go2vIt4ZlaFagjCnSIqIGEorSGAPMGd5vioeJf2bBS9bLEU4Ut5V4JEk6I+EkbDadsWTifElyRAqFvJILB4LFII9Ji7CTvuOfXEGZ8W0TSZgy1BpJIBgmOUGCMB09MVpPTFPhLxgoppSeJH2h6pAN2MXW1zNufPDfjmTpZmmWkOrWH2hEb9jPTGJK/lVSKROlr9CJsVJkyBtNpiYExjXeE5im2UTySvpp6X07qRfzBIIJ3PckdMTi7ExzvRnXFfDByNTTJZGggn7J/lP0+YM8jiX93P8v4Yu/HXpNkmqsGqIV1HTuTNrmY9UGeRMdhm/8ArVb+Wr/3Z/pic8Xc7IZMSu0XTL5slNJOqGEkmOUwB198Fgq06WIBO5F+Qm/PCisCo3kPblyP2vacFcPqhXIKXteZCyDJ7b9ticdxUNeVRYi5Nvmf7H5YlpiSDta3btHT+uOMwSqjUQWXSbHe14+U3x6myhZ5MQJnvAjAQQk1YdesR8iYtG39sT1RIMNEQZ7E74XPU/jqBcqvXcsYH0F/84JeqdZpkQ1jAvb6WjGvZqdERo2gXtI+RifpGF7qG67iP7/PDjJMAIFyOfb9fhhZUcioASLTA++fvj5YA6e6DspTI0kj59f1H3YIFM6rbQSfqMQ0qnwjlaPv+mDae888YFtHdNN+hH1ty74NyubI9IvIgzsZO8dMD0iQRsRO3IxiLNiSdPYjcd9/uxmKmB+Ms2KOTrut9CGDFz6gAfaSb4wcAkliZLXON94jkVrZSqjGFqKVmNpWx+Rxj1fwTm0kLT1gcwQO9wSCD2wYNLk00/Amcxg7gGQWrUGtTU/iU0WmDp8wuSNMzI6yPqJBxNR8G5lqiqUuwZoBVmhNJaBq9TANqCzcA9MXT9nHhup+8JqVkWmhqMSo1Co5Bpof9wpKrkfZ1EfaMmc09JiRjvZouR4Z5NBABCoFWw6CNotO/wA8c0EMsPp3BP8AbDpMtMcwBFyRP0MYAqZbRUHSPfa1jz5YRF2ifK0tIF+0f0x9zmTkWB8wE+WwAOgsILGSPTFiBcjEiUDIIiR1Fv7R17YnzlQqOQM94wa0YRUOEB8qcqWA1KCrLa4g2N/hIjaYv1hJwZC1RqFVUDU4AAhrjmoYRa94m+53xaeJehlqCNBHqibTfUpEQwIB+vfFc8R8FD11d3006tOJC7t/MQBvpuR0QkHks5a4G8WGcEpu+rzCSFLAxNgpIAOkGdtweWAf2leE1bhdeoqrrpxVmBqhWuJ6aC1v6YL8H5StS8wGopCmCHGgmQCHnTOkzF/5Z3tiy5iiM1lqlEkaatNqZIvIYFSYtG84MdrYr2Zv+y7gAy+VXNPepVHO+hCbADq0hu+pRjQBmA2lYgC33C1rWnfr8sJ83QKrSoJYhdRi0QAigEfDcG/eRyxHnc2yApSstGA7dTMhFnaNyfsg/PAClSGNWFaSRpJBcmwEG9z0No74LSrFrxECd9+XQb/TAORopVVWb1BSTB7RJM9CPrg1CXF9937dh35YJkG5OkQgIjf6dvrOCmqSIO8x/fAgzAELebt2ty+ZgfXpj1WvBE2O34bReZtg2YE4xw5a1JkqAMCNj12Hce4vz5YoPiXK08rRrrWUJqoaaPpBBqaT8AFoXcm17740ShLgs/OwHQf1xQP2x51VylOn8LPXsxk6AimSO5B09wThX7NVmf8AhvINmHsJ0FWkiearB7GQbwN/bF947xvKZIABENR7VEQIPSRuxkBQT9InGb+Hk80nQDUAnVT1ETFwYU3E4vSfs8StSQvTSlUO4S4NzY94jmdtzMY0VSIpVwU2vnGXVVy9d1UOQiux80WMvpjSBBKzv2vgH9/q/wA5/wC9/vhx4mpCkpy9MKQtQsrkEONrFhZxuAd7GRMEotKf/wCf/wCpgcCOzRM5lSKZ6EAhpM7i/wBOo54g4fmSpBBgkW232vbmPzwfmn8wrBJUDS1xA2vHTfAGWgEAmCBueUzv0kfMfPHSMfKmaKkLa/PoCNh95+eGdJIHqmwtHSBb/mJjCRdTuCbf2G2GRqRHLVBEyQLC/wApmP6YWhkx14Z4Y167EBmYopmb2nppv6Z7Yk4tXMeYA2pT6ttjpB+VwcE+Gq3mZEIZDU3ZWPN76g5vzB/W2FnFeJE1alNbWHmNHYAgDmdMX5Y1BvYdkzCggbnAHGqd0eBvH9ME8LcmnLWtsDIHztN55Y+Z7L61A68/6DvtgG8keWqyQB+o3/LDGlNpHbCThxvykGN/kR+umHimAB3GAjSJwAD7xt7Y+ubzjoZe87zjyrfDNE7IsxVJSmtvjgi8kQbW7xjtcp6idtX4gc/l1x9FP4TzVp78x9YwdkahJJmR8ZEW2i/scI0Vi7E1HhVJyA6qwBOljyMMAbcyCcOMqnliAAALwPnf88ctQlSbC33jY/XE1H4QCQSABM7fX6YFDIa0YInryvb9dMDZ1brF4OJKNbRcmPoBe3PHLiQL89vvwwSQ1bhl20j5byP7YjzUkSeX6nHHlhW1DnE9554KdQVIHTBQCLKUZWPTpk6ef9t/liHivCFzNBqTKFUj0HmhHwsB2tbpIx6nZmA/m/XO+GGXZmFxHUb398Cr0EpGTyD06NSTLU1AJgEgR8RA+IIWkGbR0vi1+EadJKRRGdyGhi8zq+1vexnfmDj7SpgVmkKAVC23gk7xy1fjgHhvh390c+W2geYNUgMzrEiC1yeRF/hMdMIo07QrKfwfi5WlXrVbt5lXX2NNzTRQfYLH/N3wdlQwTQbs935w7HU1uY3H/QO4Ob8D4v5kZeZelUcuTEMEZinO+liXJP8AKN5GLLkuPMhKi7EAg30omwZjvJuY3J+ZwBky4cHcBKptGsKB0AVTv3N/YjBvDKkuf5SSSfckz8yZnthBwiGRgCzBnJn+YkgaoG0Rtfae5eZGoR6VMmR6hsBfY/aaJvyJ7YJh0UDJOxkEfiv3wY98L+KVGpJ5vlvVNNbJTGp2IkAAd9X3Hlgfj3imllVYVFMmAiiCWi5Ik2AsT7jnsHwfxXWzdNmpUNDA2d3BUkeoLZSbgwbADVjWrGadWLqi57OhWIOSy6sP4YBbM1CG+0G0hRuYHT7W2O/HXABmsrV0ENUS6abnWt9JiTJiI74ZZjxqQGTyW87bmVEbsWAAiTPOZOKZ4n8W5rz8vUp0Rpp6WbUCoqPDCJBIIAIMX0n5TlTeiadbFvgvwBmaCLmiKlPNeaq00VkhabH+I9UGfTo1DTIO3Mg41asVCNrH8OCTAJkbmyg/QYB8N8XOZpMWpmm6OUcTNxzB6RhwlEEXEhhEdeXtfBMkZ1mfAFLNqr0KqrTOx8vTqJUHcciTBBuJI+zGK7/wtW/+Gqf+LG0V6VKhRJCQm+mmhJJJvCoNyfl1jCf/AIsf/wCHrf8Adf8A7MLLGpeRe1Gdo8ITcqZ9QUxuIJP2RPPAD58+cNMgyZaLC8Sfuw5oUXanolghX1RsZ5H3OEud4a9JZcFYkC5Mmw5XNvzx0k0xtkpaqobSCyEk7i4jV8vfByZUPJO2wO4Exvzi2/TAOTQgK1iqA7RI1Rfe9hE/hh1SnawgGTYWAHSO317YWg2CcNzlTKPVKmQ82gkGAYNrg/ljnhqkhibszSTG5YzOJczQJD6eZmentHKLYJ4flwUOnfmPh5C/TGoNh3D8uApLDSZt/uueh5d8RmufhuImP0PbBGWFidp9uU/r/OA84hV1iBqXfuNxjNATFOXqHUQRMtPLrOLBTIIMch+GE2co6Kin+YQfcc+2GGTurC0Eb4Ud7Q3NSw5WxJTadxGBEqSF7/5wUi2HvgkzprNG2Ocs5p1SZsYOmN/n85jEtceodv6YgztPUupRLLsB2/Lc4zGWmFZiqHYhbA/dy/KMS0qIWYiGuRznbbltPvhZlq8tO0iBNttj2w1y1UAbTAjt9e1sKUTDKamINyOe2OKkz7RG+/y7Y4y9W+9tzO/42GJ/MB2I32wBrO6uVDCGGoRcG89R7c8RU6ZpgABmp/8ANdOnQsPczibLP/Tr2jE1NoEdPwHPDIVijM1AXF7MBPLrvbeO2D1zJH62/r7Y+Z+iGGrpF/nBGOKXKP1vjGQv8R5EO9Gqqlnp1PTDRuNQk81lQCBHxT2L3I1GKjzFAYHfee46W++cRUlBMc/w/QkYkWqYBIg3sY5GPvwqVOzNbKB4k8J0QtWrTpomZpKWVk9OtVUyrAQDKgjqLXvig+Hapr1BBhWBLm2wBEm0KAPuGwnG3rlQajvp1WkzseRT5gfIgcrYwuhTbJZyrSkaaFewgguCfQx9lMxNicBoxeOHNFQ0bimAoUCAzfzE9isHT0EmZjF4phHQPCBbEm3vHYYofEDCaklSF1AkQ2oXAjoBBv2mbYaZzxAiZRXN9SqWAn4rELvvNowtjpbAfGXB2qQQvpGkAhh9qZOggHUxAi8W3vYHwacxT10qYZl+JhEgDVpnkdtUR0FonDPIeI6Ob8jza9KmWB00gw1iSFW5M6zG/KZF4OLLwvhf7vVfQAusyOmkKBojqrAH2JwvbuzrWZKDg0mEZPLrZyLsBNrD7vvwLxfKPVyjU1hKr09MgSFJEEgA3tO1xbDRbi256/hj7XcAEkgAC5JgC3XlipxmV/6TnMl6EVltar5hOtyF3VVgsTAljvAEiJ0zhNZ6lCn5ihKjCGA2DCb+xIntMXxCWSqDdXRlKGLjkYnkZE9ZAwPkarZU06b+sO2mnV6k/YqDk0CzCQ3QRgAHeW4gWbS1J0a++krYiSGDHeR0Nzg2+IqdaYMY783DimLjNFU0A2AAaR0PflsPr8pMxxL+B5enY6pN+v3XxX1zcqEUEKTLG0m/LpHLDYUwFBJmR6pk2F+9+VrXw5GgjhlOVMho07CCxaYAg8rk/W+GWSf0yTqJ0ievwzA/5jgHgtQj0mSGMyI/l0jcXEz7YYZdQfsmxBMmRMW/yOmAEPjQO89/y5YkoWNhJ69diRbnHK3LHeXqBlJ0k7D8O9v7YDrU/wCJpUmASI2G2/vMYwAilWUFgu0kAdDMn8cd5qlOiD8Ln6Ef3wPl6MAb3mOu23z3/wAYYqL+426WiT92CAVcSpkjTHq06rdQfzB/DAfD+JiR36za3LDlqI8xeuneeh6exwrzXCENa8w4kAddiB9x+eFHTGdOr6u0/iMMaDf5wmNAU6lpiLSfla+GuWqWI6fqcYVhagn8cepSDH4/q+Pot8/vx8epse0fLphjFU4zQbJlXpsGRmI0P9liGMAm0QDHPlfHVLxI5YU2pHSy6pkz2sd+hvPblh1xrJpmaFSkbahuORF1I9jH34oGb4dWy+lHMggSROme3M9Z7xywrTHTLzQ4s9c0xQoyS4VtThYiSxH80ATFueHC5nRUYNqVl7b/AC6d454zngGarwwRTCjWWLKNO8aT9owLTeIJIm9gy1d6Zli1RiS2qfWNoAIt0Fz0I3AwtD2XHLZkTyPQg/T64MSqIHObdOd/6YpH79UViywy8/UBsOgH5DDLL8fDSNLrqANwbzz1bQcMCyy1jKC4km9h2wOosPu6i/8AXECVJE9P1OJ1oxJHPly/tjBR8KlZcGG2uJA33H5e2PuZzxhBpAczHNeQLcvTJHQ++JDl5WSed/lthHn8wKWZogzDLVYt00inB52Ji0b8+RV6A2WCrVhXRQS5DBVgiSBHxBTG4vynGe/tU8O1GK18ugY6NFZrahBUaotIuQSNu047z3irM0mDCqKdOq5ltILggArTAOxZYg9yfe15PKBsuzqSWakw01D6bj1BgCJ67mOu85PuQEypUMiCDDsSqhSdMklU2b08jf5dr53xLgGZpVUZ3fyS2pdHUXvMhWJ2LdeQ20TLIoaoKotqFUIfTpghSGMSb3gib7nbBn/BWXzdMawyU4madR11Sbkkkydhf7sIivBWv2e5Jcy9SkKZWjRYqxJu7AKoQspGsaQNQgDbrjV9JIk7xv0sDhR4f4NRyVFKVCmdIJO9ySLs7HmbH6QNhhlmYB3Mb7mDtuB9cNQtkdbOqqlhMCAIBaD30g2m2JhDiNtv6jEC0wE0gWvyA2v8sfKbHSTBJgC3Mm33WxgAfGuECstTTNKqyFRUWz7RJ/msYvccoxWvCXi166VKOZCVACE1qIZWLaQ5XaA8epbgwYG4u9TIrVDI06WGmQSCOQIA5g3neRjPDkZzjaT5OapMocgzSq/7iognWsyLQYwGuAMs5zWboFf4jV0DnWzKgJHJQEA0tve4Y9NsNP8AiVOh/wCz/fEiuCgDCZA1Dl1E/rliL90T+ar/AN9W/wDXhkAx/KUxCDqk4INUxE21AfK9vuH0x7HsVRMO4k0aItytg/KCUAOxcz3hgI9ox8x7Ex1wx9kfhA5HcfLAyoIYxePxBP4gY+49ihFktMS+nkDMfI4h8w6iO0fjj7j2AhmS5iz0wP8AcPuGBuINIP8AtIjtMzj5j2AY44hUOunf+X/zR+GGlH7Pexx7HsYL5GBN19j+OJIsnvj2PYxkcZ2mNIMCYP4YScRyiVKBZ1DGNzvj2PY3gP8AUKeE0gi1goAHmgf/AEqJ/En64c5SmGeCLBSel4jl2x7HsIUQDw8/xCP90fecEcKogOkW36/zAfhj2PYK4Axzkm/iEcr/AIt/QYeLsO6j/wAs4+Y9hmaJM/PCXxHTGrLnn+8013Pwu2ll9iLEY9j2EfBpCz9pFIf6czaRqDIQYFjqAkdLWw/8NVCcupNzf77/AI4+Y9hlyEq/iqkBXzIFgQDa1wiEXHdj9cVnheeqUyUR2CkpKySp1aJMG0mTffHsexCemGXgvnhbMNU80OS2h4WdwNI57n54dV1s47Y9j2KhRFkRK3/W2JWH8NzzB/Kcex7DIQkDX+76gYyr9pjaM1Sqr6XNiRzjTy25nHsewkuAT4Zfcu50i+4H54mjHsewU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084" name="AutoShape 12" descr="data:image/jpeg;base64,/9j/4AAQSkZJRgABAQAAAQABAAD/2wCEAAkGBhQSERUUExQWExUWFx0aGBgYGBgYGhoeHBocGx8YGxsaGyYgGhsjGyAfHzAhIycpLCwsGyAxNTAqNSYrLCoBCQoKDgwOGg8PGiwkHyQvLCwsLCwsLCwsLCwsLCwsLCwsLCwsLCwsLCksLCwsLCwsLCwsLCwsLCwsLCwsLCwsLP/AABEIALMBGQMBIgACEQEDEQH/xAAcAAACAwEBAQEAAAAAAAAAAAAEBQMGBwIAAQj/xABIEAACAQIEBAQDBQcCAwUIAwABAhEDIQAEEjEFQVFhBhMicTKBkUKhscHwBxQjUtHh8RViFnKCkpOistIzU1SUo9Pi4yQ0ZP/EABoBAAMBAQEBAAAAAAAAAAAAAAECAwAEBQb/xAArEQACAgIBBAAGAQUBAAAAAAAAAQIRAyExBBJBURMiYYGx8DJCUnGh8SP/2gAMAwEAAhEDEQA/AI+HhlrvIVSwEzYG0GOXxD7zhumsyFhZMKbExHMEfTeYHXER4TCFlWCkH0i5BJnYdTyn78EUmkiT6TBUgwJvInfn7jFTmZ9ydIkvqYu8BQTAgX5KBaDtecN8nqG5vMbA85iOwsO2ActUCVCRIYf5kkbH+o6Yc1aAIkFZj4bggzff2vjGQPXoDVIkRaL/ACsT+X9iGVWvBvHb1e/f8sQSIBBJBsSxmDO8n/OOhUPxKQYMwdoG595mwxrCj2YyIfL1VUetfUQeYNzpBET7HphLlsuQqaYM/FPsTsIuTabi2LFmcwjAswgk7X39un5HCeinrCqpuYECYJkAjt1ODwF7PlWsNYGxIgA7mxkxvy/VsSVKeunq3iRcD5jHyplfKVdamdUaHUFYBMRDTMRaI9oxxSr+k6SBpuRMgRBi8RJtt1wFLYXBpbRPSzGmoAdmHTaP1+GF3iLhc1FzSzrpj1AR6gJgzHMSN+mD3bVT5ki4HMEfqMT0CSII2+yeQINj2i8Y0laFWiuZDNUyfQZETad1iCO4WR8u2GmXibTe45wencH9b4rvEwcjVkf+xerqXqlhNObTAuCd1INrw6ytYVE10iSDcCCNV9iTt0B2wkZeBpHyrlCHLI2gsyknfZhO9hO3sThqoOosDaxsAI6mTe+FtXV5msU5EAiTGk2kMRtNuRBjlAxPk661jooqF0DQTO0EnQnUAk3Nukzg8hAuKZGktRH0gySIUjcg8wd453gA/P7wvJU1QGpFQkaDqNwskBpJsJk2tOG2a4YwV6tRJ0wwAIYjTJ9IFzcD3+7FL4tm/Kos6MCtVV0gAQogXtY3EX6nE5uthRJxLjYorFG4HoBtIgH1bQYP1xxwjii1q7ks1MspAII9MXgEDpNovOKG+bcmZgNJ9RiNJ/X1wzyGZChdLAMYIi435dLT/jHJLJK7JubTs1PIsXpB3Pr0gVVUgrqA9TAiYBGltO/xd5Ez3FmSpDAsrhSsaQRYg3O+xEHpv0R5HNVaNFiGXSw1xudY22MxAie/OcKc/wAVNUeYmoExvIi0EbbTO3+afGqNle7Vln4bwlP3k1pJvPpAAkek6oF7Xkkj1G87PslxJK6syKwQlkIb06tDFTbdQYMTB264oR41Vp0QKLqKjEDU7ABdUgm9ouDBnbDrwn4yWuB5rBSajU5nSthKuOeljbsYF8PGSZVu0mXNcuWp01uwAAbkTA3nr3x1RpimWUerUSx5mRAiTuI+/DA5hVUD/P4yT2vivcQ4joRqkNAktMgi5tER9MMzIr3iWsKg9AQapBkCZM2YG0BoM335YyfiqiqhKrJUk6hta55Xkfep+ek8FrmqNf7watVmbzKWn0osuVIYix+GIMWPfFO4twaKjvpi8/ECd4JKTIB9o3xnFxdMyaasrNLLkp6Tdtx8t8cUQDIYkk2EX2xGU8upHLvzB/tjvLgr6heD1wGqItHVCizNZZEc7D2k4lQkBiSt4kAzgcVmB3n3FjfmMG0KykEkQ20gbH64WViSs+1EBEgWIj58j36RiXL0riYI2i+PtK6xyYHsY/m7Tj1Jf4c9DYEnYfmcTb8Em9Hx60agrqOwmeQj6/hiCff78TGkSxYKG3sOoFv1tbnOO/3Y/wDvG+q4KpGuKNl4ZrVAhB9K+lWabRIM2JsQJj364MpZ00vRAcOTIaQZEkj6fecAZ/MVAZBJ8qVBBmVJ13gd7T0wT+8eaA7CWGzCwmBYE9AbgTbHdZRkbUG01DuLkEbgbD8zGDsqQ4BZiBuQOVrgWk9YvzxFS+Gbc7fjA+/HeUYAER1E7d5E4VmTJMhVEhtwAYJHpm5Bntf9DE4dSW0kbbdfl1wPmm9ACmQx1GIJB2mTzjlt9cTmkDOn4xewi2/zNtvljDEtWpqG0aTcfKJFr4AzWVDq4lr2OkwduUdwYOGKXEgwevsBfrtJxHUoaQr7ywmL7z+BH34yDRWf9d8mkaDj100KanqKAQQSHpqF1FYtHI2kxOJuA8ap1qR9QBpoxZmWIBUwTO416YHO464K4vwtKrLVAOpAdQAmV3I/t74qed4SBUAABVnkETKydxz6Y53huXcns649RUe1q1wXKnmWVlDqE1jcmQCR8PvJj5HBFWj5ZF5kArMyCsSp9ht2nFO4X4oanFKtFRGMCSOcwG6GB7HFky2cIIRrofgJMkH+WeYO30HtLH1Moz+Hl59jZOmjKHxMXHlB2eyS5miabxDg6TEweRHsb/5wo4Dkmp0vKcgNSsZm8iRsOpa/+3D5VOmRaLxz7/mcfaiBzqj16QD/ALgJIHuJMe+O1rdnCvQB+4K7EtMxp3gQLz7XP1PXEfCEam01FVZJELtpkgGTYnTDHpgnJZj1gRIA5d5B+YxxRyaPTpU9bfwzZ5khgD6iI9WpDt/SwbCkNlrCbGb/AC9vnjMP2h1FWERY02AX7PRYgR19ji+01qIx1nV3jpad9ucE2xUvH/CaZQVJIepUVTEECN2/7H34nkbrQ1PgoXD8iTSKH4uTHqSTI9xFu2L9kPAOnJvUYSwDSBAJgwY3NiGMbH54rnC+D66/lKxYTIY3mBsY6CbQD9MaXQp1siHqMfNoAAQDGneTEHVfe83B6454R5s0YVycZfLj9wekqG9GoQYJuoEyx2Yk27C1hjIsvmvMOk3JMf8AMAY22/DG68BzYqGoacGkdJWOUrpIjkfTt7Yy/O+HVXiNVD6UFUaQoMlWaQLCBIaATYRjTgmkzShaAP8Ag3MVNFUMhTWC6QyxoMzDCH/5d9t5xZszUoKtRAFRGplHWdPpPqGn0n5YdcRqa+Hsw8yiNekGArMRYyIHxEco32HPKBxJlYoQZk7w1wQAx6Wneeo2tp3pI0m4pJGncJ8QuGUNU0EAKRp1KxkDUCp9JMi3KTOHTUEaVqAaWkMST6iVsANpmetzy2xlHC+OVqbACp6dS+lrrbbfYC5tjUeHVXqU1Z9RGncAAtcmVHQgSP6b6E70bFPuF3DPDVGhldCstRpLTtqYiIGkyI3ibX5bV3xJkUDAibi5EabE87AkSRO0GLTi8NSYCQJJBJaeXWIm97b254UZvJq9NgwmDIWZuZLARMx8UDfFCxj/AIlyGkBwLgwTfnf5QfxwkSrpH6I641Hi/BQyMAgAIZCRDeqCdK6YvP3Eb4zP90CzqJm0TtMwVJ6j8sPaJyVEVOpJE4YqmkhlFrGSJ3t9OWAqiBWn4gBykX6WwVlgX0sZAmO3y+fLCS9kpE2Yd0C2J9V4tNwY7A4hdmWW+wwgiTKze0bSeuG2TUQTeqAb2PMGd942tO47wtLgaVN5YB1gyQTIIG8gWxOMvFEk/B9o5mQQonTAVh6ZmIJE72354l/d/wDYP+yv9cTRTQnSj6m+HSxCrEgyLwe9oueeIv8AVU6f+P8A/PB54DS5RtlYkBoXR2uJnciCTEx8sccDy5YVAfSKdT4QdgdmO8zseo+4nM8Q1lBIEjfYzy33vjkK1Nyy7E6Xi0gxc7zpN47Y7x0E8Nq01EPZSGhgDAkbgLvMcum2Aciqozo02cgEzJ3IN7iZnDTylKMD6HBke3SffnhVm6umrTOqQ0aiT6rdouLi28WwDUGU8uAfigEwx5fqbf4wXmAUfUD2IvEgcgbwd5xPw+itRHBidMg9bR88VWp4np01Zatn1Ml5J0q3pbbaJ5c45YWh/A/oMW1bqYMKY2Me87Wwhz/ipkpMGpyFqik7KWhbaxErc6dwBF98H8N4l5rI6kEFQ3KdpFuVvxOAuK8MWo4XnM2PxQCpB5DUjsf+nGoI7ydQNfr02jkZ72wh4tRhmI6wojnzO3vfb64C8FcZBHkVGmqs6JkeYgvMH7S8x0g7Yd8Rr6vVBK2m+2qf6fq2AEpnEOHFUQhQA5KdyJFip3EwAesdsWjwvw5GykSSZi5kiOQPY4qfHsvDEBtREQdz1k/Mbjt0ww8H8TNM6CYDXA5dLdscfWxTgpeju6F1Pt9l14fWgmYBBM/jMd8S1wacsJ0kDbl37DCavxilTreqogtDjUJUciQNoNr9cP8AKZpHp+llqJFipBB+a2x0dPkc4Js5upxLHkajwKGojzGKsQSNenUBy9RjdbCfcnHssX8+lUpj4iab6rbxFUcmPKeYIB2Me4jmvK1ayESRJPw7GCTyi5+faMCnOEswVQ9QgsqkxcbQek/X5Yd+iS9lizCQxEyTsSAPuUDFI8V/xQIQsKdQWAiQdIJQn4ruqnv7Ti0jNhlB+2RBX4ipIvPcGb9pwm45kkFAFwHpUnLuDvBWppEgSPWQvtHTCTVxGXIm4HlqdIlqoNM0LMqiKuo2EXuIsYEczuZufhfxCtZHM6Sjr6CLmTpU6iSSS0xa0XJmyngeQRq1JqhV2q0VqSQYZdK8z6tYIgk7hh7Y745kjlavmUQDTaJQSNJETHIIQBzEE2jlKKlDfgMrGHDUq0qNd6Qmo9diUaN9Z1bGJG0TuOc3rn7Qcm65halMsjCmpcruDqN9772npg48XfJsKlTQ1F20vBBLELoY2sbqJP1mcFyaxqLTcZhDQApq5W51N8R3XSPtR0sTMo13Kjalom4dWbM5II8E5hXMQXCtpULIIgIDANoBPzxjuepoyldISqjGVvKxM+42t32xqHAeOmhUfKsYCatbMZI1CbTBHWDzm5tiq+MMnozIrAzSrJqViFC6rF2+KQQxEjv9RPaTXgjk4v0VbhTkMWg+oQOW4iYONG8B8RK09MqwNQ6lIYRKhtUncACO0j50PgeVJa7qYuOZkG4ti2ZfxyMtUWmqIVa7hTqsQbibap3Hbe+NBbsGP+4v+YKtBhWvMwR1O4vIYA26YDzFACCjXJ3kgjfe9p9Von1TPPE2UzwgEELMEqxCtsIEfzQdsRvTMggF7jnF9U7gWOm+8SPmbM6kJW4TdHU6Un1ETK6uhPa1hFpPLGeftB8OilnAKbqEqIXMMCFYsQ8iZ6EDe9sa0Ml6G0yQRECAIuYO2/ftthVxzgS5yk1ELpkSjkKoDAGCSx62MTvgAkrWjGaoUUkJUkN8R+K4Nj87ry5Y6UL5EAXsSAZiSIv1v+OPiZGqlNgGDXKlRJgq246c79+uDeHnUQhsPhGkWAjaSJmeR64lJ0vucUnQRRywj0OyqB8MjTP2rcr2P6OFOfVQw0mCqyOs9LnY/wCLYOq+lj5YCgGCAdJLE/CVIjpA9ziFcujkNYGSsbnbqeQAN+mFjrbEjp2wWrWL05f08gOpkX9t+sR9JdVP+YfR/wD0YHXUsoJ0ySmqJIB697jBMjv9f7YtwVZs+bH8T0j0hhPPvAwdksyNJEHTe5uexFp2jAy0A6Hrzj9bdDj5TzS04Qg2F7+0H3x2WMSVqu4LN/L2EG4/v7YEcRVQQT8QaZN7QTJ+WJajMwDaRqm3ykCDPPbqcT1IUqRBO8Wvfr2BwLCG5RzTBIsVMfdeRyxWfEXCwa4rpBdSDG4kHVdeakCCD0GLPlnkNIvzm8C9u55fLCvMZULTkSzISR939/rjMMWA5PMFKc06ZZKfxUxarSEm6kgirSnqJHOMeXialPNpEVCra3VVhwu5JSZA0iNVxfe+BuJ5l6dOnWSxWorBiYCmdjpvEAqRFx1k4ZeIuJq1Wm+hXYgHWsqYYSpp1NIfbYmQSduiplCLO8KChq1G5CMyRBEteRIibEA/8p7YjNdnXXTcOIEDTEhQDpG0NM32m20HDjhXFGdFB2UfbUBo5g6TpNuYC8rDC/ieVXL1RpUimwMj+RoUFlHQjS0WuGN9sLLkrjfjyVbiTh5M9SABBI1TPX+lxhLkcrUzFXyqVQIACxJPqjmEAi8dwO4w6zx01CBMMBa5Mk7QOv598fF8N6SKbny6zKzLJjWCT6ZFg0HY+2EeWEZJZP36mlhyTi3i/fp/n98k3gjzKCVKtMJUQtsymWC7GxlQZNr73BwqocQr0a7ZqiCpZ2LBbK3qEqVH2fUBtaRFxjocRNAFZ0gGCJj/AKT09v0VJ4idJPmaW/lAMMCduYkW3/HHsThjS7klb8+0fNQnlcqdqvHpmuVQucoK6i1RQyyJ33U3vB1LhZxWs9NZVZKEdrXkEwZGzDafY468E8VR8llwrXCkGYBDBiWEHf1c++CvEPCfPp6ryhmB33ix7fT3OPMkrVo91PwLuFZ2of4wYFC3rUiTf1ESBuDtHIxyw0q5nWXpEDy6iG5i9ipBESCJB+Y6HANMKhfywQrNqiQwWRMTvBix7YEp8TCvy1AGNQkFWEG5krAOqzRHLCX8ux0LuAZ40Fo1q1RjQZTTXVJNPUEiWi9IukA/ZsD2vFLPhq6o4B9LA7SvO8zCuJHytjO/DGUq5mlWoGv/AAqR0oID6gzEqAbEC0/9UbWxFwTIla5dqpKoQSQzah3I3Kg2I7DElMLb8Fy8RcOqVRWo0gppoUanJsAqAMu5GrUQbxv7YW+DWOWzAG4rI2qxidUgBiLkdv5t4xYxXpVAUquNLESFIBkHbaeSgxy0nlhJQITibU9DimlVfXNhrXbn6XaDvgSXzKQ2uQzxJw9Ff95eAFUq4OzWIXodU+ke+FmU4OuY4aUX0uKrMOzaVmOxWCRe/wBMXPiNFKlMoSGB+kTveRb7sV3g7kZZaY9LpVdSbAF0b4SYvK7mOduzOOwMyehUaiW0sdQJ1KZ2WCRPP1DY/ngPOtJnVMiZmy2nlMzfDvxdw3y+I1CJVaihhtuwv23vhKuRmQRtNwI9rb2/HEf4s52mtDfwt/8A2UFao4pm0qxBMX3AsItbrjb0SRYTBkkm8Ad7b/ljAeH12pnUHAamRCsBf2O0/LG1eFuOpXUGmQxCgFehIFjexxSDKYtaHGXghlUAMdibgcjyB1A36XwHxbJkAATBJkx89jbqJ+/DShV0giFvedpknf6Y+8QyoqpHsZsfY/5wWdK2Y/4z4QUVa4B1agKkDTpMRMEkkm8mItI71ilRJfWG1aSpHxREXkbSJ3H542DinBdSlWUGEIH2iJHxLJEkRa4P1jGXZzItSrOjAShKmLGQ0fSwOOfIq2jhzwp37KzVqxWPmk6WaWjpfl12APLBjoWChNIEj4vscwAepHzwx4hw1atMnn269h3t7Yg8McCq5im/kmiTTn+GzMrz1iNjtO0qNt8U1JXEzje4iSo581iy6Y2AO0W6c/lj2hOn3f3x9r5SotQioCrz8JFxc8p25/Pnib/Sx/70fRsV4C1RunBqxal6Jj4THqmDyt7W7YFakjMygSVgk2Bvf3IBEfTHX+phEGi4+zEQTJkCARNyZ7G+OFpBiXLldXxAHbqffHQhmMvIFQgBRpKkmYHO1ud/ywuNRgxQjVEjqT0j5nftgsVAoWCQBMxBMx99vwwr4rUZKodDyjnBMb/Q4AaH+VfkLWG+w6fTH1aIZD6ucXHIze/KfxGEuRzx3OnUTEKdrbRyt+OHC0zpZpjmAdu8YaxaoXcRoK1KpS5uC0dTEgidjInA+Qy5q5dRzp/CbXWSdP8A03P154JYTUDXNgLjaSe3S2IkfSxDMStP7ME6RMysW+XzwrRSIw4VT1FbgEkT6eUSedicMfFnBliQIUQRzsd9PcCbdsQ8GVGupuLgjpPLDHiSnyWAkkKT7QPwwqHozPjdNqNRXp+gq0Bhz6reRcE/054kqeJ8q5VqxDMvwkMsr7H6/UjB/ijKrWTTMahIm9/yOMk4llJqjUstIBi2q+/ZuvXfHPlwqe7o68XUuEaq/wB/P5/Lfjmdo5jMO9Or5KIAsQXaqeemBBiwwjqmqSFKmlcQzygHQmdsXfgfhMoqudkk+gw0HcHqItviLjHhuszO+VrVgzL6kNVzrA5SWv7MSPbEsXVQj8ibr/Rs3Rzyf+jir5+v6h9+zdiQaFVV1ui1qNRQpDFgZGoDcgR0BQ7erF6yT6uVjHa4xU/2QZps3k8xSdYrZWoGWpEMRULMVI6hlYxzLX3M2PiWaqvTevlU1vTtmKRiCQCfNRgdU7zYggyBI9Xori0cko3HuX3PnEOBxU8xNTAxqQG3SVHKYgjFH41QFOqQwq+WE1RBJBvZgfjPckxN5xbqvius9Pzcv+7IgpI4WrY1dQBMdRJYQGsR12G/aHwDzaFHP00NMOq+fTmILKoV9gZX4TtIA25xzQqNk7tFO4HnVoeY9wXECAIJEmDfoTfqBbDjhvFKD1EJyo1PU9TgzdvtaY5zME2GxtimsrIDKtHIHtI+G8XBtv1646rViqAgmZkHoB07zfrjhUpJ1ZNTldF94lnUyVai6qXGgo2qNTKJIEx9kkAWNhv1gyXjEEOhUsIMTzG4J6EAbgcvrSq3GjUA815IsJ/oOeIjVI9S2++RvAxTud6KObvRYPD/ABypUr+U1VpYwbSd5j35fTti4Z+k61ah+Gi4UkgeoMvpJ+nqmDt2xnHDOPOtWUIQi0gDeeYje/39sXfK8WNUHziqh5UaWBafUNJTkYBAne3fDQl4YYCzxqiq9MuQFuhaAQDB27kG3TCPJZYGkzsR8RvN5HLfciL9yMGeNMvpyyIG1XGmf5hZh7Rt2npgTw9lg9KoXLKAFhFvMnuYJ2H1wHG2P3boR5vLsWFQSVMCSJgAAC42MW9wcP8AwDxTy8wQzEazptsZMdhP0/LCKo9gq7wekj5e/wCBxCiNNomBuSDPyPz626ThYyo5+6nZ+huHqLSTG25t+v6YOA08u8jn8pkntik+CeNO9FTVOtiJJBExykCLmI5XGLhQzeoFkXbrIt1H9MdB2R4FHEKfm1SkMhElGmZIEXXltuZtO3Ou+N+FefTUJT8upl01BjAVgQT5awTcmWAMRcW1XuC0T5kmdXPYKRAgG9tot3wl4twsgyTALH4ja99NukEiCIvGFavQJRUlTMhFcFQ4Ec2Gx3ib7/2wVwu1bXSdqdQaWJUA6gva2oxaAbgnBXiTIeXmSwUIl4AnTDerr6RIYgHebWwPwZVWqWsCZjvt+U45ortlRw4125KHObyS5n1NTJDjUNLGQLsXQmQgkgFTIk8uSr/QaX8+Y/8Al6X/AN7Fly+do6tMai0TA2J6n77dMM/JH8tP7/6Y6FUjscYyJcpktLIh0qlpBsAp1QRHINfvJPQY5T+EoBGp9XXUT0gm+0H78SDMxFheBYBuu/QTy6xiE5sKNBHwmUciAYuA0HcARvfscdRAOyjSYOnWfVaRERaDcY4zWSLUTqJLTue8kX+n09seyoXUWQAzcHab/o4iz+agMPM3UFdhJ1mwHzA+WAFAnDB/EJghTeDE22uLkDlPIjrOLHll1gkG0dhsL+9jitUlhjci9x2tJ9pI/Qw+yOY0mGhryPbkff8AoMFBfJDUWKgAkgM0zaYt0xw1ItVsCSyxA3MH4QPY4nzzaqsiwvz5/LBXDc0q1QxMG4Ec7T1vzt3PTG5CuQN+HZxUVnCKyaiRrklRcKYETuOfLvjuh4i1U9X3T1gG/c/KDjvi3jGgBC1UYqZ0jVqBueSwD8yb4r/Ba9OqkGGiTfe/KN+U45M2Z4npWjvjhjl87Oc1mF082KqTAtAuDPsDM9sV2l4fFRwBB0gSe874tVfhtKDDMsgg953F+WFK1DRqAKxZG+7vjly9WpRqPJXH0jjJOXBYMvVVKJEXjEfC8tTWmXZwHckkSJAmyx17d8J+J5uppJpQCsGSARIvEGx22x88OeN1zWYSlmRVy2bJgVsuIWpb7dPk0cxPyFsbpujWVXJ160U6nrfhSqCv7ml+BvDgytOq5XS+YfzGHMAKFUHvALHu5x14UyumrmTGmKgU99K6R+AP164VV/HRydMeefNBkLVhkGrcK8qAJAnUs+xgnFSP7YPJybmmh8+qzsKlQBUZmNvKSS9RRtJCqIuxNj6/Y8ce08xT7oyk9X/0B4hxo0uI5vKJVopSSqWprUpo6gvE6fM1KpDNGlQs89ji6cB48c3k1eqwqU6g0sousgwwv32AIsQcfnaq7VHLuxZmJZix1ai1yTbnjYf2P8XpPlnoXFVGLMCbMpgBlHb4T/09cCUfl2SUt0vuVfxXkmy+aamw9MgoYEOpmDfnyPecKq4MBRMxztNv188ax488J/vVFalO9WlMf7lNynSbSPYjnjKM1IPxXBheX+cec4KEvoScO2X0IMlklYib7iDyPf8AqfbDKhlSQ6kAstgJN7bT07/XAuUVVRnUxJ1ADc9xzHP6fPDClWJqK0yzARJJg9bi+LIshQOH1EYB1ZS3qAKkbb77iOkzjQfB+Z0LJpkhqZqqYF4YKVF51axqjuDaYwkca5hpenveRDC9jaSDOGHhPPAUCzFQaVRqbGw1Aw6t7mwtzn5MopbD20yXPZCnmMuJE30iTdWR2WBPK8Y7oZQIE0qQgMMJvYQJvsTz/wBs88Isx4t0s/l6QC2oLJIDyJI979jHtg/L8WNWgzgFWEQoMydhY7kmBGF8jpplR4xXT97dgAJMaf8AdzPtP44+rwSpWbTTsABLOSqjnuR78sXnhOWhlTQFafXAYkSRLVHEDnOkExI9sX7h2SoUqQDVg5IkXFweYQG4+R543w7dk+y2Zv4O4S9CoHepSggpoDFtex1KQLQ1uf2saLw3OaSVMrubr6Yv9sWHWJm+BuHU6OnzKgRdIOkqFGiJFj8QMfq2M78V8ZIBfK5hqqiQxn1kCxcwASpHboRucNpDr5Vo1fMcXCLqf0iQBzJJiAPc7YlqBWX1xANvVPOAfrjB8v8AtAqeUKdVtatpA1sx0qNQsAwmQQLzYD3xf/B/ianUpp5tTU4EXWyiY73i+qOsnAbSFWRNhfHeDq/mIZVGsxIAklfSwJj1A9bW7YyjiNE0qrUyQ7K0BlIhxuDFwCQZgd8foHM5VWpgrfb4e1wZ5/PGS/tN4Lp/iKoUCBEQIZiZPQhifrywJRsGWHcrFnBaqyo8vVqsJ2vvM9Bi6/uyfy/+fFC4JUAIJJK3Eg9Zkg7z88XD/VMv/P8A+Op/XEoU+SWNpqnQRlAoNt+hvPU2ta3TBb1qY0tZjttvv9/fEOVOhBBiBeRfkP7fLHO+nVYHcSZ3sO20Y7hzsOoo6dTKSIgEWJBMAdAR+t8Q8Oy6kC0BBBO5+K1j88TKdc2+zA/6bfKScc5D0M4G7XvOxsbfPCsZBFJVmYMTpP3g/T8sFUv4chr9I/r85xxlQdR1fbMjbYAAfcME5ikChjt8j/Y4aIGyBpNUtJtMX6fhiNq5VEgerVBjqLnH0ZoHbkb/AHEj9d8Ls7XGs7gCPabfl+rYHAy3ycVOHJ5pMfEZ7+35YizHA5vTBmNQ02YaR6tzMwJ+RwxoEllJEzf57fr2wVRJgMdweVt+U9sL5HEdOvVspbVI9M79Y+mJ6WTeoyggTGocpHQ8xg+vkRvEXkdufyH98MclQuCQYAABFtMem9/v6xiLwwu+0qs06qxdWyilD6ZTcjaLbW6E8umM08b5Ty8wGQlWUKwIJUgi4ggyCOu9sa7VTSpB22MdLGPfGJeKs6GrMoF5O/LFUQb0LuM8ZzGZ0+fWq1yPh8x2bSOcSef5YnydZRTUmmrKsirELVGoEBw8H03EAgwyjbUJCSn9cEUc89IlqbFGKlTEXU7qQbMp6G1hi6hrZJTphvGMpSpaHpVvPpVaZIFRdFakbgBhs1xAZZVr7Ye/srLCuxFRVd1IUEjUw0sSAvSQpki+m3PC3wn4Rq8QfWdQpL8VQ3JIHwJO52HQD5A7Fwjh1OnpK00UqugEKshRaJiY7TiTVaTKdzlTZ8yWXzjtUDuEQKDpX0nXMkavL9a6YuInUb4rPjXwz5cVApZRdmtq9bEHYARrO4FtQ/mtpGUqEgTblgbiWbGoKyeZCsdgVZYAdDe/pOrb7Iwk42h/5KjFDCMoYkBpUGfh2PS8HkcfKILellAt8QMAgzK2Jg7HqCB87T438DMlSnVy2qojqVIVgSjRIOq3pMxe8j/cMV//AIfam6rXfyVqWUiX2J6wJHODz+eIwi46ZONrTBm4iya1cWG1vfr8rjpgD98pKHtqL9NgSN/f+gxdM7+ztmy7VErmo6qSqug9UAmBF1YxvfljK/3mTv8Ar/GKbDLQXSYzN4774c8IqsLSYZlCiY9V4nnaZwu4NwmrmagpUVlnuCYAHcnoP10xpvA/2UiiJzFTWwIYKlkkjckiWg8rffgJbEgmdZNWYIKLVG8o6NNKP/ZMdRkkgawYO4nlyw04hlmqVfMT/wDjKg0nVAdjsYG4B+pOLGqItPQoC8wAALcjHfAOe4W9R4djUplQChjSRe5gSYjaSMFqy6FnBPD9PMu1R0JpqSoZiQKhHxMqg7AyJ58sFeKco2VpqcsqKgJDqiDaLEqLMQSL9Ad8WvI010qoAhbLyAgC3aMdZ7h6P8agzYnqO+Go2vIt4ZlaFagjCnSIqIGEorSGAPMGd5vioeJf2bBS9bLEU4Ut5V4JEk6I+EkbDadsWTifElyRAqFvJILB4LFII9Ji7CTvuOfXEGZ8W0TSZgy1BpJIBgmOUGCMB09MVpPTFPhLxgoppSeJH2h6pAN2MXW1zNufPDfjmTpZmmWkOrWH2hEb9jPTGJK/lVSKROlr9CJsVJkyBtNpiYExjXeE5im2UTySvpp6X07qRfzBIIJ3PckdMTi7ExzvRnXFfDByNTTJZGggn7J/lP0+YM8jiX93P8v4Yu/HXpNkmqsGqIV1HTuTNrmY9UGeRMdhm/8ArVb+Wr/3Z/pic8Xc7IZMSu0XTL5slNJOqGEkmOUwB198Fgq06WIBO5F+Qm/PCisCo3kPblyP2vacFcPqhXIKXteZCyDJ7b9ticdxUNeVRYi5Nvmf7H5YlpiSDta3btHT+uOMwSqjUQWXSbHe14+U3x6myhZ5MQJnvAjAQQk1YdesR8iYtG39sT1RIMNEQZ7E74XPU/jqBcqvXcsYH0F/84JeqdZpkQ1jAvb6WjGvZqdERo2gXtI+RifpGF7qG67iP7/PDjJMAIFyOfb9fhhZUcioASLTA++fvj5YA6e6DspTI0kj59f1H3YIFM6rbQSfqMQ0qnwjlaPv+mDae888YFtHdNN+hH1ty74NyubI9IvIgzsZO8dMD0iQRsRO3IxiLNiSdPYjcd9/uxmKmB+Ms2KOTrut9CGDFz6gAfaSb4wcAkliZLXON94jkVrZSqjGFqKVmNpWx+Rxj1fwTm0kLT1gcwQO9wSCD2wYNLk00/Amcxg7gGQWrUGtTU/iU0WmDp8wuSNMzI6yPqJBxNR8G5lqiqUuwZoBVmhNJaBq9TANqCzcA9MXT9nHhup+8JqVkWmhqMSo1Co5Bpof9wpKrkfZ1EfaMmc09JiRjvZouR4Z5NBABCoFWw6CNotO/wA8c0EMsPp3BP8AbDpMtMcwBFyRP0MYAqZbRUHSPfa1jz5YRF2ifK0tIF+0f0x9zmTkWB8wE+WwAOgsILGSPTFiBcjEiUDIIiR1Fv7R17YnzlQqOQM94wa0YRUOEB8qcqWA1KCrLa4g2N/hIjaYv1hJwZC1RqFVUDU4AAhrjmoYRa94m+53xaeJehlqCNBHqibTfUpEQwIB+vfFc8R8FD11d3006tOJC7t/MQBvpuR0QkHks5a4G8WGcEpu+rzCSFLAxNgpIAOkGdtweWAf2leE1bhdeoqrrpxVmBqhWuJ6aC1v6YL8H5StS8wGopCmCHGgmQCHnTOkzF/5Z3tiy5iiM1lqlEkaatNqZIvIYFSYtG84MdrYr2Zv+y7gAy+VXNPepVHO+hCbADq0hu+pRjQBmA2lYgC33C1rWnfr8sJ83QKrSoJYhdRi0QAigEfDcG/eRyxHnc2yApSstGA7dTMhFnaNyfsg/PAClSGNWFaSRpJBcmwEG9z0No74LSrFrxECd9+XQb/TAORopVVWb1BSTB7RJM9CPrg1CXF9937dh35YJkG5OkQgIjf6dvrOCmqSIO8x/fAgzAELebt2ty+ZgfXpj1WvBE2O34bReZtg2YE4xw5a1JkqAMCNj12Hce4vz5YoPiXK08rRrrWUJqoaaPpBBqaT8AFoXcm17740ShLgs/OwHQf1xQP2x51VylOn8LPXsxk6AimSO5B09wThX7NVmf8AhvINmHsJ0FWkiearB7GQbwN/bF947xvKZIABENR7VEQIPSRuxkBQT9InGb+Hk80nQDUAnVT1ETFwYU3E4vSfs8StSQvTSlUO4S4NzY94jmdtzMY0VSIpVwU2vnGXVVy9d1UOQiux80WMvpjSBBKzv2vgH9/q/wA5/wC9/vhx4mpCkpy9MKQtQsrkEONrFhZxuAd7GRMEotKf/wCf/wCpgcCOzRM5lSKZ6EAhpM7i/wBOo54g4fmSpBBgkW232vbmPzwfmn8wrBJUDS1xA2vHTfAGWgEAmCBueUzv0kfMfPHSMfKmaKkLa/PoCNh95+eGdJIHqmwtHSBb/mJjCRdTuCbf2G2GRqRHLVBEyQLC/wApmP6YWhkx14Z4Y167EBmYopmb2nppv6Z7Yk4tXMeYA2pT6ttjpB+VwcE+Gq3mZEIZDU3ZWPN76g5vzB/W2FnFeJE1alNbWHmNHYAgDmdMX5Y1BvYdkzCggbnAHGqd0eBvH9ME8LcmnLWtsDIHztN55Y+Z7L61A68/6DvtgG8keWqyQB+o3/LDGlNpHbCThxvykGN/kR+umHimAB3GAjSJwAD7xt7Y+ubzjoZe87zjyrfDNE7IsxVJSmtvjgi8kQbW7xjtcp6idtX4gc/l1x9FP4TzVp78x9YwdkahJJmR8ZEW2i/scI0Vi7E1HhVJyA6qwBOljyMMAbcyCcOMqnliAAALwPnf88ctQlSbC33jY/XE1H4QCQSABM7fX6YFDIa0YInryvb9dMDZ1brF4OJKNbRcmPoBe3PHLiQL89vvwwSQ1bhl20j5byP7YjzUkSeX6nHHlhW1DnE9554KdQVIHTBQCLKUZWPTpk6ef9t/liHivCFzNBqTKFUj0HmhHwsB2tbpIx6nZmA/m/XO+GGXZmFxHUb398Cr0EpGTyD06NSTLU1AJgEgR8RA+IIWkGbR0vi1+EadJKRRGdyGhi8zq+1vexnfmDj7SpgVmkKAVC23gk7xy1fjgHhvh390c+W2geYNUgMzrEiC1yeRF/hMdMIo07QrKfwfi5WlXrVbt5lXX2NNzTRQfYLH/N3wdlQwTQbs935w7HU1uY3H/QO4Ob8D4v5kZeZelUcuTEMEZinO+liXJP8AKN5GLLkuPMhKi7EAg30omwZjvJuY3J+ZwBky4cHcBKptGsKB0AVTv3N/YjBvDKkuf5SSSfckz8yZnthBwiGRgCzBnJn+YkgaoG0Rtfae5eZGoR6VMmR6hsBfY/aaJvyJ7YJh0UDJOxkEfiv3wY98L+KVGpJ5vlvVNNbJTGp2IkAAd9X3Hlgfj3imllVYVFMmAiiCWi5Ik2AsT7jnsHwfxXWzdNmpUNDA2d3BUkeoLZSbgwbADVjWrGadWLqi57OhWIOSy6sP4YBbM1CG+0G0hRuYHT7W2O/HXABmsrV0ENUS6abnWt9JiTJiI74ZZjxqQGTyW87bmVEbsWAAiTPOZOKZ4n8W5rz8vUp0Rpp6WbUCoqPDCJBIIAIMX0n5TlTeiadbFvgvwBmaCLmiKlPNeaq00VkhabH+I9UGfTo1DTIO3Mg41asVCNrH8OCTAJkbmyg/QYB8N8XOZpMWpmm6OUcTNxzB6RhwlEEXEhhEdeXtfBMkZ1mfAFLNqr0KqrTOx8vTqJUHcciTBBuJI+zGK7/wtW/+Gqf+LG0V6VKhRJCQm+mmhJJJvCoNyfl1jCf/AIsf/wCHrf8Adf8A7MLLGpeRe1Gdo8ITcqZ9QUxuIJP2RPPAD58+cNMgyZaLC8Sfuw5oUXanolghX1RsZ5H3OEud4a9JZcFYkC5Mmw5XNvzx0k0xtkpaqobSCyEk7i4jV8vfByZUPJO2wO4Exvzi2/TAOTQgK1iqA7RI1Rfe9hE/hh1SnawgGTYWAHSO317YWg2CcNzlTKPVKmQ82gkGAYNrg/ljnhqkhibszSTG5YzOJczQJD6eZmentHKLYJ4flwUOnfmPh5C/TGoNh3D8uApLDSZt/uueh5d8RmufhuImP0PbBGWFidp9uU/r/OA84hV1iBqXfuNxjNATFOXqHUQRMtPLrOLBTIIMch+GE2co6Kin+YQfcc+2GGTurC0Eb4Ud7Q3NSw5WxJTadxGBEqSF7/5wUi2HvgkzprNG2Ocs5p1SZsYOmN/n85jEtceodv6YgztPUupRLLsB2/Lc4zGWmFZiqHYhbA/dy/KMS0qIWYiGuRznbbltPvhZlq8tO0iBNttj2w1y1UAbTAjt9e1sKUTDKamINyOe2OKkz7RG+/y7Y4y9W+9tzO/42GJ/MB2I32wBrO6uVDCGGoRcG89R7c8RU6ZpgABmp/8ANdOnQsPczibLP/Tr2jE1NoEdPwHPDIVijM1AXF7MBPLrvbeO2D1zJH62/r7Y+Z+iGGrpF/nBGOKXKP1vjGQv8R5EO9Gqqlnp1PTDRuNQk81lQCBHxT2L3I1GKjzFAYHfee46W++cRUlBMc/w/QkYkWqYBIg3sY5GPvwqVOzNbKB4k8J0QtWrTpomZpKWVk9OtVUyrAQDKgjqLXvig+Hapr1BBhWBLm2wBEm0KAPuGwnG3rlQajvp1WkzseRT5gfIgcrYwuhTbJZyrSkaaFewgguCfQx9lMxNicBoxeOHNFQ0bimAoUCAzfzE9isHT0EmZjF4phHQPCBbEm3vHYYofEDCaklSF1AkQ2oXAjoBBv2mbYaZzxAiZRXN9SqWAn4rELvvNowtjpbAfGXB2qQQvpGkAhh9qZOggHUxAi8W3vYHwacxT10qYZl+JhEgDVpnkdtUR0FonDPIeI6Ob8jza9KmWB00gw1iSFW5M6zG/KZF4OLLwvhf7vVfQAusyOmkKBojqrAH2JwvbuzrWZKDg0mEZPLrZyLsBNrD7vvwLxfKPVyjU1hKr09MgSFJEEgA3tO1xbDRbi256/hj7XcAEkgAC5JgC3XlipxmV/6TnMl6EVltar5hOtyF3VVgsTAljvAEiJ0zhNZ6lCn5ihKjCGA2DCb+xIntMXxCWSqDdXRlKGLjkYnkZE9ZAwPkarZU06b+sO2mnV6k/YqDk0CzCQ3QRgAHeW4gWbS1J0a++krYiSGDHeR0Nzg2+IqdaYMY783DimLjNFU0A2AAaR0PflsPr8pMxxL+B5enY6pN+v3XxX1zcqEUEKTLG0m/LpHLDYUwFBJmR6pk2F+9+VrXw5GgjhlOVMho07CCxaYAg8rk/W+GWSf0yTqJ0ievwzA/5jgHgtQj0mSGMyI/l0jcXEz7YYZdQfsmxBMmRMW/yOmAEPjQO89/y5YkoWNhJ69diRbnHK3LHeXqBlJ0k7D8O9v7YDrU/wCJpUmASI2G2/vMYwAilWUFgu0kAdDMn8cd5qlOiD8Ln6Ef3wPl6MAb3mOu23z3/wAYYqL+426WiT92CAVcSpkjTHq06rdQfzB/DAfD+JiR36za3LDlqI8xeuneeh6exwrzXCENa8w4kAddiB9x+eFHTGdOr6u0/iMMaDf5wmNAU6lpiLSfla+GuWqWI6fqcYVhagn8cepSDH4/q+Pot8/vx8epse0fLphjFU4zQbJlXpsGRmI0P9liGMAm0QDHPlfHVLxI5YU2pHSy6pkz2sd+hvPblh1xrJpmaFSkbahuORF1I9jH34oGb4dWy+lHMggSROme3M9Z7xywrTHTLzQ4s9c0xQoyS4VtThYiSxH80ATFueHC5nRUYNqVl7b/AC6d454zngGarwwRTCjWWLKNO8aT9owLTeIJIm9gy1d6Zli1RiS2qfWNoAIt0Fz0I3AwtD2XHLZkTyPQg/T64MSqIHObdOd/6YpH79UViywy8/UBsOgH5DDLL8fDSNLrqANwbzz1bQcMCyy1jKC4km9h2wOosPu6i/8AXECVJE9P1OJ1oxJHPly/tjBR8KlZcGG2uJA33H5e2PuZzxhBpAczHNeQLcvTJHQ++JDl5WSed/lthHn8wKWZogzDLVYt00inB52Ji0b8+RV6A2WCrVhXRQS5DBVgiSBHxBTG4vynGe/tU8O1GK18ugY6NFZrahBUaotIuQSNu047z3irM0mDCqKdOq5ltILggArTAOxZYg9yfe15PKBsuzqSWakw01D6bj1BgCJ67mOu85PuQEypUMiCDDsSqhSdMklU2b08jf5dr53xLgGZpVUZ3fyS2pdHUXvMhWJ2LdeQ20TLIoaoKotqFUIfTpghSGMSb3gib7nbBn/BWXzdMawyU4madR11Sbkkkydhf7sIivBWv2e5Jcy9SkKZWjRYqxJu7AKoQspGsaQNQgDbrjV9JIk7xv0sDhR4f4NRyVFKVCmdIJO9ySLs7HmbH6QNhhlmYB3Mb7mDtuB9cNQtkdbOqqlhMCAIBaD30g2m2JhDiNtv6jEC0wE0gWvyA2v8sfKbHSTBJgC3Mm33WxgAfGuECstTTNKqyFRUWz7RJ/msYvccoxWvCXi166VKOZCVACE1qIZWLaQ5XaA8epbgwYG4u9TIrVDI06WGmQSCOQIA5g3neRjPDkZzjaT5OapMocgzSq/7iognWsyLQYwGuAMs5zWboFf4jV0DnWzKgJHJQEA0tve4Y9NsNP8AiVOh/wCz/fEiuCgDCZA1Dl1E/rliL90T+ar/AN9W/wDXhkAx/KUxCDqk4INUxE21AfK9vuH0x7HsVRMO4k0aItytg/KCUAOxcz3hgI9ox8x7Ex1wx9kfhA5HcfLAyoIYxePxBP4gY+49ihFktMS+nkDMfI4h8w6iO0fjj7j2AhmS5iz0wP8AcPuGBuINIP8AtIjtMzj5j2AY44hUOunf+X/zR+GGlH7Pexx7HsYL5GBN19j+OJIsnvj2PYxkcZ2mNIMCYP4YScRyiVKBZ1DGNzvj2PY3gP8AUKeE0gi1goAHmgf/AEqJ/En64c5SmGeCLBSel4jl2x7HsIUQDw8/xCP90fecEcKogOkW36/zAfhj2PYK4Axzkm/iEcr/AIt/QYeLsO6j/wAs4+Y9hmaJM/PCXxHTGrLnn+8013Pwu2ll9iLEY9j2EfBpCz9pFIf6czaRqDIQYFjqAkdLWw/8NVCcupNzf77/AI4+Y9hlyEq/iqkBXzIFgQDa1wiEXHdj9cVnheeqUyUR2CkpKySp1aJMG0mTffHsexCemGXgvnhbMNU80OS2h4WdwNI57n54dV1s47Y9j2KhRFkRK3/W2JWH8NzzB/Kcex7DIQkDX+76gYyr9pjaM1Sqr6XNiRzjTy25nHsewkuAT4Zfcu50i+4H54mjHsewU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086" name="AutoShape 14" descr="data:image/jpeg;base64,/9j/4AAQSkZJRgABAQAAAQABAAD/2wCEAAkGBhQSERUUExQWExUWFx0aGBgYGBgYGhoeHBocGx8YGxsaGyYgGhsjGyAfHzAhIycpLCwsGyAxNTAqNSYrLCoBCQoKDgwOGg8PGiwkHyQvLCwsLCwsLCwsLCwsLCwsLCwsLCwsLCwsLCksLCwsLCwsLCwsLCwsLCwsLCwsLCwsLP/AABEIALMBGQMBIgACEQEDEQH/xAAcAAACAwEBAQEAAAAAAAAAAAAEBQMGBwIAAQj/xABIEAACAQIEBAQDBQcCAwUIAwABAhEDIQAEEjEFQVFhBhMicTKBkUKhscHwBxQjUtHh8RViFnKCkpOistIzU1SUo9Pi4yQ0ZP/EABoBAAMBAQEBAAAAAAAAAAAAAAECAwAEBQb/xAArEQACAgIBBAAGAQUBAAAAAAAAAQIRAyExBBJBURMiYYGx8DJCUnGh8SP/2gAMAwEAAhEDEQA/AI+HhlrvIVSwEzYG0GOXxD7zhumsyFhZMKbExHMEfTeYHXER4TCFlWCkH0i5BJnYdTyn78EUmkiT6TBUgwJvInfn7jFTmZ9ydIkvqYu8BQTAgX5KBaDtecN8nqG5vMbA85iOwsO2ActUCVCRIYf5kkbH+o6Yc1aAIkFZj4bggzff2vjGQPXoDVIkRaL/ACsT+X9iGVWvBvHb1e/f8sQSIBBJBsSxmDO8n/OOhUPxKQYMwdoG595mwxrCj2YyIfL1VUetfUQeYNzpBET7HphLlsuQqaYM/FPsTsIuTabi2LFmcwjAswgk7X39un5HCeinrCqpuYECYJkAjt1ODwF7PlWsNYGxIgA7mxkxvy/VsSVKeunq3iRcD5jHyplfKVdamdUaHUFYBMRDTMRaI9oxxSr+k6SBpuRMgRBi8RJtt1wFLYXBpbRPSzGmoAdmHTaP1+GF3iLhc1FzSzrpj1AR6gJgzHMSN+mD3bVT5ki4HMEfqMT0CSII2+yeQINj2i8Y0laFWiuZDNUyfQZETad1iCO4WR8u2GmXibTe45wencH9b4rvEwcjVkf+xerqXqlhNObTAuCd1INrw6ytYVE10iSDcCCNV9iTt0B2wkZeBpHyrlCHLI2gsyknfZhO9hO3sThqoOosDaxsAI6mTe+FtXV5msU5EAiTGk2kMRtNuRBjlAxPk661jooqF0DQTO0EnQnUAk3Nukzg8hAuKZGktRH0gySIUjcg8wd453gA/P7wvJU1QGpFQkaDqNwskBpJsJk2tOG2a4YwV6tRJ0wwAIYjTJ9IFzcD3+7FL4tm/Kos6MCtVV0gAQogXtY3EX6nE5uthRJxLjYorFG4HoBtIgH1bQYP1xxwjii1q7ks1MspAII9MXgEDpNovOKG+bcmZgNJ9RiNJ/X1wzyGZChdLAMYIi435dLT/jHJLJK7JubTs1PIsXpB3Pr0gVVUgrqA9TAiYBGltO/xd5Ez3FmSpDAsrhSsaQRYg3O+xEHpv0R5HNVaNFiGXSw1xudY22MxAie/OcKc/wAVNUeYmoExvIi0EbbTO3+afGqNle7Vln4bwlP3k1pJvPpAAkek6oF7Xkkj1G87PslxJK6syKwQlkIb06tDFTbdQYMTB264oR41Vp0QKLqKjEDU7ABdUgm9ouDBnbDrwn4yWuB5rBSajU5nSthKuOeljbsYF8PGSZVu0mXNcuWp01uwAAbkTA3nr3x1RpimWUerUSx5mRAiTuI+/DA5hVUD/P4yT2vivcQ4joRqkNAktMgi5tER9MMzIr3iWsKg9AQapBkCZM2YG0BoM335YyfiqiqhKrJUk6hta55Xkfep+ek8FrmqNf7watVmbzKWn0osuVIYix+GIMWPfFO4twaKjvpi8/ECd4JKTIB9o3xnFxdMyaasrNLLkp6Tdtx8t8cUQDIYkk2EX2xGU8upHLvzB/tjvLgr6heD1wGqItHVCizNZZEc7D2k4lQkBiSt4kAzgcVmB3n3FjfmMG0KykEkQ20gbH64WViSs+1EBEgWIj58j36RiXL0riYI2i+PtK6xyYHsY/m7Tj1Jf4c9DYEnYfmcTb8Em9Hx60agrqOwmeQj6/hiCff78TGkSxYKG3sOoFv1tbnOO/3Y/wDvG+q4KpGuKNl4ZrVAhB9K+lWabRIM2JsQJj364MpZ00vRAcOTIaQZEkj6fecAZ/MVAZBJ8qVBBmVJ13gd7T0wT+8eaA7CWGzCwmBYE9AbgTbHdZRkbUG01DuLkEbgbD8zGDsqQ4BZiBuQOVrgWk9YvzxFS+Gbc7fjA+/HeUYAER1E7d5E4VmTJMhVEhtwAYJHpm5Bntf9DE4dSW0kbbdfl1wPmm9ACmQx1GIJB2mTzjlt9cTmkDOn4xewi2/zNtvljDEtWpqG0aTcfKJFr4AzWVDq4lr2OkwduUdwYOGKXEgwevsBfrtJxHUoaQr7ywmL7z+BH34yDRWf9d8mkaDj100KanqKAQQSHpqF1FYtHI2kxOJuA8ap1qR9QBpoxZmWIBUwTO416YHO464K4vwtKrLVAOpAdQAmV3I/t74qed4SBUAABVnkETKydxz6Y53huXcns649RUe1q1wXKnmWVlDqE1jcmQCR8PvJj5HBFWj5ZF5kArMyCsSp9ht2nFO4X4oanFKtFRGMCSOcwG6GB7HFky2cIIRrofgJMkH+WeYO30HtLH1Moz+Hl59jZOmjKHxMXHlB2eyS5miabxDg6TEweRHsb/5wo4Dkmp0vKcgNSsZm8iRsOpa/+3D5VOmRaLxz7/mcfaiBzqj16QD/ALgJIHuJMe+O1rdnCvQB+4K7EtMxp3gQLz7XP1PXEfCEam01FVZJELtpkgGTYnTDHpgnJZj1gRIA5d5B+YxxRyaPTpU9bfwzZ5khgD6iI9WpDt/SwbCkNlrCbGb/AC9vnjMP2h1FWERY02AX7PRYgR19ji+01qIx1nV3jpad9ucE2xUvH/CaZQVJIepUVTEECN2/7H34nkbrQ1PgoXD8iTSKH4uTHqSTI9xFu2L9kPAOnJvUYSwDSBAJgwY3NiGMbH54rnC+D66/lKxYTIY3mBsY6CbQD9MaXQp1siHqMfNoAAQDGneTEHVfe83B6454R5s0YVycZfLj9wekqG9GoQYJuoEyx2Yk27C1hjIsvmvMOk3JMf8AMAY22/DG68BzYqGoacGkdJWOUrpIjkfTt7Yy/O+HVXiNVD6UFUaQoMlWaQLCBIaATYRjTgmkzShaAP8Ag3MVNFUMhTWC6QyxoMzDCH/5d9t5xZszUoKtRAFRGplHWdPpPqGn0n5YdcRqa+Hsw8yiNekGArMRYyIHxEco32HPKBxJlYoQZk7w1wQAx6Wneeo2tp3pI0m4pJGncJ8QuGUNU0EAKRp1KxkDUCp9JMi3KTOHTUEaVqAaWkMST6iVsANpmetzy2xlHC+OVqbACp6dS+lrrbbfYC5tjUeHVXqU1Z9RGncAAtcmVHQgSP6b6E70bFPuF3DPDVGhldCstRpLTtqYiIGkyI3ibX5bV3xJkUDAibi5EabE87AkSRO0GLTi8NSYCQJJBJaeXWIm97b254UZvJq9NgwmDIWZuZLARMx8UDfFCxj/AIlyGkBwLgwTfnf5QfxwkSrpH6I641Hi/BQyMAgAIZCRDeqCdK6YvP3Eb4zP90CzqJm0TtMwVJ6j8sPaJyVEVOpJE4YqmkhlFrGSJ3t9OWAqiBWn4gBykX6WwVlgX0sZAmO3y+fLCS9kpE2Yd0C2J9V4tNwY7A4hdmWW+wwgiTKze0bSeuG2TUQTeqAb2PMGd942tO47wtLgaVN5YB1gyQTIIG8gWxOMvFEk/B9o5mQQonTAVh6ZmIJE72354l/d/wDYP+yv9cTRTQnSj6m+HSxCrEgyLwe9oueeIv8AVU6f+P8A/PB54DS5RtlYkBoXR2uJnciCTEx8sccDy5YVAfSKdT4QdgdmO8zseo+4nM8Q1lBIEjfYzy33vjkK1Nyy7E6Xi0gxc7zpN47Y7x0E8Nq01EPZSGhgDAkbgLvMcum2Aciqozo02cgEzJ3IN7iZnDTylKMD6HBke3SffnhVm6umrTOqQ0aiT6rdouLi28WwDUGU8uAfigEwx5fqbf4wXmAUfUD2IvEgcgbwd5xPw+itRHBidMg9bR88VWp4np01Zatn1Ml5J0q3pbbaJ5c45YWh/A/oMW1bqYMKY2Me87Wwhz/ipkpMGpyFqik7KWhbaxErc6dwBF98H8N4l5rI6kEFQ3KdpFuVvxOAuK8MWo4XnM2PxQCpB5DUjsf+nGoI7ydQNfr02jkZ72wh4tRhmI6wojnzO3vfb64C8FcZBHkVGmqs6JkeYgvMH7S8x0g7Yd8Rr6vVBK2m+2qf6fq2AEpnEOHFUQhQA5KdyJFip3EwAesdsWjwvw5GykSSZi5kiOQPY4qfHsvDEBtREQdz1k/Mbjt0ww8H8TNM6CYDXA5dLdscfWxTgpeju6F1Pt9l14fWgmYBBM/jMd8S1wacsJ0kDbl37DCavxilTreqogtDjUJUciQNoNr9cP8AKZpHp+llqJFipBB+a2x0dPkc4Js5upxLHkajwKGojzGKsQSNenUBy9RjdbCfcnHssX8+lUpj4iab6rbxFUcmPKeYIB2Me4jmvK1ayESRJPw7GCTyi5+faMCnOEswVQ9QgsqkxcbQek/X5Yd+iS9lizCQxEyTsSAPuUDFI8V/xQIQsKdQWAiQdIJQn4ruqnv7Ti0jNhlB+2RBX4ipIvPcGb9pwm45kkFAFwHpUnLuDvBWppEgSPWQvtHTCTVxGXIm4HlqdIlqoNM0LMqiKuo2EXuIsYEczuZufhfxCtZHM6Sjr6CLmTpU6iSSS0xa0XJmyngeQRq1JqhV2q0VqSQYZdK8z6tYIgk7hh7Y745kjlavmUQDTaJQSNJETHIIQBzEE2jlKKlDfgMrGHDUq0qNd6Qmo9diUaN9Z1bGJG0TuOc3rn7Qcm65halMsjCmpcruDqN9772npg48XfJsKlTQ1F20vBBLELoY2sbqJP1mcFyaxqLTcZhDQApq5W51N8R3XSPtR0sTMo13Kjalom4dWbM5II8E5hXMQXCtpULIIgIDANoBPzxjuepoyldISqjGVvKxM+42t32xqHAeOmhUfKsYCatbMZI1CbTBHWDzm5tiq+MMnozIrAzSrJqViFC6rF2+KQQxEjv9RPaTXgjk4v0VbhTkMWg+oQOW4iYONG8B8RK09MqwNQ6lIYRKhtUncACO0j50PgeVJa7qYuOZkG4ti2ZfxyMtUWmqIVa7hTqsQbibap3Hbe+NBbsGP+4v+YKtBhWvMwR1O4vIYA26YDzFACCjXJ3kgjfe9p9Von1TPPE2UzwgEELMEqxCtsIEfzQdsRvTMggF7jnF9U7gWOm+8SPmbM6kJW4TdHU6Un1ETK6uhPa1hFpPLGeftB8OilnAKbqEqIXMMCFYsQ8iZ6EDe9sa0Ml6G0yQRECAIuYO2/ftthVxzgS5yk1ELpkSjkKoDAGCSx62MTvgAkrWjGaoUUkJUkN8R+K4Nj87ry5Y6UL5EAXsSAZiSIv1v+OPiZGqlNgGDXKlRJgq246c79+uDeHnUQhsPhGkWAjaSJmeR64lJ0vucUnQRRywj0OyqB8MjTP2rcr2P6OFOfVQw0mCqyOs9LnY/wCLYOq+lj5YCgGCAdJLE/CVIjpA9ziFcujkNYGSsbnbqeQAN+mFjrbEjp2wWrWL05f08gOpkX9t+sR9JdVP+YfR/wD0YHXUsoJ0ySmqJIB697jBMjv9f7YtwVZs+bH8T0j0hhPPvAwdksyNJEHTe5uexFp2jAy0A6Hrzj9bdDj5TzS04Qg2F7+0H3x2WMSVqu4LN/L2EG4/v7YEcRVQQT8QaZN7QTJ+WJajMwDaRqm3ykCDPPbqcT1IUqRBO8Wvfr2BwLCG5RzTBIsVMfdeRyxWfEXCwa4rpBdSDG4kHVdeakCCD0GLPlnkNIvzm8C9u55fLCvMZULTkSzISR939/rjMMWA5PMFKc06ZZKfxUxarSEm6kgirSnqJHOMeXialPNpEVCra3VVhwu5JSZA0iNVxfe+BuJ5l6dOnWSxWorBiYCmdjpvEAqRFx1k4ZeIuJq1Wm+hXYgHWsqYYSpp1NIfbYmQSduiplCLO8KChq1G5CMyRBEteRIibEA/8p7YjNdnXXTcOIEDTEhQDpG0NM32m20HDjhXFGdFB2UfbUBo5g6TpNuYC8rDC/ieVXL1RpUimwMj+RoUFlHQjS0WuGN9sLLkrjfjyVbiTh5M9SABBI1TPX+lxhLkcrUzFXyqVQIACxJPqjmEAi8dwO4w6zx01CBMMBa5Mk7QOv598fF8N6SKbny6zKzLJjWCT6ZFg0HY+2EeWEZJZP36mlhyTi3i/fp/n98k3gjzKCVKtMJUQtsymWC7GxlQZNr73BwqocQr0a7ZqiCpZ2LBbK3qEqVH2fUBtaRFxjocRNAFZ0gGCJj/AKT09v0VJ4idJPmaW/lAMMCduYkW3/HHsThjS7klb8+0fNQnlcqdqvHpmuVQucoK6i1RQyyJ33U3vB1LhZxWs9NZVZKEdrXkEwZGzDafY468E8VR8llwrXCkGYBDBiWEHf1c++CvEPCfPp6ryhmB33ix7fT3OPMkrVo91PwLuFZ2of4wYFC3rUiTf1ESBuDtHIxyw0q5nWXpEDy6iG5i9ipBESCJB+Y6HANMKhfywQrNqiQwWRMTvBix7YEp8TCvy1AGNQkFWEG5krAOqzRHLCX8ux0LuAZ40Fo1q1RjQZTTXVJNPUEiWi9IukA/ZsD2vFLPhq6o4B9LA7SvO8zCuJHytjO/DGUq5mlWoGv/AAqR0oID6gzEqAbEC0/9UbWxFwTIla5dqpKoQSQzah3I3Kg2I7DElMLb8Fy8RcOqVRWo0gppoUanJsAqAMu5GrUQbxv7YW+DWOWzAG4rI2qxidUgBiLkdv5t4xYxXpVAUquNLESFIBkHbaeSgxy0nlhJQITibU9DimlVfXNhrXbn6XaDvgSXzKQ2uQzxJw9Ff95eAFUq4OzWIXodU+ke+FmU4OuY4aUX0uKrMOzaVmOxWCRe/wBMXPiNFKlMoSGB+kTveRb7sV3g7kZZaY9LpVdSbAF0b4SYvK7mOduzOOwMyehUaiW0sdQJ1KZ2WCRPP1DY/ngPOtJnVMiZmy2nlMzfDvxdw3y+I1CJVaihhtuwv23vhKuRmQRtNwI9rb2/HEf4s52mtDfwt/8A2UFao4pm0qxBMX3AsItbrjb0SRYTBkkm8Ad7b/ljAeH12pnUHAamRCsBf2O0/LG1eFuOpXUGmQxCgFehIFjexxSDKYtaHGXghlUAMdibgcjyB1A36XwHxbJkAATBJkx89jbqJ+/DShV0giFvedpknf6Y+8QyoqpHsZsfY/5wWdK2Y/4z4QUVa4B1agKkDTpMRMEkkm8mItI71ilRJfWG1aSpHxREXkbSJ3H542DinBdSlWUGEIH2iJHxLJEkRa4P1jGXZzItSrOjAShKmLGQ0fSwOOfIq2jhzwp37KzVqxWPmk6WaWjpfl12APLBjoWChNIEj4vscwAepHzwx4hw1atMnn269h3t7Yg8McCq5im/kmiTTn+GzMrz1iNjtO0qNt8U1JXEzje4iSo581iy6Y2AO0W6c/lj2hOn3f3x9r5SotQioCrz8JFxc8p25/Pnib/Sx/70fRsV4C1RunBqxal6Jj4THqmDyt7W7YFakjMygSVgk2Bvf3IBEfTHX+phEGi4+zEQTJkCARNyZ7G+OFpBiXLldXxAHbqffHQhmMvIFQgBRpKkmYHO1ud/ywuNRgxQjVEjqT0j5nftgsVAoWCQBMxBMx99vwwr4rUZKodDyjnBMb/Q4AaH+VfkLWG+w6fTH1aIZD6ucXHIze/KfxGEuRzx3OnUTEKdrbRyt+OHC0zpZpjmAdu8YaxaoXcRoK1KpS5uC0dTEgidjInA+Qy5q5dRzp/CbXWSdP8A03P154JYTUDXNgLjaSe3S2IkfSxDMStP7ME6RMysW+XzwrRSIw4VT1FbgEkT6eUSedicMfFnBliQIUQRzsd9PcCbdsQ8GVGupuLgjpPLDHiSnyWAkkKT7QPwwqHozPjdNqNRXp+gq0Bhz6reRcE/054kqeJ8q5VqxDMvwkMsr7H6/UjB/ijKrWTTMahIm9/yOMk4llJqjUstIBi2q+/ZuvXfHPlwqe7o68XUuEaq/wB/P5/Lfjmdo5jMO9Or5KIAsQXaqeemBBiwwjqmqSFKmlcQzygHQmdsXfgfhMoqudkk+gw0HcHqItviLjHhuszO+VrVgzL6kNVzrA5SWv7MSPbEsXVQj8ibr/Rs3Rzyf+jir5+v6h9+zdiQaFVV1ui1qNRQpDFgZGoDcgR0BQ7erF6yT6uVjHa4xU/2QZps3k8xSdYrZWoGWpEMRULMVI6hlYxzLX3M2PiWaqvTevlU1vTtmKRiCQCfNRgdU7zYggyBI9Xori0cko3HuX3PnEOBxU8xNTAxqQG3SVHKYgjFH41QFOqQwq+WE1RBJBvZgfjPckxN5xbqvius9Pzcv+7IgpI4WrY1dQBMdRJYQGsR12G/aHwDzaFHP00NMOq+fTmILKoV9gZX4TtIA25xzQqNk7tFO4HnVoeY9wXECAIJEmDfoTfqBbDjhvFKD1EJyo1PU9TgzdvtaY5zME2GxtimsrIDKtHIHtI+G8XBtv1646rViqAgmZkHoB07zfrjhUpJ1ZNTldF94lnUyVai6qXGgo2qNTKJIEx9kkAWNhv1gyXjEEOhUsIMTzG4J6EAbgcvrSq3GjUA815IsJ/oOeIjVI9S2++RvAxTud6KObvRYPD/ABypUr+U1VpYwbSd5j35fTti4Z+k61ah+Gi4UkgeoMvpJ+nqmDt2xnHDOPOtWUIQi0gDeeYje/39sXfK8WNUHziqh5UaWBafUNJTkYBAne3fDQl4YYCzxqiq9MuQFuhaAQDB27kG3TCPJZYGkzsR8RvN5HLfciL9yMGeNMvpyyIG1XGmf5hZh7Rt2npgTw9lg9KoXLKAFhFvMnuYJ2H1wHG2P3boR5vLsWFQSVMCSJgAAC42MW9wcP8AwDxTy8wQzEazptsZMdhP0/LCKo9gq7wekj5e/wCBxCiNNomBuSDPyPz626ThYyo5+6nZ+huHqLSTG25t+v6YOA08u8jn8pkntik+CeNO9FTVOtiJJBExykCLmI5XGLhQzeoFkXbrIt1H9MdB2R4FHEKfm1SkMhElGmZIEXXltuZtO3Ou+N+FefTUJT8upl01BjAVgQT5awTcmWAMRcW1XuC0T5kmdXPYKRAgG9tot3wl4twsgyTALH4ja99NukEiCIvGFavQJRUlTMhFcFQ4Ec2Gx3ib7/2wVwu1bXSdqdQaWJUA6gva2oxaAbgnBXiTIeXmSwUIl4AnTDerr6RIYgHebWwPwZVWqWsCZjvt+U45ortlRw4125KHObyS5n1NTJDjUNLGQLsXQmQgkgFTIk8uSr/QaX8+Y/8Al6X/AN7Fly+do6tMai0TA2J6n77dMM/JH8tP7/6Y6FUjscYyJcpktLIh0qlpBsAp1QRHINfvJPQY5T+EoBGp9XXUT0gm+0H78SDMxFheBYBuu/QTy6xiE5sKNBHwmUciAYuA0HcARvfscdRAOyjSYOnWfVaRERaDcY4zWSLUTqJLTue8kX+n09seyoXUWQAzcHab/o4iz+agMPM3UFdhJ1mwHzA+WAFAnDB/EJghTeDE22uLkDlPIjrOLHll1gkG0dhsL+9jitUlhjci9x2tJ9pI/Qw+yOY0mGhryPbkff8AoMFBfJDUWKgAkgM0zaYt0xw1ItVsCSyxA3MH4QPY4nzzaqsiwvz5/LBXDc0q1QxMG4Ec7T1vzt3PTG5CuQN+HZxUVnCKyaiRrklRcKYETuOfLvjuh4i1U9X3T1gG/c/KDjvi3jGgBC1UYqZ0jVqBueSwD8yb4r/Ba9OqkGGiTfe/KN+U45M2Z4npWjvjhjl87Oc1mF082KqTAtAuDPsDM9sV2l4fFRwBB0gSe874tVfhtKDDMsgg953F+WFK1DRqAKxZG+7vjly9WpRqPJXH0jjJOXBYMvVVKJEXjEfC8tTWmXZwHckkSJAmyx17d8J+J5uppJpQCsGSARIvEGx22x88OeN1zWYSlmRVy2bJgVsuIWpb7dPk0cxPyFsbpujWVXJ160U6nrfhSqCv7ml+BvDgytOq5XS+YfzGHMAKFUHvALHu5x14UyumrmTGmKgU99K6R+AP164VV/HRydMeefNBkLVhkGrcK8qAJAnUs+xgnFSP7YPJybmmh8+qzsKlQBUZmNvKSS9RRtJCqIuxNj6/Y8ce08xT7oyk9X/0B4hxo0uI5vKJVopSSqWprUpo6gvE6fM1KpDNGlQs89ji6cB48c3k1eqwqU6g0sousgwwv32AIsQcfnaq7VHLuxZmJZix1ai1yTbnjYf2P8XpPlnoXFVGLMCbMpgBlHb4T/09cCUfl2SUt0vuVfxXkmy+aamw9MgoYEOpmDfnyPecKq4MBRMxztNv188ax488J/vVFalO9WlMf7lNynSbSPYjnjKM1IPxXBheX+cec4KEvoScO2X0IMlklYib7iDyPf8AqfbDKhlSQ6kAstgJN7bT07/XAuUVVRnUxJ1ADc9xzHP6fPDClWJqK0yzARJJg9bi+LIshQOH1EYB1ZS3qAKkbb77iOkzjQfB+Z0LJpkhqZqqYF4YKVF51axqjuDaYwkca5hpenveRDC9jaSDOGHhPPAUCzFQaVRqbGw1Aw6t7mwtzn5MopbD20yXPZCnmMuJE30iTdWR2WBPK8Y7oZQIE0qQgMMJvYQJvsTz/wBs88Isx4t0s/l6QC2oLJIDyJI979jHtg/L8WNWgzgFWEQoMydhY7kmBGF8jpplR4xXT97dgAJMaf8AdzPtP44+rwSpWbTTsABLOSqjnuR78sXnhOWhlTQFafXAYkSRLVHEDnOkExI9sX7h2SoUqQDVg5IkXFweYQG4+R543w7dk+y2Zv4O4S9CoHepSggpoDFtex1KQLQ1uf2saLw3OaSVMrubr6Yv9sWHWJm+BuHU6OnzKgRdIOkqFGiJFj8QMfq2M78V8ZIBfK5hqqiQxn1kCxcwASpHboRucNpDr5Vo1fMcXCLqf0iQBzJJiAPc7YlqBWX1xANvVPOAfrjB8v8AtAqeUKdVtatpA1sx0qNQsAwmQQLzYD3xf/B/ianUpp5tTU4EXWyiY73i+qOsnAbSFWRNhfHeDq/mIZVGsxIAklfSwJj1A9bW7YyjiNE0qrUyQ7K0BlIhxuDFwCQZgd8foHM5VWpgrfb4e1wZ5/PGS/tN4Lp/iKoUCBEQIZiZPQhifrywJRsGWHcrFnBaqyo8vVqsJ2vvM9Bi6/uyfy/+fFC4JUAIJJK3Eg9Zkg7z88XD/VMv/P8A+Op/XEoU+SWNpqnQRlAoNt+hvPU2ta3TBb1qY0tZjttvv9/fEOVOhBBiBeRfkP7fLHO+nVYHcSZ3sO20Y7hzsOoo6dTKSIgEWJBMAdAR+t8Q8Oy6kC0BBBO5+K1j88TKdc2+zA/6bfKScc5D0M4G7XvOxsbfPCsZBFJVmYMTpP3g/T8sFUv4chr9I/r85xxlQdR1fbMjbYAAfcME5ikChjt8j/Y4aIGyBpNUtJtMX6fhiNq5VEgerVBjqLnH0ZoHbkb/AHEj9d8Ls7XGs7gCPabfl+rYHAy3ycVOHJ5pMfEZ7+35YizHA5vTBmNQ02YaR6tzMwJ+RwxoEllJEzf57fr2wVRJgMdweVt+U9sL5HEdOvVspbVI9M79Y+mJ6WTeoyggTGocpHQ8xg+vkRvEXkdufyH98MclQuCQYAABFtMem9/v6xiLwwu+0qs06qxdWyilD6ZTcjaLbW6E8umM08b5Ty8wGQlWUKwIJUgi4ggyCOu9sa7VTSpB22MdLGPfGJeKs6GrMoF5O/LFUQb0LuM8ZzGZ0+fWq1yPh8x2bSOcSef5YnydZRTUmmrKsirELVGoEBw8H03EAgwyjbUJCSn9cEUc89IlqbFGKlTEXU7qQbMp6G1hi6hrZJTphvGMpSpaHpVvPpVaZIFRdFakbgBhs1xAZZVr7Ye/srLCuxFRVd1IUEjUw0sSAvSQpki+m3PC3wn4Rq8QfWdQpL8VQ3JIHwJO52HQD5A7Fwjh1OnpK00UqugEKshRaJiY7TiTVaTKdzlTZ8yWXzjtUDuEQKDpX0nXMkavL9a6YuInUb4rPjXwz5cVApZRdmtq9bEHYARrO4FtQ/mtpGUqEgTblgbiWbGoKyeZCsdgVZYAdDe/pOrb7Iwk42h/5KjFDCMoYkBpUGfh2PS8HkcfKILellAt8QMAgzK2Jg7HqCB87T438DMlSnVy2qojqVIVgSjRIOq3pMxe8j/cMV//AIfam6rXfyVqWUiX2J6wJHODz+eIwi46ZONrTBm4iya1cWG1vfr8rjpgD98pKHtqL9NgSN/f+gxdM7+ztmy7VErmo6qSqug9UAmBF1YxvfljK/3mTv8Ar/GKbDLQXSYzN4774c8IqsLSYZlCiY9V4nnaZwu4NwmrmagpUVlnuCYAHcnoP10xpvA/2UiiJzFTWwIYKlkkjckiWg8rffgJbEgmdZNWYIKLVG8o6NNKP/ZMdRkkgawYO4nlyw04hlmqVfMT/wDjKg0nVAdjsYG4B+pOLGqItPQoC8wAALcjHfAOe4W9R4djUplQChjSRe5gSYjaSMFqy6FnBPD9PMu1R0JpqSoZiQKhHxMqg7AyJ58sFeKco2VpqcsqKgJDqiDaLEqLMQSL9Ad8WvI010qoAhbLyAgC3aMdZ7h6P8agzYnqO+Go2vIt4ZlaFagjCnSIqIGEorSGAPMGd5vioeJf2bBS9bLEU4Ut5V4JEk6I+EkbDadsWTifElyRAqFvJILB4LFII9Ji7CTvuOfXEGZ8W0TSZgy1BpJIBgmOUGCMB09MVpPTFPhLxgoppSeJH2h6pAN2MXW1zNufPDfjmTpZmmWkOrWH2hEb9jPTGJK/lVSKROlr9CJsVJkyBtNpiYExjXeE5im2UTySvpp6X07qRfzBIIJ3PckdMTi7ExzvRnXFfDByNTTJZGggn7J/lP0+YM8jiX93P8v4Yu/HXpNkmqsGqIV1HTuTNrmY9UGeRMdhm/8ArVb+Wr/3Z/pic8Xc7IZMSu0XTL5slNJOqGEkmOUwB198Fgq06WIBO5F+Qm/PCisCo3kPblyP2vacFcPqhXIKXteZCyDJ7b9ticdxUNeVRYi5Nvmf7H5YlpiSDta3btHT+uOMwSqjUQWXSbHe14+U3x6myhZ5MQJnvAjAQQk1YdesR8iYtG39sT1RIMNEQZ7E74XPU/jqBcqvXcsYH0F/84JeqdZpkQ1jAvb6WjGvZqdERo2gXtI+RifpGF7qG67iP7/PDjJMAIFyOfb9fhhZUcioASLTA++fvj5YA6e6DspTI0kj59f1H3YIFM6rbQSfqMQ0qnwjlaPv+mDae888YFtHdNN+hH1ty74NyubI9IvIgzsZO8dMD0iQRsRO3IxiLNiSdPYjcd9/uxmKmB+Ms2KOTrut9CGDFz6gAfaSb4wcAkliZLXON94jkVrZSqjGFqKVmNpWx+Rxj1fwTm0kLT1gcwQO9wSCD2wYNLk00/Amcxg7gGQWrUGtTU/iU0WmDp8wuSNMzI6yPqJBxNR8G5lqiqUuwZoBVmhNJaBq9TANqCzcA9MXT9nHhup+8JqVkWmhqMSo1Co5Bpof9wpKrkfZ1EfaMmc09JiRjvZouR4Z5NBABCoFWw6CNotO/wA8c0EMsPp3BP8AbDpMtMcwBFyRP0MYAqZbRUHSPfa1jz5YRF2ifK0tIF+0f0x9zmTkWB8wE+WwAOgsILGSPTFiBcjEiUDIIiR1Fv7R17YnzlQqOQM94wa0YRUOEB8qcqWA1KCrLa4g2N/hIjaYv1hJwZC1RqFVUDU4AAhrjmoYRa94m+53xaeJehlqCNBHqibTfUpEQwIB+vfFc8R8FD11d3006tOJC7t/MQBvpuR0QkHks5a4G8WGcEpu+rzCSFLAxNgpIAOkGdtweWAf2leE1bhdeoqrrpxVmBqhWuJ6aC1v6YL8H5StS8wGopCmCHGgmQCHnTOkzF/5Z3tiy5iiM1lqlEkaatNqZIvIYFSYtG84MdrYr2Zv+y7gAy+VXNPepVHO+hCbADq0hu+pRjQBmA2lYgC33C1rWnfr8sJ83QKrSoJYhdRi0QAigEfDcG/eRyxHnc2yApSstGA7dTMhFnaNyfsg/PAClSGNWFaSRpJBcmwEG9z0No74LSrFrxECd9+XQb/TAORopVVWb1BSTB7RJM9CPrg1CXF9937dh35YJkG5OkQgIjf6dvrOCmqSIO8x/fAgzAELebt2ty+ZgfXpj1WvBE2O34bReZtg2YE4xw5a1JkqAMCNj12Hce4vz5YoPiXK08rRrrWUJqoaaPpBBqaT8AFoXcm17740ShLgs/OwHQf1xQP2x51VylOn8LPXsxk6AimSO5B09wThX7NVmf8AhvINmHsJ0FWkiearB7GQbwN/bF947xvKZIABENR7VEQIPSRuxkBQT9InGb+Hk80nQDUAnVT1ETFwYU3E4vSfs8StSQvTSlUO4S4NzY94jmdtzMY0VSIpVwU2vnGXVVy9d1UOQiux80WMvpjSBBKzv2vgH9/q/wA5/wC9/vhx4mpCkpy9MKQtQsrkEONrFhZxuAd7GRMEotKf/wCf/wCpgcCOzRM5lSKZ6EAhpM7i/wBOo54g4fmSpBBgkW232vbmPzwfmn8wrBJUDS1xA2vHTfAGWgEAmCBueUzv0kfMfPHSMfKmaKkLa/PoCNh95+eGdJIHqmwtHSBb/mJjCRdTuCbf2G2GRqRHLVBEyQLC/wApmP6YWhkx14Z4Y167EBmYopmb2nppv6Z7Yk4tXMeYA2pT6ttjpB+VwcE+Gq3mZEIZDU3ZWPN76g5vzB/W2FnFeJE1alNbWHmNHYAgDmdMX5Y1BvYdkzCggbnAHGqd0eBvH9ME8LcmnLWtsDIHztN55Y+Z7L61A68/6DvtgG8keWqyQB+o3/LDGlNpHbCThxvykGN/kR+umHimAB3GAjSJwAD7xt7Y+ubzjoZe87zjyrfDNE7IsxVJSmtvjgi8kQbW7xjtcp6idtX4gc/l1x9FP4TzVp78x9YwdkahJJmR8ZEW2i/scI0Vi7E1HhVJyA6qwBOljyMMAbcyCcOMqnliAAALwPnf88ctQlSbC33jY/XE1H4QCQSABM7fX6YFDIa0YInryvb9dMDZ1brF4OJKNbRcmPoBe3PHLiQL89vvwwSQ1bhl20j5byP7YjzUkSeX6nHHlhW1DnE9554KdQVIHTBQCLKUZWPTpk6ef9t/liHivCFzNBqTKFUj0HmhHwsB2tbpIx6nZmA/m/XO+GGXZmFxHUb398Cr0EpGTyD06NSTLU1AJgEgR8RA+IIWkGbR0vi1+EadJKRRGdyGhi8zq+1vexnfmDj7SpgVmkKAVC23gk7xy1fjgHhvh390c+W2geYNUgMzrEiC1yeRF/hMdMIo07QrKfwfi5WlXrVbt5lXX2NNzTRQfYLH/N3wdlQwTQbs935w7HU1uY3H/QO4Ob8D4v5kZeZelUcuTEMEZinO+liXJP8AKN5GLLkuPMhKi7EAg30omwZjvJuY3J+ZwBky4cHcBKptGsKB0AVTv3N/YjBvDKkuf5SSSfckz8yZnthBwiGRgCzBnJn+YkgaoG0Rtfae5eZGoR6VMmR6hsBfY/aaJvyJ7YJh0UDJOxkEfiv3wY98L+KVGpJ5vlvVNNbJTGp2IkAAd9X3Hlgfj3imllVYVFMmAiiCWi5Ik2AsT7jnsHwfxXWzdNmpUNDA2d3BUkeoLZSbgwbADVjWrGadWLqi57OhWIOSy6sP4YBbM1CG+0G0hRuYHT7W2O/HXABmsrV0ENUS6abnWt9JiTJiI74ZZjxqQGTyW87bmVEbsWAAiTPOZOKZ4n8W5rz8vUp0Rpp6WbUCoqPDCJBIIAIMX0n5TlTeiadbFvgvwBmaCLmiKlPNeaq00VkhabH+I9UGfTo1DTIO3Mg41asVCNrH8OCTAJkbmyg/QYB8N8XOZpMWpmm6OUcTNxzB6RhwlEEXEhhEdeXtfBMkZ1mfAFLNqr0KqrTOx8vTqJUHcciTBBuJI+zGK7/wtW/+Gqf+LG0V6VKhRJCQm+mmhJJJvCoNyfl1jCf/AIsf/wCHrf8Adf8A7MLLGpeRe1Gdo8ITcqZ9QUxuIJP2RPPAD58+cNMgyZaLC8Sfuw5oUXanolghX1RsZ5H3OEud4a9JZcFYkC5Mmw5XNvzx0k0xtkpaqobSCyEk7i4jV8vfByZUPJO2wO4Exvzi2/TAOTQgK1iqA7RI1Rfe9hE/hh1SnawgGTYWAHSO317YWg2CcNzlTKPVKmQ82gkGAYNrg/ljnhqkhibszSTG5YzOJczQJD6eZmentHKLYJ4flwUOnfmPh5C/TGoNh3D8uApLDSZt/uueh5d8RmufhuImP0PbBGWFidp9uU/r/OA84hV1iBqXfuNxjNATFOXqHUQRMtPLrOLBTIIMch+GE2co6Kin+YQfcc+2GGTurC0Eb4Ud7Q3NSw5WxJTadxGBEqSF7/5wUi2HvgkzprNG2Ocs5p1SZsYOmN/n85jEtceodv6YgztPUupRLLsB2/Lc4zGWmFZiqHYhbA/dy/KMS0qIWYiGuRznbbltPvhZlq8tO0iBNttj2w1y1UAbTAjt9e1sKUTDKamINyOe2OKkz7RG+/y7Y4y9W+9tzO/42GJ/MB2I32wBrO6uVDCGGoRcG89R7c8RU6ZpgABmp/8ANdOnQsPczibLP/Tr2jE1NoEdPwHPDIVijM1AXF7MBPLrvbeO2D1zJH62/r7Y+Z+iGGrpF/nBGOKXKP1vjGQv8R5EO9Gqqlnp1PTDRuNQk81lQCBHxT2L3I1GKjzFAYHfee46W++cRUlBMc/w/QkYkWqYBIg3sY5GPvwqVOzNbKB4k8J0QtWrTpomZpKWVk9OtVUyrAQDKgjqLXvig+Hapr1BBhWBLm2wBEm0KAPuGwnG3rlQajvp1WkzseRT5gfIgcrYwuhTbJZyrSkaaFewgguCfQx9lMxNicBoxeOHNFQ0bimAoUCAzfzE9isHT0EmZjF4phHQPCBbEm3vHYYofEDCaklSF1AkQ2oXAjoBBv2mbYaZzxAiZRXN9SqWAn4rELvvNowtjpbAfGXB2qQQvpGkAhh9qZOggHUxAi8W3vYHwacxT10qYZl+JhEgDVpnkdtUR0FonDPIeI6Ob8jza9KmWB00gw1iSFW5M6zG/KZF4OLLwvhf7vVfQAusyOmkKBojqrAH2JwvbuzrWZKDg0mEZPLrZyLsBNrD7vvwLxfKPVyjU1hKr09MgSFJEEgA3tO1xbDRbi256/hj7XcAEkgAC5JgC3XlipxmV/6TnMl6EVltar5hOtyF3VVgsTAljvAEiJ0zhNZ6lCn5ihKjCGA2DCb+xIntMXxCWSqDdXRlKGLjkYnkZE9ZAwPkarZU06b+sO2mnV6k/YqDk0CzCQ3QRgAHeW4gWbS1J0a++krYiSGDHeR0Nzg2+IqdaYMY783DimLjNFU0A2AAaR0PflsPr8pMxxL+B5enY6pN+v3XxX1zcqEUEKTLG0m/LpHLDYUwFBJmR6pk2F+9+VrXw5GgjhlOVMho07CCxaYAg8rk/W+GWSf0yTqJ0ievwzA/5jgHgtQj0mSGMyI/l0jcXEz7YYZdQfsmxBMmRMW/yOmAEPjQO89/y5YkoWNhJ69diRbnHK3LHeXqBlJ0k7D8O9v7YDrU/wCJpUmASI2G2/vMYwAilWUFgu0kAdDMn8cd5qlOiD8Ln6Ef3wPl6MAb3mOu23z3/wAYYqL+426WiT92CAVcSpkjTHq06rdQfzB/DAfD+JiR36za3LDlqI8xeuneeh6exwrzXCENa8w4kAddiB9x+eFHTGdOr6u0/iMMaDf5wmNAU6lpiLSfla+GuWqWI6fqcYVhagn8cepSDH4/q+Pot8/vx8epse0fLphjFU4zQbJlXpsGRmI0P9liGMAm0QDHPlfHVLxI5YU2pHSy6pkz2sd+hvPblh1xrJpmaFSkbahuORF1I9jH34oGb4dWy+lHMggSROme3M9Z7xywrTHTLzQ4s9c0xQoyS4VtThYiSxH80ATFueHC5nRUYNqVl7b/AC6d454zngGarwwRTCjWWLKNO8aT9owLTeIJIm9gy1d6Zli1RiS2qfWNoAIt0Fz0I3AwtD2XHLZkTyPQg/T64MSqIHObdOd/6YpH79UViywy8/UBsOgH5DDLL8fDSNLrqANwbzz1bQcMCyy1jKC4km9h2wOosPu6i/8AXECVJE9P1OJ1oxJHPly/tjBR8KlZcGG2uJA33H5e2PuZzxhBpAczHNeQLcvTJHQ++JDl5WSed/lthHn8wKWZogzDLVYt00inB52Ji0b8+RV6A2WCrVhXRQS5DBVgiSBHxBTG4vynGe/tU8O1GK18ugY6NFZrahBUaotIuQSNu047z3irM0mDCqKdOq5ltILggArTAOxZYg9yfe15PKBsuzqSWakw01D6bj1BgCJ67mOu85PuQEypUMiCDDsSqhSdMklU2b08jf5dr53xLgGZpVUZ3fyS2pdHUXvMhWJ2LdeQ20TLIoaoKotqFUIfTpghSGMSb3gib7nbBn/BWXzdMawyU4madR11Sbkkkydhf7sIivBWv2e5Jcy9SkKZWjRYqxJu7AKoQspGsaQNQgDbrjV9JIk7xv0sDhR4f4NRyVFKVCmdIJO9ySLs7HmbH6QNhhlmYB3Mb7mDtuB9cNQtkdbOqqlhMCAIBaD30g2m2JhDiNtv6jEC0wE0gWvyA2v8sfKbHSTBJgC3Mm33WxgAfGuECstTTNKqyFRUWz7RJ/msYvccoxWvCXi166VKOZCVACE1qIZWLaQ5XaA8epbgwYG4u9TIrVDI06WGmQSCOQIA5g3neRjPDkZzjaT5OapMocgzSq/7iognWsyLQYwGuAMs5zWboFf4jV0DnWzKgJHJQEA0tve4Y9NsNP8AiVOh/wCz/fEiuCgDCZA1Dl1E/rliL90T+ar/AN9W/wDXhkAx/KUxCDqk4INUxE21AfK9vuH0x7HsVRMO4k0aItytg/KCUAOxcz3hgI9ox8x7Ex1wx9kfhA5HcfLAyoIYxePxBP4gY+49ihFktMS+nkDMfI4h8w6iO0fjj7j2AhmS5iz0wP8AcPuGBuINIP8AtIjtMzj5j2AY44hUOunf+X/zR+GGlH7Pexx7HsYL5GBN19j+OJIsnvj2PYxkcZ2mNIMCYP4YScRyiVKBZ1DGNzvj2PY3gP8AUKeE0gi1goAHmgf/AEqJ/En64c5SmGeCLBSel4jl2x7HsIUQDw8/xCP90fecEcKogOkW36/zAfhj2PYK4Axzkm/iEcr/AIt/QYeLsO6j/wAs4+Y9hmaJM/PCXxHTGrLnn+8013Pwu2ll9iLEY9j2EfBpCz9pFIf6czaRqDIQYFjqAkdLWw/8NVCcupNzf77/AI4+Y9hlyEq/iqkBXzIFgQDa1wiEXHdj9cVnheeqUyUR2CkpKySp1aJMG0mTffHsexCemGXgvnhbMNU80OS2h4WdwNI57n54dV1s47Y9j2KhRFkRK3/W2JWH8NzzB/Kcex7DIQkDX+76gYyr9pjaM1Sqr6XNiRzjTy25nHsewkuAT4Zfcu50i+4H54mjHsewU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b="1" dirty="0" smtClean="0"/>
              <a:t>Promjena kinetičke i potencijalne energije…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Ako je početna visina nula, tada je rad obavljen za podizanje tijela jednak gravitacijskoj potencijalnoj energiji tijela na visini.</a:t>
            </a:r>
          </a:p>
          <a:p>
            <a:endParaRPr lang="hr-HR" dirty="0"/>
          </a:p>
          <a:p>
            <a:r>
              <a:rPr lang="hr-HR" dirty="0" smtClean="0"/>
              <a:t>Ukupna energija: </a:t>
            </a:r>
            <a:r>
              <a:rPr lang="hr-HR" b="1" dirty="0" smtClean="0"/>
              <a:t>E= E</a:t>
            </a:r>
            <a:r>
              <a:rPr lang="hr-HR" sz="2000" b="1" dirty="0" smtClean="0"/>
              <a:t>p</a:t>
            </a:r>
            <a:r>
              <a:rPr lang="hr-HR" b="1" dirty="0" smtClean="0"/>
              <a:t>+</a:t>
            </a:r>
            <a:r>
              <a:rPr lang="hr-HR" b="1" dirty="0" err="1" smtClean="0"/>
              <a:t>E</a:t>
            </a:r>
            <a:r>
              <a:rPr lang="hr-HR" sz="2000" b="1" dirty="0" err="1" smtClean="0"/>
              <a:t>k</a:t>
            </a:r>
            <a:endParaRPr lang="hr-HR" sz="2000" b="1" dirty="0"/>
          </a:p>
          <a:p>
            <a:endParaRPr lang="hr-HR" sz="2000" dirty="0" smtClean="0"/>
          </a:p>
          <a:p>
            <a:r>
              <a:rPr lang="hr-HR" dirty="0" smtClean="0"/>
              <a:t>Energija tijela koje slobodno pada: pri slobodnom padu ukupna energija tijela E stalna je i jednaka zbroju kinetičke energije i gravitacijske potencijalne energije.</a:t>
            </a:r>
            <a:endParaRPr lang="hr-HR" dirty="0"/>
          </a:p>
        </p:txBody>
      </p:sp>
      <p:pic>
        <p:nvPicPr>
          <p:cNvPr id="4" name="Slika 3" descr="preuzmi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2500306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b="1" dirty="0" smtClean="0"/>
              <a:t>Rad na kosini…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b="1" dirty="0" smtClean="0"/>
              <a:t>Kosina</a:t>
            </a:r>
            <a:r>
              <a:rPr lang="hr-HR" dirty="0" smtClean="0"/>
              <a:t>-koso postavljena daska kojom se tijelo može podići ili spustiti s jedne razine na drugu</a:t>
            </a:r>
          </a:p>
          <a:p>
            <a:endParaRPr lang="hr-HR" dirty="0" smtClean="0"/>
          </a:p>
          <a:p>
            <a:r>
              <a:rPr lang="hr-HR" b="1" dirty="0" smtClean="0"/>
              <a:t>Povlačenjem tijela silom F </a:t>
            </a:r>
            <a:r>
              <a:rPr lang="hr-HR" dirty="0" smtClean="0"/>
              <a:t>na </a:t>
            </a:r>
            <a:r>
              <a:rPr lang="hr-HR" b="1" dirty="0" smtClean="0"/>
              <a:t>duljinu kosine l </a:t>
            </a:r>
            <a:r>
              <a:rPr lang="hr-HR" dirty="0" smtClean="0"/>
              <a:t>podignemo ga na </a:t>
            </a:r>
            <a:r>
              <a:rPr lang="hr-HR" b="1" dirty="0" smtClean="0"/>
              <a:t>visinu h</a:t>
            </a:r>
            <a:r>
              <a:rPr lang="hr-HR" dirty="0" smtClean="0"/>
              <a:t>, obavljen rad je: </a:t>
            </a:r>
          </a:p>
          <a:p>
            <a:pPr algn="ctr">
              <a:buNone/>
            </a:pPr>
            <a:r>
              <a:rPr lang="hr-HR" b="1" dirty="0" smtClean="0"/>
              <a:t>W= F·l</a:t>
            </a:r>
          </a:p>
          <a:p>
            <a:pPr>
              <a:buNone/>
            </a:pPr>
            <a:r>
              <a:rPr lang="hr-HR" b="1" dirty="0" smtClean="0"/>
              <a:t>Podizanjem tijela mase m </a:t>
            </a:r>
            <a:r>
              <a:rPr lang="hr-HR" dirty="0" smtClean="0"/>
              <a:t>vertikalno prema gore na </a:t>
            </a:r>
            <a:r>
              <a:rPr lang="hr-HR" b="1" dirty="0" smtClean="0"/>
              <a:t>visinu h </a:t>
            </a:r>
            <a:r>
              <a:rPr lang="hr-HR" dirty="0" smtClean="0"/>
              <a:t>obavi se rad:</a:t>
            </a:r>
          </a:p>
          <a:p>
            <a:pPr algn="ctr">
              <a:buNone/>
            </a:pPr>
            <a:r>
              <a:rPr lang="hr-HR" b="1" dirty="0" smtClean="0"/>
              <a:t>W=m·g·h</a:t>
            </a:r>
          </a:p>
          <a:p>
            <a:pPr algn="ctr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  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3200" b="1" dirty="0"/>
              <a:t>K</a:t>
            </a:r>
            <a:r>
              <a:rPr lang="hr-HR" sz="3200" b="1" dirty="0" smtClean="0"/>
              <a:t>oliko je puta kosina (l) dulja od visine (h),toliko je puta sila (F) uz kosinu manja od težine tijela (G).</a:t>
            </a:r>
            <a:r>
              <a:rPr lang="hr-HR" b="1" dirty="0"/>
              <a:t/>
            </a:r>
            <a:br>
              <a:rPr lang="hr-HR" b="1" dirty="0"/>
            </a:br>
            <a:r>
              <a:rPr lang="hr-HR" b="1" dirty="0"/>
              <a:t/>
            </a:r>
            <a:br>
              <a:rPr lang="hr-HR" b="1" dirty="0"/>
            </a:br>
            <a:r>
              <a:rPr lang="hr-HR" sz="3200" b="1" dirty="0" smtClean="0"/>
              <a:t>Prilikom povlačenja tijela kosinom i podizanjem tijela vertikalno uvis na istu visinu, obavili smo jednaki rad.</a:t>
            </a:r>
            <a:endParaRPr lang="hr-HR" sz="3200" b="1" dirty="0"/>
          </a:p>
        </p:txBody>
      </p:sp>
      <p:pic>
        <p:nvPicPr>
          <p:cNvPr id="4" name="Rezervirano mjesto sadržaja 3" descr="preuzmi (6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57423" y="285728"/>
            <a:ext cx="3857652" cy="307183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b="1" dirty="0" smtClean="0"/>
              <a:t>Elastična energija…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Elastičnu energiju imaju navijena opruga, zategnuta tetiva luka, nategnuta elastična vrpca…</a:t>
            </a:r>
          </a:p>
          <a:p>
            <a:r>
              <a:rPr lang="hr-HR" dirty="0" smtClean="0"/>
              <a:t>Tijelo </a:t>
            </a:r>
            <a:r>
              <a:rPr lang="hr-HR" dirty="0" smtClean="0"/>
              <a:t>ima potencijalnu energiju ako svojim položajem ili stanjem prema drugom tijelu može obaviti rad.</a:t>
            </a:r>
            <a:endParaRPr lang="hr-HR" dirty="0"/>
          </a:p>
        </p:txBody>
      </p:sp>
      <p:pic>
        <p:nvPicPr>
          <p:cNvPr id="4" name="Slika 3" descr="preuzmi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810" y="4756074"/>
            <a:ext cx="1071570" cy="1387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dirty="0" smtClean="0"/>
              <a:t>Kada </a:t>
            </a:r>
            <a:r>
              <a:rPr lang="hr-HR" dirty="0" smtClean="0"/>
              <a:t>se tetiva luka napne,tada ima </a:t>
            </a:r>
            <a:r>
              <a:rPr lang="hr-HR" b="1" dirty="0" smtClean="0"/>
              <a:t>potencijalnu energiju</a:t>
            </a:r>
            <a:r>
              <a:rPr lang="hr-HR" dirty="0" smtClean="0"/>
              <a:t>,njome se može obaviti </a:t>
            </a:r>
            <a:r>
              <a:rPr lang="hr-HR" b="1" dirty="0" smtClean="0"/>
              <a:t>rad </a:t>
            </a:r>
            <a:r>
              <a:rPr lang="hr-HR" dirty="0" smtClean="0"/>
              <a:t>–izbacivanje strelice,izbačena strelica tada ima </a:t>
            </a:r>
            <a:r>
              <a:rPr lang="hr-HR" b="1" dirty="0" smtClean="0"/>
              <a:t>kinetičku energiju</a:t>
            </a:r>
            <a:r>
              <a:rPr lang="hr-HR" dirty="0" smtClean="0"/>
              <a:t>.</a:t>
            </a:r>
          </a:p>
        </p:txBody>
      </p:sp>
      <p:pic>
        <p:nvPicPr>
          <p:cNvPr id="7" name="Slika 6" descr="preuzmi (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0" y="285729"/>
            <a:ext cx="3571900" cy="2643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b="1" dirty="0" smtClean="0"/>
              <a:t>Snaga…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b="1" dirty="0" smtClean="0"/>
              <a:t>Snaga</a:t>
            </a:r>
            <a:r>
              <a:rPr lang="hr-HR" dirty="0" smtClean="0"/>
              <a:t> je fizička veličina koja pokazuje koliki rad obavi stroj ili čovjek u jedinici vremena.</a:t>
            </a:r>
          </a:p>
          <a:p>
            <a:endParaRPr lang="hr-HR" dirty="0" smtClean="0"/>
          </a:p>
          <a:p>
            <a:r>
              <a:rPr lang="hr-HR" b="1" dirty="0" smtClean="0"/>
              <a:t>Dva puta veću snagu </a:t>
            </a:r>
            <a:r>
              <a:rPr lang="hr-HR" dirty="0" smtClean="0"/>
              <a:t>ima tijelo koje obavi </a:t>
            </a:r>
            <a:r>
              <a:rPr lang="hr-HR" b="1" dirty="0" smtClean="0"/>
              <a:t>jednak rad u dva puta kraćem vremenu.</a:t>
            </a:r>
          </a:p>
          <a:p>
            <a:pPr>
              <a:buNone/>
            </a:pPr>
            <a:endParaRPr lang="hr-HR" b="1" dirty="0" smtClean="0"/>
          </a:p>
          <a:p>
            <a:r>
              <a:rPr lang="hr-HR" b="1" dirty="0" err="1" smtClean="0"/>
              <a:t>Pr</a:t>
            </a:r>
            <a:r>
              <a:rPr lang="hr-HR" b="1" dirty="0" smtClean="0"/>
              <a:t>.   </a:t>
            </a:r>
            <a:r>
              <a:rPr lang="hr-HR" dirty="0" smtClean="0"/>
              <a:t>Ako dva dječaka torbe jednake mase podižu na jednaku visinu, jedan je podigne za 2 s,a drugi za 4 s, tada veću snagu ima dječak koji je jedak rad obavio u kraćem vremenu</a:t>
            </a:r>
            <a:endParaRPr lang="hr-HR" b="1" dirty="0"/>
          </a:p>
        </p:txBody>
      </p:sp>
      <p:pic>
        <p:nvPicPr>
          <p:cNvPr id="4" name="Slika 3" descr="preuzmi (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214290"/>
            <a:ext cx="1683282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txBody>
          <a:bodyPr>
            <a:noAutofit/>
          </a:bodyPr>
          <a:lstStyle/>
          <a:p>
            <a:r>
              <a:rPr lang="hr-HR" sz="2800" dirty="0" smtClean="0"/>
              <a:t>Snaga P je razmjerna radu W,a obrnuto razmjerna vremenu t za koje je rad obavljen, dakle snagu ćemo izračunati količnikom rada i vremena.  </a:t>
            </a:r>
            <a:r>
              <a:rPr lang="hr-HR" sz="2800" b="1" dirty="0" smtClean="0"/>
              <a:t>Snaga= rad/vrijeme </a:t>
            </a:r>
            <a:r>
              <a:rPr lang="hr-HR" sz="2800" b="1" dirty="0" smtClean="0">
                <a:sym typeface="Wingdings" pitchFamily="2" charset="2"/>
              </a:rPr>
              <a:t> P= W/t</a:t>
            </a:r>
            <a:endParaRPr lang="hr-HR" sz="2800" b="1" dirty="0" smtClean="0"/>
          </a:p>
          <a:p>
            <a:endParaRPr lang="hr-HR" sz="2800" dirty="0" smtClean="0"/>
          </a:p>
          <a:p>
            <a:r>
              <a:rPr lang="hr-HR" sz="2800" dirty="0" smtClean="0"/>
              <a:t>Mjerna jedinica za snagu je </a:t>
            </a:r>
            <a:r>
              <a:rPr lang="hr-HR" sz="2800" b="1" dirty="0" smtClean="0"/>
              <a:t>vat (W)</a:t>
            </a:r>
          </a:p>
          <a:p>
            <a:pPr>
              <a:buNone/>
            </a:pPr>
            <a:r>
              <a:rPr lang="hr-HR" sz="2800" dirty="0"/>
              <a:t> </a:t>
            </a:r>
            <a:r>
              <a:rPr lang="hr-HR" sz="2800" dirty="0" smtClean="0"/>
              <a:t>     -</a:t>
            </a:r>
            <a:r>
              <a:rPr lang="hr-HR" sz="2800" b="1" dirty="0" smtClean="0"/>
              <a:t>kilovat (1kW)= </a:t>
            </a:r>
            <a:r>
              <a:rPr lang="hr-HR" sz="2800" dirty="0" smtClean="0"/>
              <a:t>1000 W</a:t>
            </a:r>
          </a:p>
          <a:p>
            <a:pPr>
              <a:buNone/>
            </a:pPr>
            <a:r>
              <a:rPr lang="hr-HR" sz="2800" dirty="0"/>
              <a:t> </a:t>
            </a:r>
            <a:r>
              <a:rPr lang="hr-HR" sz="2800" dirty="0" smtClean="0"/>
              <a:t>     -</a:t>
            </a:r>
            <a:r>
              <a:rPr lang="hr-HR" sz="2800" b="1" dirty="0" err="1" smtClean="0"/>
              <a:t>megavat</a:t>
            </a:r>
            <a:r>
              <a:rPr lang="hr-HR" sz="2800" b="1" dirty="0" smtClean="0"/>
              <a:t> (1 </a:t>
            </a:r>
            <a:r>
              <a:rPr lang="hr-HR" sz="2800" b="1" dirty="0" smtClean="0"/>
              <a:t>MW)= </a:t>
            </a:r>
            <a:r>
              <a:rPr lang="hr-HR" sz="2800" dirty="0" smtClean="0"/>
              <a:t>1000 kW=1 000 </a:t>
            </a:r>
            <a:r>
              <a:rPr lang="hr-HR" sz="2800" dirty="0" err="1" smtClean="0"/>
              <a:t>000</a:t>
            </a:r>
            <a:r>
              <a:rPr lang="hr-HR" sz="2800" dirty="0" smtClean="0"/>
              <a:t> W</a:t>
            </a:r>
          </a:p>
          <a:p>
            <a:pPr>
              <a:buNone/>
            </a:pPr>
            <a:endParaRPr lang="hr-HR" sz="2800" dirty="0"/>
          </a:p>
          <a:p>
            <a:r>
              <a:rPr lang="hr-HR" sz="2800" dirty="0" smtClean="0"/>
              <a:t>Korisnost:   </a:t>
            </a:r>
            <a:r>
              <a:rPr lang="el-GR" sz="2800" dirty="0" smtClean="0">
                <a:latin typeface="Calibri"/>
              </a:rPr>
              <a:t>η</a:t>
            </a:r>
            <a:r>
              <a:rPr lang="hr-HR" sz="2800" dirty="0" smtClean="0">
                <a:latin typeface="Calibri"/>
              </a:rPr>
              <a:t> </a:t>
            </a:r>
            <a:r>
              <a:rPr lang="hr-HR" sz="2800" b="1" dirty="0" smtClean="0"/>
              <a:t>= </a:t>
            </a:r>
            <a:r>
              <a:rPr lang="hr-HR" sz="2800" b="1" dirty="0" err="1" smtClean="0"/>
              <a:t>W</a:t>
            </a:r>
            <a:r>
              <a:rPr lang="hr-HR" sz="2000" b="1" dirty="0" err="1" smtClean="0"/>
              <a:t>d</a:t>
            </a:r>
            <a:r>
              <a:rPr lang="hr-HR" sz="2800" b="1" dirty="0" smtClean="0"/>
              <a:t>/ </a:t>
            </a:r>
            <a:r>
              <a:rPr lang="hr-HR" sz="2800" b="1" dirty="0" err="1" smtClean="0"/>
              <a:t>W</a:t>
            </a:r>
            <a:r>
              <a:rPr lang="hr-HR" sz="2000" b="1" dirty="0" err="1" smtClean="0"/>
              <a:t>u</a:t>
            </a:r>
            <a:r>
              <a:rPr lang="hr-HR" sz="2000" b="1" dirty="0" smtClean="0"/>
              <a:t> </a:t>
            </a:r>
            <a:r>
              <a:rPr lang="hr-HR" sz="2800" b="1" dirty="0" smtClean="0"/>
              <a:t>·</a:t>
            </a:r>
            <a:r>
              <a:rPr lang="hr-HR" sz="2800" b="1" dirty="0" smtClean="0"/>
              <a:t>100 %</a:t>
            </a:r>
            <a:endParaRPr lang="hr-HR" sz="2800" b="1" dirty="0"/>
          </a:p>
        </p:txBody>
      </p:sp>
      <p:pic>
        <p:nvPicPr>
          <p:cNvPr id="4" name="Slika 3" descr="preuzmi (1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88" y="4429132"/>
            <a:ext cx="1828796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Prezentaciju izradila</a:t>
            </a:r>
            <a:r>
              <a:rPr lang="hr-HR" dirty="0" smtClean="0"/>
              <a:t>: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Antonela </a:t>
            </a:r>
            <a:r>
              <a:rPr lang="hr-H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Vargić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7.c</a:t>
            </a: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b="1" dirty="0" smtClean="0"/>
              <a:t>Rad sile…</a:t>
            </a:r>
            <a:endParaRPr lang="hr-HR" b="1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hr-HR" dirty="0" smtClean="0"/>
              <a:t>Rad je fizička veličina kojom opisujemo djelovanje sile na nekom putu.</a:t>
            </a:r>
          </a:p>
          <a:p>
            <a:pPr>
              <a:buFont typeface="Wingdings" pitchFamily="2" charset="2"/>
              <a:buChar char="ü"/>
            </a:pPr>
            <a:r>
              <a:rPr lang="hr-HR" dirty="0" smtClean="0"/>
              <a:t>Oznaka za rad je “W”</a:t>
            </a:r>
          </a:p>
          <a:p>
            <a:pPr>
              <a:buFont typeface="Wingdings" pitchFamily="2" charset="2"/>
              <a:buChar char="ü"/>
            </a:pPr>
            <a:r>
              <a:rPr lang="hr-HR" dirty="0" smtClean="0"/>
              <a:t> formula</a:t>
            </a:r>
            <a:r>
              <a:rPr lang="hr-HR" dirty="0" smtClean="0">
                <a:sym typeface="Wingdings" pitchFamily="2" charset="2"/>
              </a:rPr>
              <a:t></a:t>
            </a:r>
            <a:r>
              <a:rPr lang="hr-HR" dirty="0" smtClean="0"/>
              <a:t> </a:t>
            </a:r>
            <a:r>
              <a:rPr lang="hr-HR" b="1" dirty="0" smtClean="0"/>
              <a:t>W=sila·put= </a:t>
            </a:r>
            <a:r>
              <a:rPr lang="hr-HR" b="1" dirty="0" smtClean="0"/>
              <a:t>F·s (J)</a:t>
            </a:r>
            <a:endParaRPr lang="hr-HR" b="1" dirty="0" smtClean="0"/>
          </a:p>
          <a:p>
            <a:pPr>
              <a:buFont typeface="Wingdings" pitchFamily="2" charset="2"/>
              <a:buChar char="ü"/>
            </a:pPr>
            <a:r>
              <a:rPr lang="hr-HR" dirty="0" smtClean="0"/>
              <a:t>Mjerne jedinice za rad: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    - 1 džul (J) 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    - 1 </a:t>
            </a:r>
            <a:r>
              <a:rPr lang="hr-HR" dirty="0" err="1" smtClean="0"/>
              <a:t>kilodžul</a:t>
            </a:r>
            <a:r>
              <a:rPr lang="hr-HR" dirty="0" smtClean="0"/>
              <a:t> (kJ)= 1000 J</a:t>
            </a:r>
            <a:br>
              <a:rPr lang="hr-HR" dirty="0" smtClean="0"/>
            </a:br>
            <a:r>
              <a:rPr lang="hr-HR" dirty="0" smtClean="0"/>
              <a:t>                 - 1 </a:t>
            </a:r>
            <a:r>
              <a:rPr lang="hr-HR" dirty="0" err="1" smtClean="0"/>
              <a:t>megadžul</a:t>
            </a:r>
            <a:r>
              <a:rPr lang="hr-HR" dirty="0"/>
              <a:t> </a:t>
            </a:r>
            <a:r>
              <a:rPr lang="hr-HR" dirty="0" smtClean="0"/>
              <a:t>(MJ)=1000 kJ= 1 000 </a:t>
            </a:r>
            <a:r>
              <a:rPr lang="hr-HR" dirty="0" err="1" smtClean="0"/>
              <a:t>000</a:t>
            </a:r>
            <a:r>
              <a:rPr lang="hr-HR" dirty="0" smtClean="0"/>
              <a:t> J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          </a:t>
            </a:r>
            <a:endParaRPr lang="hr-HR" dirty="0"/>
          </a:p>
        </p:txBody>
      </p:sp>
      <p:pic>
        <p:nvPicPr>
          <p:cNvPr id="9218" name="Picture 2" descr="http://t1.gstatic.com/images?q=tbn:ANd9GcTniejfT3UekmxSxVfHvY3_zEPsEm4COhN_lXgfNdvn0dLliJu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142852"/>
            <a:ext cx="1928826" cy="12906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17681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hr-HR" dirty="0" smtClean="0"/>
              <a:t>                               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</a:t>
            </a:r>
          </a:p>
          <a:p>
            <a:pPr>
              <a:buNone/>
            </a:pPr>
            <a:r>
              <a:rPr lang="hr-HR" dirty="0" smtClean="0"/>
              <a:t>            A                                                          B</a:t>
            </a:r>
          </a:p>
          <a:p>
            <a:pPr>
              <a:buNone/>
            </a:pPr>
            <a:endParaRPr lang="hr-HR" dirty="0"/>
          </a:p>
          <a:p>
            <a:pPr>
              <a:buFont typeface="Wingdings" pitchFamily="2" charset="2"/>
              <a:buChar char="ü"/>
            </a:pP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Ako tijelo ne mijenja položaj dok na njega djeluje</a:t>
            </a:r>
          </a:p>
          <a:p>
            <a:pPr>
              <a:buNone/>
            </a:pP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   sila, </a:t>
            </a:r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ne obavlja rad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…kada mladić gura kolica s jednog kraja trgovine na drugi tada </a:t>
            </a:r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obavlja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rad.</a:t>
            </a:r>
          </a:p>
        </p:txBody>
      </p:sp>
      <p:cxnSp>
        <p:nvCxnSpPr>
          <p:cNvPr id="5" name="Ravni poveznik 4"/>
          <p:cNvCxnSpPr/>
          <p:nvPr/>
        </p:nvCxnSpPr>
        <p:spPr>
          <a:xfrm flipV="1">
            <a:off x="714348" y="2714620"/>
            <a:ext cx="3143272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Elipsa 5"/>
          <p:cNvSpPr/>
          <p:nvPr/>
        </p:nvSpPr>
        <p:spPr>
          <a:xfrm>
            <a:off x="857224" y="714356"/>
            <a:ext cx="2143140" cy="2000264"/>
          </a:xfrm>
          <a:prstGeom prst="ellipse">
            <a:avLst/>
          </a:prstGeom>
        </p:spPr>
        <p:style>
          <a:lnRef idx="0">
            <a:schemeClr val="dk1"/>
          </a:lnRef>
          <a:fillRef idx="100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 smtClean="0"/>
          </a:p>
          <a:p>
            <a:pPr algn="ctr"/>
            <a:endParaRPr lang="hr-HR" dirty="0" smtClean="0"/>
          </a:p>
        </p:txBody>
      </p:sp>
      <p:cxnSp>
        <p:nvCxnSpPr>
          <p:cNvPr id="18" name="Ravni poveznik sa strelicom 17"/>
          <p:cNvCxnSpPr/>
          <p:nvPr/>
        </p:nvCxnSpPr>
        <p:spPr>
          <a:xfrm flipV="1">
            <a:off x="4214810" y="2714091"/>
            <a:ext cx="1266401" cy="52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Ravni poveznik 19"/>
          <p:cNvCxnSpPr/>
          <p:nvPr/>
        </p:nvCxnSpPr>
        <p:spPr>
          <a:xfrm flipV="1">
            <a:off x="5715008" y="2714091"/>
            <a:ext cx="2435386" cy="52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Elipsa 21"/>
          <p:cNvSpPr/>
          <p:nvPr/>
        </p:nvSpPr>
        <p:spPr>
          <a:xfrm>
            <a:off x="5715008" y="714356"/>
            <a:ext cx="2143140" cy="2000264"/>
          </a:xfrm>
          <a:prstGeom prst="ellips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Pravokutnik 22"/>
          <p:cNvSpPr/>
          <p:nvPr/>
        </p:nvSpPr>
        <p:spPr>
          <a:xfrm>
            <a:off x="1357289" y="714356"/>
            <a:ext cx="97415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hr-HR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m</a:t>
            </a:r>
          </a:p>
          <a:p>
            <a:pPr algn="ctr"/>
            <a:r>
              <a:rPr lang="hr-HR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</a:t>
            </a:r>
            <a:endParaRPr lang="hr-HR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cxnSp>
        <p:nvCxnSpPr>
          <p:cNvPr id="32" name="Ravni poveznik sa strelicom 31"/>
          <p:cNvCxnSpPr/>
          <p:nvPr/>
        </p:nvCxnSpPr>
        <p:spPr>
          <a:xfrm>
            <a:off x="214282" y="928670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rot="5400000">
            <a:off x="71406" y="571480"/>
            <a:ext cx="42862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Ravni poveznik 35"/>
          <p:cNvCxnSpPr/>
          <p:nvPr/>
        </p:nvCxnSpPr>
        <p:spPr>
          <a:xfrm>
            <a:off x="285720" y="357166"/>
            <a:ext cx="142876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>
            <a:off x="285720" y="500042"/>
            <a:ext cx="142876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sa strelicom 39"/>
          <p:cNvCxnSpPr/>
          <p:nvPr/>
        </p:nvCxnSpPr>
        <p:spPr>
          <a:xfrm>
            <a:off x="214282" y="28572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b="1" dirty="0" smtClean="0"/>
              <a:t>Energija…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/>
              <a:t>Energija je sposobnost tijela da obavlja rad</a:t>
            </a:r>
          </a:p>
          <a:p>
            <a:pPr>
              <a:buNone/>
            </a:pPr>
            <a:r>
              <a:rPr lang="hr-HR" dirty="0" smtClean="0"/>
              <a:t>                 tijela koja obavljaju rad imaju energiju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 Promjenu energije možemo izračunati </a:t>
            </a:r>
            <a:r>
              <a:rPr lang="hr-HR" dirty="0" smtClean="0"/>
              <a:t>iz </a:t>
            </a:r>
            <a:r>
              <a:rPr lang="hr-HR" dirty="0" smtClean="0"/>
              <a:t>energije prije početka rada </a:t>
            </a:r>
            <a:r>
              <a:rPr lang="hr-HR" b="1" dirty="0" smtClean="0"/>
              <a:t>E₁ </a:t>
            </a:r>
            <a:r>
              <a:rPr lang="hr-HR" dirty="0" smtClean="0"/>
              <a:t>i energije na kraju obavljenog rada </a:t>
            </a:r>
            <a:r>
              <a:rPr lang="hr-HR" b="1" dirty="0" smtClean="0"/>
              <a:t>E₂</a:t>
            </a:r>
          </a:p>
          <a:p>
            <a:pPr>
              <a:buNone/>
            </a:pPr>
            <a:r>
              <a:rPr lang="hr-HR" b="1" dirty="0" smtClean="0"/>
              <a:t>                     </a:t>
            </a:r>
            <a:r>
              <a:rPr lang="hr-HR" b="1" dirty="0" smtClean="0"/>
              <a:t>          ∆E = </a:t>
            </a:r>
            <a:r>
              <a:rPr lang="hr-HR" b="1" dirty="0" smtClean="0"/>
              <a:t>E</a:t>
            </a:r>
            <a:r>
              <a:rPr lang="hr-HR" b="1" dirty="0" smtClean="0"/>
              <a:t>₁ - E₂ (J)</a:t>
            </a:r>
            <a:endParaRPr lang="hr-HR" b="1" dirty="0" smtClean="0"/>
          </a:p>
          <a:p>
            <a:r>
              <a:rPr lang="hr-HR" dirty="0" smtClean="0"/>
              <a:t>Sunčeva energija, kemijska energija, geotermalna energija, električna energija, unutarnja energija, nuklearna energija,kinetička energija, potencijalna </a:t>
            </a:r>
            <a:r>
              <a:rPr lang="hr-HR" dirty="0" smtClean="0"/>
              <a:t>energija ...</a:t>
            </a:r>
            <a:endParaRPr lang="hr-HR" dirty="0" smtClean="0"/>
          </a:p>
          <a:p>
            <a:pPr>
              <a:buNone/>
            </a:pPr>
            <a:endParaRPr lang="hr-HR" b="1" dirty="0" smtClean="0"/>
          </a:p>
          <a:p>
            <a:pPr>
              <a:buNone/>
            </a:pPr>
            <a:r>
              <a:rPr lang="hr-HR" b="1" dirty="0"/>
              <a:t> </a:t>
            </a:r>
            <a:r>
              <a:rPr lang="hr-HR" b="1" dirty="0" smtClean="0"/>
              <a:t>                    </a:t>
            </a:r>
          </a:p>
          <a:p>
            <a:pPr>
              <a:buNone/>
            </a:pPr>
            <a:r>
              <a:rPr lang="hr-HR" b="1" dirty="0"/>
              <a:t> </a:t>
            </a:r>
            <a:r>
              <a:rPr lang="hr-HR" b="1" dirty="0" smtClean="0"/>
              <a:t>      </a:t>
            </a:r>
            <a:endParaRPr lang="hr-HR" b="1" dirty="0"/>
          </a:p>
        </p:txBody>
      </p:sp>
      <p:cxnSp>
        <p:nvCxnSpPr>
          <p:cNvPr id="7" name="Kutni poveznik 6"/>
          <p:cNvCxnSpPr/>
          <p:nvPr/>
        </p:nvCxnSpPr>
        <p:spPr>
          <a:xfrm>
            <a:off x="1142976" y="2000240"/>
            <a:ext cx="714380" cy="35719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554" name="AutoShape 2" descr="data:image/jpeg;base64,/9j/4AAQSkZJRgABAQAAAQABAAD/2wCEAAkGBhQSDxUQEBQUFRQVFBUUFxQUFBQUFBUUFRQVFBUUFxUXGyYeFxkjGRQUHy8gIycpLCwsFR4xNTAqNSYrLCkBCQoKDgwOGg8PGikkHyQpKSwpLCwsLCwsLCksLCksLCwsLCksKSwsLCwpKSwpLCwsLCwsKSksLCwpLCksKSwpKf/AABEIAMIBAwMBIgACEQEDEQH/xAAbAAACAwEBAQAAAAAAAAAAAAACAwABBAUGB//EADcQAAEDAwMCBAQGAQQCAwAAAAEAAhEDITEEEkEFUSJhcYETMpGxBqHB0eHwIxRCUnJi8RWCov/EABoBAAIDAQEAAAAAAAAAAAAAAAIEAQMFAAb/xAAnEQACAgICAgIBBAMAAAAAAAAAAQIDESEEEjFBEzJRImFxgRRC8f/aAAwDAQACEQMRAD8A+INwqKtuCqKgL0QIkIRLgkEEQCoIghL4hAIwELUYCrYzFBNTAELQmAIGxuESgFe1EAihBkvUBe1XCParDVGQ1AENV7EwNTGsQuRfGnJn2KbFq+Eq+Go7h/47M2xXsWj4aIU13clcczBiosWsUlDSUdw/8Z4MexCWLWaSA0kSmUy47Mpallq1uYlOYjUhWyozkIS1PLUdPSF2P2R9khb4JSeEjEQhLVvqaFw/hZn04yijNPwUW8eUPsjMWJZatLmJTmq1MRnXgUoiLVaLJTgFuCqKtuCqK4j0QIghCMBcHEIIwEIRtQMYggmhMaELQjAVbG4RDaEwBC0JoCqbHq4khEGqw1G1qBscjWUGqwxNaxGKSrchqNORTWJ9OlOFv6b0l1QmBaM+ZwvRabolOld3iM2BwLfulLuVGGvYzCtR8nm6PTHOEtaT9vqtdP8ADT7F5DR55+i9KwkOLYAMwDgT6JVejukl0gEmBf8AMJJ8ubetFpxT+Gxw4k9sIh0ADIP1XUbVcI8O2OcR5nyTf9QSMAzzwELvt/J3g5I6C2ef76qqn4ZJu0j0P7hdBunqOJkx+QJ7QtGmY/aSZyQIHtdQ7prakTk85X/Dr25HuLj91za2hc3IXuW6VxEzEcZBQajQFwwJ7iw+mcKyHMa+wLSfk8A6mkPpr2HUPwyfmZdvbkey83qaEEhaFPIjZ9ReyhNZRio6eT5LbTI9kmIEcpTzB9Fe/wBRTHFK0v5NT2wlVaQcMK3a/cACIj9eFAOQhWUWuULNLaOXWoELO5q7VamD691zdRSgpuuzJg8zifHteDHtUTC1RXZMr4zO3BQlE3BQlWCpbUQQtRBQwohtRhC1MagY3BBtTGoGhNaFUx2tBtCc1qWwJ7QqZM0qohNajDVbWp9OlJVMmaVdeSUKUr0fS+g74c6zRlJ6T0oGC7uIHcXk+mF3qusaPAzI4EwDx63WZyL5N9YDPjSCpvYwQAB2GO6Q2oXE8gAkmYjm3oo6mdpvc/lPKTQrj5ALxcxPkL4/NJKPlnAurAAuJI7WJN8pn+ua8CXeVzYW7cWGfNLc0u+cENt55ziyodKBaXCLTN4n09Fb+n2do0uBIPDIvYxa+VG1BHBBNhHGLfUrnafqAAFN8zNpwe9uJXSFQsLTtkgBpGQBMkxyhlBx0zhrKgbA9r2uZyPRMqaof7b2Hv8A9QsleqKjnQAAfLBOACUenYYlpJi0OnEZnnhVuK8sg00axPziM3wT3Ka11t3oOCAsLxba/wCvFjiPqnCp4swOwx2H1hVuB2DeKpOIj6yuP1b8PNrD4gbsfg9ifNanV3NAc3EYPBF7Eea0f6gux2B72P8AZUR71vtEHGPB881uhdTdDxBWF9NfRtb06nWHisf7z/crxnUdCWPLYwVtcblKzXsiVakjjuYtGgpkvAA4NvRpP6IXtTKXzDyHHfKebyhSNeJplPasWu4XWrU/FHAz9FyNW+TZTU8sHnJRg/3MaiLaom8nnepibgqirbgqirzLI1E1CETVDCiMamNS2pjVWxysa1OaEpqa1VSNGpD2NT2tSqQWlgS8mbNEMl02LtdL0G5wH5rBp6V5XreiaeGyBcj7i37rO5VvWOh9LqjT8IMAdEAWA+1/VLfR2SYuRIODByV0K9MOYWm9uRhZHaV4s0kwYuZkRAzaLrIjPPkFMxOqdz682GBA9UoNIf4TmSGzyfaLBdFtIEw8RPlzj7rm9Q0rmOkGwwR28iPNMQkm8BZG1HODsyD3ggECSYwF0qbmbYm0XOB3j7fVcbXS0NMXIyJDgB5nN+Vhp6xxf45LZnzBwi+H5I5yTjJ0uo9JJ/yW8oEQeB+qDpurh5+IdrpuTYutGStmmqfFYWybEm49eB7INjdu10GbBw8V7XPOfJQpPHSRBqdEDcPAYMghw7CVYpRGywlx3Xvz7XXI1FI0/lMiJi7bdo5Ub1IhgaI2m3hyPOP5Q/E2v0s7B153eAwSIM3yLzOOVHsO2Yvgk+o+n8rl6fqm1203Mzu28E3EziFrNZsbmkkX5tHHnY/ZC65RZ2DSRPgJN7yL+Vj6oabnA3gXEAfNiII7Y91mZqXRcSTAgTg/NbHmqqa0NEAybzIgcEkH6Fd0fg7BrDtx2uzfItjy/uVk6lShpLO1uT2H7qzrg6TzzeHZ7JOnr+LxGR2xIjHqijFp5OPMf/GPLoAJWlmjbTEm7v8A8j35K7XWdUGAhggHA7+p59F5WvVLvmK065ytWXpEPC3gHW6uRtbjJPc/sua9q0PSHrQgsLRk8huTyxO1RXKiuyZvVHNbgqirbgqimjB9FBMalhMaoYcRjUxqW1Naq2O1jWBNYEpiexUyNKpGimFroi6y0lv0rJKUseDd460dTQaWSOxXrNBS2EAjJHFs8zbhcnoWhLnTx/eF7vqPStumY6PEQTHe444ssLkOU20vCWwrrowai/Zyq5a0jzHcWMwBHNgk02guv8w5WSvs27TG6c/8Y855Q0nk/wCJth3xzKU6a0So6NHVaxdTLGgC9iPIXj+8JLdJAa5w3brRzMQMcYQ19QHPYG/NafYwPrK3Pr7muZMgGTeBblTlxSR31SSMdXQtqAlxMi/oTYCT5gWXmtUHUqgdtkc7RaJgEhenBtDQIGTGYvn1XN3He5p8QcIvaPL0n7JmibjnO0WRyJo0Q4fEA+awH/E54suzQ6JuaAJ3NbMixjjNrNukdF0Wwn4h5kcz/J7L1el1tPaBVZa92835GI/ZBOeZYzhC99sofVZPPanSn4ZqctMRNyOfI4XnhoWPqOeNwbEuByDc2tdfT9br9KAGsaSf+rS2YgEiwGcheNFEl3wxG5wLTI8LgMX4MBGn8WlJP+AePfKxNyi1/J52t08taHGBJG0mxIsD9wuvoqG3/G5osAYMHcCLbY5n7rSaA2upsBLXecgEXmY7Qmt6G9jAQPERLTtJzxfKidvZYYw5r2cqo4Nh1GSwyIIgi8xJSHMgzFjx+RsOU6rV+GXU6jW3MXNzxIHF7o6LQ8WjwxzNhjFjeb+aNPCyGjJV0TWtBaYJ7mbmwk8X+6Z8ItF8ZJsBM3AP9yion4j4JMAQbCxn7Gy6Q0osDdrTbNxHf05XSscdM5s831SmdoBm36/flefqshfQdVo2VKBLbOnH/jBIXheoUS10FPcS1S0Q3lM5rws71qqLM9asTHvQqVFFFcIHNbgqirbgqimTA9ECNqAI2qGHAY1NalNTWqpj1Y5qcxJamsVUjSqNVJdHRi65lMrdpXXCUtWjc4z0e+6AAGL2Y6m2ppy2oYLPlIzEG32Xieiv/wAXvn2Tn6wxB5FjxJxf6hecblGyWPemRfQrWs+jLX3BxMGD5dsG/qtdCmZEuyIN4seICBo4PqDx3IlXUrGZbB28gccf3zUNtrCGBvUOkSZpggGJ/wDtz9QsjRVY0N55MC/MW98rrHr20DdeAATwYiBHC5rtXuL90wePK544sPqui5Yw9org5/7IXqao3NDTMRbFyY5yjrM3O3Cxa6DafT07rlaPUTJxe0g5AJN/JbdNUkEfW8fMMq2UOv8ARbg3a/rLP9OGgSQJBA9TE+kpnSOvNFMGQSYDw7xGJ8RnixXB6hRJLdk7AII4n+RK5r6j2uLO1vD2zkeythRGUdPYHxRawe00e2apeRtgkHeBEHzz2gd1l11YbQWHB85uP0Xn6L3NbucTtMw2AZPEzxKzU6rg4dxYNE+K+PWCoXG3nJKhvOT2HR+qFp2w08yR6WXs9Nq2aikWmGQI/wDKcGAeF830RNR7WsIBd4hxBBIIhaanUDRqbZJI+a9iIyChi5QlhLOfKFORxY2vTxIv8VsaHbmGYjgfnxwVyNBUEgHDucATf6J2t1gqVezXSATwRGe6ptPYXBsOguEH047H91ZFYhhjkViKRrJEuGIBJAtMN7d5V6drmtmbGIHI80uQQHNm5xmN0At81oZTcXHN7yCACJtM4No81S/BI2nUmxFz2xc/wV5/q3TQ524m8Y45/hehbMQIj6m5PItbC5XWS0HbNyYt3PdTRJqejkeK1NODCxvC3ar5isT16OHgy+StiYUREKK7JndTltwVRVtwVRTZ530QI2oAjaoYcBjU1qW1NaqmPVjWprEticwKmRp1IfTC10crNTC00jdLTNuhHtOi15pR/cWW8af1iQcYHZcXoleMXx9MH3wu+2qCCHmCGmOxPaZm689cnGbwXy0ZKzoA4AtM2M3n28SW+paJubASRYXF8dkVVwLTF5JsOwt6QUqpT3HwmDaJsL/qSCuivycU1oNrxb1/5HnyIVa5hgO3AETfFpjPoiZqWlm7DgYIIwBcgJNSsHCHSW3IvMyPvhGs5JEVKsOMAAYLWkEkHm9sBE2ttLQBBcSRNmxiOwXN1FTwT/u+Xtg9h+qZQa7b4zAMQBBPrH5pp1rGyTqah7idtgDBduvEfnHZJFOmH7ibnnDTFib+ySazrPMOdwM2yDtyMH0TDeoGi0ck9+0+yr640cM1QDnNDbQLCZEzIx3jKytY1znG/wAUeIEGMWAgxGE+IpO3A/E4kTdouQ0cSQFlLiCHWIkNIOQIE+0ooLWEcNpve0bwQYx4fELeL2hDUcS7c8Q4jIsADA/oTDVEljpkkwG3uYuSYie3kqm4bYgWJuDGR5HgWU/vj/hxVVniiZHbN3AkQfbKJ7IaJjebyZ4MmD+6NhAbYEkxHizGBHN5U1Tw5wLbNE8ZGCT9kOXnBxpo1YiZ55gkk5kW4C3U3hogGeAbEtPObxysNJ9/hPFzDu8NjgDmCtmnJNhEkS4zJM29rRhLWAsc0RLv/Xf6xdeQ6u6Xbs3XqK1pzAkxN4iJ9OF5jqTu9ldxPtkKJw69ysrwtlVZqgW5BiHIjszwoiKitM7qcduCqKtuCqKePL+iBG1AEbVDDgNamtSWpzVUx+scxPYkNTmFUyNSlmukulR00wubRXY01QQLpG1teDdo+p0+laY7v6P7wuvVFoJggnMXg4B7+XmsPTasEFdupcun5YDhzePFCxbpvvssl5MFSlIBAwJn2iUJgM2g2AJt5kkC/AmUb4sGk3N/TIEnK16TpG50YuTzBBHKHtjyQ2kss4r6biS5oLDyOHDv91irutEQ4YJtEFezOhadzXGQ2wjFhYgrm6qlTdmOZcIke4/VHDkLOMERmmcGjqi50m7gDtDYaAT80nJkfdRxcTdsls3cIgG4AI/t1qPTADcciXOx3J3drJmt026BMAwbc9/smPkjnQZm0jGXuS13hBnxC5v6SmV6vw2HcGkwHMiZNyL8889lelq7Wub8wuLg+EATk2yVnBdt8VyZgE3wMW81GMvZxnNR4cA4kHdg3sc+d7LeW7j8QEQGmw85afT3QP0ePiMyLOaYvxLf/Smjo5pkmDGSfrP5opSTWUcJDWuMx4u8m3IJbzC30NO4tE2HiiwHy+IQB598SsT9EWVLXYSQRmw7EHuu6WQ0PmLA7ZubCRI/NVWzwlghs5IqE1Q9sNc0tJBm4w6Vpp6W9hLQBLW3kgy37z7o+maMVKjjIaHEjebwTP5LU/QBpG1xdJmbiQbXjlBOaWiMrODMaRftM3nwnkQTOeM5XRpwz58AfNbEE3I9FKdMmQQAIMWvE5v3hUKHxCA4/wCNuQLyRxKWlLOn4BbEaj5N5sXWH/XIXmOoVAZXf67rb2wvJa2rJT3Eg3tlkfGTFUCzVE57lneVsxQlfISVaoq1cZhx24Koq24Kop48v6KCY1AETVDDiNamNSmpjVWxytj2FOYVnamtKpkjRqkbablu01WFzaZWhj0tZHJt8ezHk9FptdtXc0+oDqe1zr8Xi/qvEUq8FbKPUDPks23jZ8DumeqoOLqmPDEkxOLLofFLRIM4tzbPsuf0nWh7Q13zZnv/ACum5kXbnnHGeFl26lhoCRn2uuSSCTbvc8hZXOiGgEh1jeMytdY7onAHmB35Q8E2dPBvtv3/AFhTF/klGau5zW+L1AgGT+qyNl4jw9piNvc7ZtYrW5x+WJGN2Dm1z5JNSgQ7wEyDJg2jaDH97q6OiRDKjW2bIHMmA70sux07pHxXioMyDa0eo5XOeWlwJENxt5J8yMWXS6b1E04a0R69lFjeNf2DPt1/T5Pa0PwtSa1oqS4xy0x3j815nr+iFOo5tFgaBIseDExyu1U/Ee8Bvb2EnHsuV1PV73STEG4HkUN1tWEq0ZfFjep5sZ592mBPjMWAsAPEL3j3CZV1G8NptBAG6IuCLRdaqFMeIG7JkF0T6g+qyPBBJsOZxbkEDhCnlmqthOEeCMC4tYmBMDn3WigWsbHGASbzz7ZWAQ1pc45IxMmD/K1Ppl5BeNoH+0mABGTyZsulH8+CGVU1Tny1hO3LnxAAGAEeo1jWMtaMDv7JeorAMkwGi8d/6V5jqXWd5P2VlVLselolIHV64yZK5VapJlVUrSUl1RbVdfUGdiSwC4pLijc5Kc5MxRm2yQMqIC5RW4E+xy24KEq24Kopw8x6LaiagCIFcw4jGlMaUoFGCgaGYSwPaUxpWdrkwOVTQ5XM0temtesrXJgcq3EfrtNbXpzHrExyc16plE0KrjraPXFpmV63pXXg4bSYd9/fuvANemsrkGxSV/FjZ5HVZGS2fSasRb18/PKzPPils/wBlcroXWjUGx+QPm/f912qYAbOZsOQPJY063U+rD8CSOT+pi0fqqbRIZAFwC25knxXv6LQduJse4t5wqpjxRa0GxPoh7HGP4QB3EeL/jbGLg5uFW52+BAOfCDAthbqlIEyciw+8ArPqNNvMmQR6Se39ujU0/JI2lqIb4bjzjtf7K21JN5uB3tOFnp6ZwI22HNrz6pp0pwSRzc390DUckC9VqmttOIHkQMC+VhdUBdtI9JhsckrYNM2Z7du5stDGNEQBcCZmfab/wBCsUlFaJEs1EAC5tAPn3nM/ZSoSQXVDtGT3PtyVNf1BlFvHlB+/K8p1HrDqhklW00yt2lhHfuaesdW3Ha3AwuBUqK6tRZ3vWzTUoLCFrrfSLc9LL0LnIC5NJGbO0IvSy5USgcUaQpOwuVaXuURYF+5hGCqKsYKFMmKWESBEuJQYVgoJVgqMFikNBRApQKMFC0XxmOa5NaVnBTA5VtDdczQ1yMPWdrkQcqnEdjaaQ9G16yhyY16BxGYWnd6drRTpkx4v7Cmm63UZ8ruD+a4wrIhUS7oi8tryPrkrGD1FD8SyNtQT5gxC3aTqbTdr73s77XsvGtqI21kvPiRfjRfG2LPct1hMDIjIjOMDyT2at5mY9/LtwvCf609yjb1F4/3H6pd8IPvE9syq/DsZsY95WetqtpPjHkJ8uwuV5J/UHHJSX6s91MeG/bOc4o9VW6qweI5/L6Ln1uvnuY7Cy4LqyU6omIcSK8lcr0vB0OodS+IRxA7rC6olF6EuTca1FYQpK/IbnpRcqc5AXK1RE52EJQEqFyBxViQnORCUJKolDuRpC0phSqQSrRYKu5mGEKIYKFWmaRWqVriS5UlUouJyHKsFACrUYCTGtKYHJAKIFC0XRsHhyIOSQUYKBoZjYODkQckNKMFC0MRsHb0QekSoCh6lytNIqIhUWYORb0PUvV5o+Ip8RZ96m5R1C+c0/FVGos+9Tcu6ku8aXqi9K3KtynqVO4bvVFyXKolT1AdoZcgJQkqpRJFMpllyAlQoSUaQvKZCUJKhQo0iiUiKIZUUlXYWMFCooiFiKKKLjiwqUUXElqyoouJRYRtUUUMOI1qaoohLkWESiiEuRFFFFJaWorUVbLF4IqUUXHFqKKLiSirUUUogiFRREgWUooouZXIiA5VKKUUyKKFyiiIqkUooouKz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3556" name="AutoShape 4" descr="data:image/jpeg;base64,/9j/4AAQSkZJRgABAQAAAQABAAD/2wCEAAkGBhQSDxUQEBQUFRQVFBUUFxQUFBQUFBUUFRQVFBUUFxUXGyYeFxkjGRQUHy8gIycpLCwsFR4xNTAqNSYrLCkBCQoKDgwOGg8PGikkHyQpKSwpLCwsLCwsLCksLCksLCwsLCksKSwsLCwpKSwpLCwsLCwsKSksLCwpLCksKSwpKf/AABEIAMIBAwMBIgACEQEDEQH/xAAbAAACAwEBAQAAAAAAAAAAAAACAwABBAUGB//EADcQAAEDAwMCBAQGAQQCAwAAAAEAAhEDITEEEkEFUSJhcYETMpGxBqHB0eHwIxRCUnJi8RWCov/EABoBAAIDAQEAAAAAAAAAAAAAAAIEAQMFAAb/xAAnEQACAgICAgIBBAMAAAAAAAAAAQIDESEEEjFBEzJRImFxgRRC8f/aAAwDAQACEQMRAD8A+INwqKtuCqKgL0QIkIRLgkEEQCoIghL4hAIwELUYCrYzFBNTAELQmAIGxuESgFe1EAihBkvUBe1XCParDVGQ1AENV7EwNTGsQuRfGnJn2KbFq+Eq+Go7h/47M2xXsWj4aIU13clcczBiosWsUlDSUdw/8Z4MexCWLWaSA0kSmUy47Mpallq1uYlOYjUhWyozkIS1PLUdPSF2P2R9khb4JSeEjEQhLVvqaFw/hZn04yijNPwUW8eUPsjMWJZatLmJTmq1MRnXgUoiLVaLJTgFuCqKtuCqK4j0QIghCMBcHEIIwEIRtQMYggmhMaELQjAVbG4RDaEwBC0JoCqbHq4khEGqw1G1qBscjWUGqwxNaxGKSrchqNORTWJ9OlOFv6b0l1QmBaM+ZwvRabolOld3iM2BwLfulLuVGGvYzCtR8nm6PTHOEtaT9vqtdP8ADT7F5DR55+i9KwkOLYAMwDgT6JVejukl0gEmBf8AMJJ8ubetFpxT+Gxw4k9sIh0ADIP1XUbVcI8O2OcR5nyTf9QSMAzzwELvt/J3g5I6C2ef76qqn4ZJu0j0P7hdBunqOJkx+QJ7QtGmY/aSZyQIHtdQ7prakTk85X/Dr25HuLj91za2hc3IXuW6VxEzEcZBQajQFwwJ7iw+mcKyHMa+wLSfk8A6mkPpr2HUPwyfmZdvbkey83qaEEhaFPIjZ9ReyhNZRio6eT5LbTI9kmIEcpTzB9Fe/wBRTHFK0v5NT2wlVaQcMK3a/cACIj9eFAOQhWUWuULNLaOXWoELO5q7VamD691zdRSgpuuzJg8zifHteDHtUTC1RXZMr4zO3BQlE3BQlWCpbUQQtRBQwohtRhC1MagY3BBtTGoGhNaFUx2tBtCc1qWwJ7QqZM0qohNajDVbWp9OlJVMmaVdeSUKUr0fS+g74c6zRlJ6T0oGC7uIHcXk+mF3qusaPAzI4EwDx63WZyL5N9YDPjSCpvYwQAB2GO6Q2oXE8gAkmYjm3oo6mdpvc/lPKTQrj5ALxcxPkL4/NJKPlnAurAAuJI7WJN8pn+ua8CXeVzYW7cWGfNLc0u+cENt55ziyodKBaXCLTN4n09Fb+n2do0uBIPDIvYxa+VG1BHBBNhHGLfUrnafqAAFN8zNpwe9uJXSFQsLTtkgBpGQBMkxyhlBx0zhrKgbA9r2uZyPRMqaof7b2Hv8A9QsleqKjnQAAfLBOACUenYYlpJi0OnEZnnhVuK8sg00axPziM3wT3Ka11t3oOCAsLxba/wCvFjiPqnCp4swOwx2H1hVuB2DeKpOIj6yuP1b8PNrD4gbsfg9ifNanV3NAc3EYPBF7Eea0f6gux2B72P8AZUR71vtEHGPB881uhdTdDxBWF9NfRtb06nWHisf7z/crxnUdCWPLYwVtcblKzXsiVakjjuYtGgpkvAA4NvRpP6IXtTKXzDyHHfKebyhSNeJplPasWu4XWrU/FHAz9FyNW+TZTU8sHnJRg/3MaiLaom8nnepibgqirbgqirzLI1E1CETVDCiMamNS2pjVWxysa1OaEpqa1VSNGpD2NT2tSqQWlgS8mbNEMl02LtdL0G5wH5rBp6V5XreiaeGyBcj7i37rO5VvWOh9LqjT8IMAdEAWA+1/VLfR2SYuRIODByV0K9MOYWm9uRhZHaV4s0kwYuZkRAzaLrIjPPkFMxOqdz682GBA9UoNIf4TmSGzyfaLBdFtIEw8RPlzj7rm9Q0rmOkGwwR28iPNMQkm8BZG1HODsyD3ggECSYwF0qbmbYm0XOB3j7fVcbXS0NMXIyJDgB5nN+Vhp6xxf45LZnzBwi+H5I5yTjJ0uo9JJ/yW8oEQeB+qDpurh5+IdrpuTYutGStmmqfFYWybEm49eB7INjdu10GbBw8V7XPOfJQpPHSRBqdEDcPAYMghw7CVYpRGywlx3Xvz7XXI1FI0/lMiJi7bdo5Ub1IhgaI2m3hyPOP5Q/E2v0s7B153eAwSIM3yLzOOVHsO2Yvgk+o+n8rl6fqm1203Mzu28E3EziFrNZsbmkkX5tHHnY/ZC65RZ2DSRPgJN7yL+Vj6oabnA3gXEAfNiII7Y91mZqXRcSTAgTg/NbHmqqa0NEAybzIgcEkH6Fd0fg7BrDtx2uzfItjy/uVk6lShpLO1uT2H7qzrg6TzzeHZ7JOnr+LxGR2xIjHqijFp5OPMf/GPLoAJWlmjbTEm7v8A8j35K7XWdUGAhggHA7+p59F5WvVLvmK065ytWXpEPC3gHW6uRtbjJPc/sua9q0PSHrQgsLRk8huTyxO1RXKiuyZvVHNbgqirbgqimjB9FBMalhMaoYcRjUxqW1Naq2O1jWBNYEpiexUyNKpGimFroi6y0lv0rJKUseDd460dTQaWSOxXrNBS2EAjJHFs8zbhcnoWhLnTx/eF7vqPStumY6PEQTHe444ssLkOU20vCWwrrowai/Zyq5a0jzHcWMwBHNgk02guv8w5WSvs27TG6c/8Y855Q0nk/wCJth3xzKU6a0So6NHVaxdTLGgC9iPIXj+8JLdJAa5w3brRzMQMcYQ19QHPYG/NafYwPrK3Pr7muZMgGTeBblTlxSR31SSMdXQtqAlxMi/oTYCT5gWXmtUHUqgdtkc7RaJgEhenBtDQIGTGYvn1XN3He5p8QcIvaPL0n7JmibjnO0WRyJo0Q4fEA+awH/E54suzQ6JuaAJ3NbMixjjNrNukdF0Wwn4h5kcz/J7L1el1tPaBVZa92835GI/ZBOeZYzhC99sofVZPPanSn4ZqctMRNyOfI4XnhoWPqOeNwbEuByDc2tdfT9br9KAGsaSf+rS2YgEiwGcheNFEl3wxG5wLTI8LgMX4MBGn8WlJP+AePfKxNyi1/J52t08taHGBJG0mxIsD9wuvoqG3/G5osAYMHcCLbY5n7rSaA2upsBLXecgEXmY7Qmt6G9jAQPERLTtJzxfKidvZYYw5r2cqo4Nh1GSwyIIgi8xJSHMgzFjx+RsOU6rV+GXU6jW3MXNzxIHF7o6LQ8WjwxzNhjFjeb+aNPCyGjJV0TWtBaYJ7mbmwk8X+6Z8ItF8ZJsBM3AP9yion4j4JMAQbCxn7Gy6Q0osDdrTbNxHf05XSscdM5s831SmdoBm36/flefqshfQdVo2VKBLbOnH/jBIXheoUS10FPcS1S0Q3lM5rws71qqLM9asTHvQqVFFFcIHNbgqirbgqimTA9ECNqAI2qGHAY1NalNTWqpj1Y5qcxJamsVUjSqNVJdHRi65lMrdpXXCUtWjc4z0e+6AAGL2Y6m2ppy2oYLPlIzEG32Xieiv/wAXvn2Tn6wxB5FjxJxf6hecblGyWPemRfQrWs+jLX3BxMGD5dsG/qtdCmZEuyIN4seICBo4PqDx3IlXUrGZbB28gccf3zUNtrCGBvUOkSZpggGJ/wDtz9QsjRVY0N55MC/MW98rrHr20DdeAATwYiBHC5rtXuL90wePK544sPqui5Yw9org5/7IXqao3NDTMRbFyY5yjrM3O3Cxa6DafT07rlaPUTJxe0g5AJN/JbdNUkEfW8fMMq2UOv8ARbg3a/rLP9OGgSQJBA9TE+kpnSOvNFMGQSYDw7xGJ8RnixXB6hRJLdk7AII4n+RK5r6j2uLO1vD2zkeythRGUdPYHxRawe00e2apeRtgkHeBEHzz2gd1l11YbQWHB85uP0Xn6L3NbucTtMw2AZPEzxKzU6rg4dxYNE+K+PWCoXG3nJKhvOT2HR+qFp2w08yR6WXs9Nq2aikWmGQI/wDKcGAeF830RNR7WsIBd4hxBBIIhaanUDRqbZJI+a9iIyChi5QlhLOfKFORxY2vTxIv8VsaHbmGYjgfnxwVyNBUEgHDucATf6J2t1gqVezXSATwRGe6ptPYXBsOguEH047H91ZFYhhjkViKRrJEuGIBJAtMN7d5V6drmtmbGIHI80uQQHNm5xmN0At81oZTcXHN7yCACJtM4No81S/BI2nUmxFz2xc/wV5/q3TQ524m8Y45/hehbMQIj6m5PItbC5XWS0HbNyYt3PdTRJqejkeK1NODCxvC3ar5isT16OHgy+StiYUREKK7JndTltwVRVtwVRTZ530QI2oAjaoYcBjU1qW1NaqmPVjWprEticwKmRp1IfTC10crNTC00jdLTNuhHtOi15pR/cWW8af1iQcYHZcXoleMXx9MH3wu+2qCCHmCGmOxPaZm689cnGbwXy0ZKzoA4AtM2M3n28SW+paJubASRYXF8dkVVwLTF5JsOwt6QUqpT3HwmDaJsL/qSCuivycU1oNrxb1/5HnyIVa5hgO3AETfFpjPoiZqWlm7DgYIIwBcgJNSsHCHSW3IvMyPvhGs5JEVKsOMAAYLWkEkHm9sBE2ttLQBBcSRNmxiOwXN1FTwT/u+Xtg9h+qZQa7b4zAMQBBPrH5pp1rGyTqah7idtgDBduvEfnHZJFOmH7ibnnDTFib+ySazrPMOdwM2yDtyMH0TDeoGi0ck9+0+yr640cM1QDnNDbQLCZEzIx3jKytY1znG/wAUeIEGMWAgxGE+IpO3A/E4kTdouQ0cSQFlLiCHWIkNIOQIE+0ooLWEcNpve0bwQYx4fELeL2hDUcS7c8Q4jIsADA/oTDVEljpkkwG3uYuSYie3kqm4bYgWJuDGR5HgWU/vj/hxVVniiZHbN3AkQfbKJ7IaJjebyZ4MmD+6NhAbYEkxHizGBHN5U1Tw5wLbNE8ZGCT9kOXnBxpo1YiZ55gkk5kW4C3U3hogGeAbEtPObxysNJ9/hPFzDu8NjgDmCtmnJNhEkS4zJM29rRhLWAsc0RLv/Xf6xdeQ6u6Xbs3XqK1pzAkxN4iJ9OF5jqTu9ldxPtkKJw69ysrwtlVZqgW5BiHIjszwoiKitM7qcduCqKtuCqKePL+iBG1AEbVDDgNamtSWpzVUx+scxPYkNTmFUyNSlmukulR00wubRXY01QQLpG1teDdo+p0+laY7v6P7wuvVFoJggnMXg4B7+XmsPTasEFdupcun5YDhzePFCxbpvvssl5MFSlIBAwJn2iUJgM2g2AJt5kkC/AmUb4sGk3N/TIEnK16TpG50YuTzBBHKHtjyQ2kss4r6biS5oLDyOHDv91irutEQ4YJtEFezOhadzXGQ2wjFhYgrm6qlTdmOZcIke4/VHDkLOMERmmcGjqi50m7gDtDYaAT80nJkfdRxcTdsls3cIgG4AI/t1qPTADcciXOx3J3drJmt026BMAwbc9/smPkjnQZm0jGXuS13hBnxC5v6SmV6vw2HcGkwHMiZNyL8889lelq7Wub8wuLg+EATk2yVnBdt8VyZgE3wMW81GMvZxnNR4cA4kHdg3sc+d7LeW7j8QEQGmw85afT3QP0ePiMyLOaYvxLf/Smjo5pkmDGSfrP5opSTWUcJDWuMx4u8m3IJbzC30NO4tE2HiiwHy+IQB598SsT9EWVLXYSQRmw7EHuu6WQ0PmLA7ZubCRI/NVWzwlghs5IqE1Q9sNc0tJBm4w6Vpp6W9hLQBLW3kgy37z7o+maMVKjjIaHEjebwTP5LU/QBpG1xdJmbiQbXjlBOaWiMrODMaRftM3nwnkQTOeM5XRpwz58AfNbEE3I9FKdMmQQAIMWvE5v3hUKHxCA4/wCNuQLyRxKWlLOn4BbEaj5N5sXWH/XIXmOoVAZXf67rb2wvJa2rJT3Eg3tlkfGTFUCzVE57lneVsxQlfISVaoq1cZhx24Koq24Kop48v6KCY1AETVDDiNamNSmpjVWxytj2FOYVnamtKpkjRqkbablu01WFzaZWhj0tZHJt8ezHk9FptdtXc0+oDqe1zr8Xi/qvEUq8FbKPUDPks23jZ8DumeqoOLqmPDEkxOLLofFLRIM4tzbPsuf0nWh7Q13zZnv/ACum5kXbnnHGeFl26lhoCRn2uuSSCTbvc8hZXOiGgEh1jeMytdY7onAHmB35Q8E2dPBvtv3/AFhTF/klGau5zW+L1AgGT+qyNl4jw9piNvc7ZtYrW5x+WJGN2Dm1z5JNSgQ7wEyDJg2jaDH97q6OiRDKjW2bIHMmA70sux07pHxXioMyDa0eo5XOeWlwJENxt5J8yMWXS6b1E04a0R69lFjeNf2DPt1/T5Pa0PwtSa1oqS4xy0x3j815nr+iFOo5tFgaBIseDExyu1U/Ee8Bvb2EnHsuV1PV73STEG4HkUN1tWEq0ZfFjep5sZ592mBPjMWAsAPEL3j3CZV1G8NptBAG6IuCLRdaqFMeIG7JkF0T6g+qyPBBJsOZxbkEDhCnlmqthOEeCMC4tYmBMDn3WigWsbHGASbzz7ZWAQ1pc45IxMmD/K1Ppl5BeNoH+0mABGTyZsulH8+CGVU1Tny1hO3LnxAAGAEeo1jWMtaMDv7JeorAMkwGi8d/6V5jqXWd5P2VlVLselolIHV64yZK5VapJlVUrSUl1RbVdfUGdiSwC4pLijc5Kc5MxRm2yQMqIC5RW4E+xy24KEq24Kopw8x6LaiagCIFcw4jGlMaUoFGCgaGYSwPaUxpWdrkwOVTQ5XM0temtesrXJgcq3EfrtNbXpzHrExyc16plE0KrjraPXFpmV63pXXg4bSYd9/fuvANemsrkGxSV/FjZ5HVZGS2fSasRb18/PKzPPils/wBlcroXWjUGx+QPm/f912qYAbOZsOQPJY063U+rD8CSOT+pi0fqqbRIZAFwC25knxXv6LQduJse4t5wqpjxRa0GxPoh7HGP4QB3EeL/jbGLg5uFW52+BAOfCDAthbqlIEyciw+8ArPqNNvMmQR6Se39ujU0/JI2lqIb4bjzjtf7K21JN5uB3tOFnp6ZwI22HNrz6pp0pwSRzc390DUckC9VqmttOIHkQMC+VhdUBdtI9JhsckrYNM2Z7du5stDGNEQBcCZmfab/wBCsUlFaJEs1EAC5tAPn3nM/ZSoSQXVDtGT3PtyVNf1BlFvHlB+/K8p1HrDqhklW00yt2lhHfuaesdW3Ha3AwuBUqK6tRZ3vWzTUoLCFrrfSLc9LL0LnIC5NJGbO0IvSy5USgcUaQpOwuVaXuURYF+5hGCqKsYKFMmKWESBEuJQYVgoJVgqMFikNBRApQKMFC0XxmOa5NaVnBTA5VtDdczQ1yMPWdrkQcqnEdjaaQ9G16yhyY16BxGYWnd6drRTpkx4v7Cmm63UZ8ruD+a4wrIhUS7oi8tryPrkrGD1FD8SyNtQT5gxC3aTqbTdr73s77XsvGtqI21kvPiRfjRfG2LPct1hMDIjIjOMDyT2at5mY9/LtwvCf609yjb1F4/3H6pd8IPvE9syq/DsZsY95WetqtpPjHkJ8uwuV5J/UHHJSX6s91MeG/bOc4o9VW6qweI5/L6Ln1uvnuY7Cy4LqyU6omIcSK8lcr0vB0OodS+IRxA7rC6olF6EuTca1FYQpK/IbnpRcqc5AXK1RE52EJQEqFyBxViQnORCUJKolDuRpC0phSqQSrRYKu5mGEKIYKFWmaRWqVriS5UlUouJyHKsFACrUYCTGtKYHJAKIFC0XRsHhyIOSQUYKBoZjYODkQckNKMFC0MRsHb0QekSoCh6lytNIqIhUWYORb0PUvV5o+Ip8RZ96m5R1C+c0/FVGos+9Tcu6ku8aXqi9K3KtynqVO4bvVFyXKolT1AdoZcgJQkqpRJFMpllyAlQoSUaQvKZCUJKhQo0iiUiKIZUUlXYWMFCooiFiKKKLjiwqUUXElqyoouJRYRtUUUMOI1qaoohLkWESiiEuRFFFFJaWorUVbLF4IqUUXHFqKKLiSirUUUogiFRREgWUooouZXIiA5VKKUUyKKFyiiIqkUooouKz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4" name="Slika 13" descr="preuzmi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4857760"/>
            <a:ext cx="1908541" cy="1714512"/>
          </a:xfrm>
          <a:prstGeom prst="rect">
            <a:avLst/>
          </a:prstGeom>
        </p:spPr>
      </p:pic>
      <p:pic>
        <p:nvPicPr>
          <p:cNvPr id="15" name="Slika 14" descr="preuzmi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8" y="4857760"/>
            <a:ext cx="1785950" cy="17421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r>
              <a:rPr lang="hr-HR" dirty="0" smtClean="0"/>
              <a:t> </a:t>
            </a:r>
            <a:r>
              <a:rPr lang="hr-HR" sz="3600" b="1" dirty="0" smtClean="0"/>
              <a:t>Energija prelazi iz jednog oblika u drugi, prenosi se s tijela na tijelo. Ako nema gubitaka u okolinu, energija koju jedno tijelo otpusti jednaka je energiji koju drugo tijelo primi. Takav sustav zovemo zatvoreni sustav. Energija ne može nastati iz ničega niti se može pretvoriti u ništa. </a:t>
            </a:r>
            <a:endParaRPr lang="hr-HR" sz="3600" b="1" dirty="0"/>
          </a:p>
        </p:txBody>
      </p:sp>
      <p:pic>
        <p:nvPicPr>
          <p:cNvPr id="5" name="Slika 4" descr="preuzmi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4286256"/>
            <a:ext cx="3143272" cy="23544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b="1" dirty="0" smtClean="0"/>
              <a:t>Kinetička energija…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 tijelo koje se giba kažemo da ima </a:t>
            </a:r>
            <a:r>
              <a:rPr lang="hr-HR" b="1" dirty="0" smtClean="0"/>
              <a:t>kinetičku energiju </a:t>
            </a:r>
            <a:r>
              <a:rPr lang="hr-HR" dirty="0" smtClean="0"/>
              <a:t>(oznaka </a:t>
            </a:r>
            <a:r>
              <a:rPr lang="hr-HR" dirty="0" err="1" smtClean="0"/>
              <a:t>E</a:t>
            </a:r>
            <a:r>
              <a:rPr lang="hr-HR" sz="2000" dirty="0" err="1" smtClean="0"/>
              <a:t>k</a:t>
            </a:r>
            <a:r>
              <a:rPr lang="hr-HR" dirty="0" smtClean="0"/>
              <a:t>)</a:t>
            </a:r>
          </a:p>
          <a:p>
            <a:r>
              <a:rPr lang="hr-HR" dirty="0"/>
              <a:t>a</a:t>
            </a:r>
            <a:r>
              <a:rPr lang="hr-HR" dirty="0" smtClean="0"/>
              <a:t>ko se tijelo giba većom brzinom, ima veću kinetičku energiju i njome može obaviti veći rad, </a:t>
            </a:r>
            <a:r>
              <a:rPr lang="hr-HR" dirty="0"/>
              <a:t>k</a:t>
            </a:r>
            <a:r>
              <a:rPr lang="hr-HR" dirty="0" smtClean="0"/>
              <a:t>inetička energija ovisi i o masi tijela</a:t>
            </a:r>
            <a:r>
              <a:rPr lang="hr-HR" dirty="0" smtClean="0"/>
              <a:t>.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         </a:t>
            </a:r>
            <a:r>
              <a:rPr lang="hr-HR" dirty="0" smtClean="0"/>
              <a:t>          </a:t>
            </a:r>
            <a:r>
              <a:rPr lang="hr-HR" b="1" dirty="0" err="1" smtClean="0"/>
              <a:t>E</a:t>
            </a:r>
            <a:r>
              <a:rPr lang="hr-HR" sz="2000" b="1" dirty="0" err="1" smtClean="0"/>
              <a:t>k</a:t>
            </a:r>
            <a:r>
              <a:rPr lang="hr-HR" b="1" dirty="0" smtClean="0"/>
              <a:t>= m·v²/2 (J)</a:t>
            </a:r>
            <a:endParaRPr lang="hr-HR" b="1" dirty="0"/>
          </a:p>
        </p:txBody>
      </p:sp>
      <p:sp>
        <p:nvSpPr>
          <p:cNvPr id="25602" name="AutoShape 2" descr="data:image/jpeg;base64,/9j/4AAQSkZJRgABAQAAAQABAAD/2wCEAAkGBhQSERQUEhQVFRQWFRgWGBYXFBQYFBYUGBUXFRgXFxQXHCYeFxkkGhcVHy8gIycpLCwsFR4xNTAqNSYrLCkBCQoKDgwOGg8PGCkkHCQsKSwsLCwpLCwsKSkpKSksKikpKSkpKSwpLCkpLCwsLCksKikpKSkpLCwsKSwsLCwsNP/AABEIAJ8BPgMBIgACEQEDEQH/xAAcAAABBAMBAAAAAAAAAAAAAAAGAAQFBwEDCAL/xABDEAABAwIDBQYEAggEBQUAAAABAAIRAwQFBiESMUFRYQcTInGBkTKhscFS0RQjM0JyguHwFWKSsiRTVKLxFmNzg9L/xAAZAQACAwEAAAAAAAAAAAAAAAABAgADBAX/xAApEQACAgICAgICAQQDAAAAAAAAAQIRAyESMQRBE1Ei8NFhcYHBFCMy/9oADAMBAAIRAxEAPwCkUkl7o0S5wa0SSYAG8lKOeEkc4b2ZPe0Go8gng0THqd6YY/2f1bdpewmo0anwwQPul5xfsgKpJBXXkPs5psptfUa11VwBcSAQ2RIaAd3mmAUqWEbwQsLp+9yuxzILW6gAgtBBG7l5ql+0fIosiKtL9k52yW79h0SNeRg+yNkAhJJYQIZSlJIKBEkiXKmTHXfjcSykDEgSXHjs9BzRHd9mtEMdsuqBwnUka9YUAVuknWIWJovLXbxxG4jmm0jl81CGEl6kcvmkCOXzKJDyn9LL9w5ocKNTZOoOyQD5TvRn2XZTbXcbio2WsdssG/xgAlxnQxMDzVoX9lDJA8/yS2Q5xrUHMJa4FpHAiCtaP88YaCwvjxNdAH+XWT01AQAQithEkivJuSzdfrKkikOA0c+OR4CdJRLfdnVAN0a5pg6hx9JJ3qWAq9JPcWwx1CoWO15GN6ZKEC7J3Z9UvW9447FKYB/eeRv2eAHVHb+yi1DPAxziAZL3Pn2BEFF+ULJlKhSpjcxjePAMB+ZJ9ypp9IbIMawdPXWfeEpDnrNWRH2oL2S6mN44tH3CEiV0hjlox9N0gcQQVz1jFn3NerT4Me5o8gdPlCZEGidYfh9Ws7ZpNc90ahs6DmTuA801V2dnGW207Zjtz6gDnHz1HsPqVCFbVcg3Tfia0aTG1rqoK5tnUnbLxDguh8RtWt04QdeM6R9VVefMMb8TdSDPoeqFhQN3OYHOa4BrGueAHvaDtPAiATO7QblFSkjnK2S9pgqvAc5wlrYmAenEqSaQAGlJWDi+XQWkwB/JGntogK5o7DiOSEZcg0a5SSSTEEiTIVsHXWonZaSPMkBDaIsh1tm7G7Vp3+YKEugF62FOGRA6bj6QtGJ23gggQQV7sXu2dCIjqfmljxbDYJkU4c0HQ6mDHA9VmGRQd7bNp3xaB4RWbA6FwMfNdFZduoG8Hf8AmT1XOWP1v+MqkcKn+2PyV75R2X02uEncd5ETrK1ehQ2ps2hoeE7uirvtfoA2FXpsH17xon5lWFaWoMkmZkx6fJVp2xAMsqkb3Ppt8/Fta/6UUgMotJJJAIkklus7R1Wo2mwS57g0DqdFCFz5RcKdtQbAALGgeo2nH1Mp5jd2CHOAaBp8t+gUxlfKop0abHuD3NaAXcNBGiIbjK9NzILRI6dI1QIc0ZpcDVkDifZQis/tRyAKDP0iiCGtIFVv7okwHt5CdCOoVYJkRiSSSRIXP2SVR+htA/5lSfcfaEVYtcGCBI3+cqvuyG/8FSnOoftejmj7tKNMduiDu9zqlZCvc4XJ2XfXoq+cjTONfSOfHmgs70IjMu/IRb+jUgIgMb9N/uVNYvUGyYAiOWnIfP6IOyG8utaep3RI4bJIg+30RDijHd04CdS2TxhQUrLPRaXAj+5QkiDNjSHQTJlD6iCzojL+LE0WEAEbDSTw2S1pnrH3RFbVnlzTs79w/EOmun9UF9mdzt21F28bAYdJPgOwZ9grKp09RpP2UogKYtRe1r9Ic52szpB3btJ5rn7NFTavLg/+675GPsumsbMbTiNBJ9vJcsX1x3lWo/8AG9zv9TifuigGgq/Ms4l+oYQNBTYeO4NH96Kg1eGQLrbsqP8ABs+rdPsoyEjf3+0HB08WiN8iJI5f0VdZxuGkabtkgD5T8lZ121u8gGJ36jcQqwzqQA7QD8ylGQCK78Kug1jNk67IjygKkFaeXLcOoUnHXwDpw3e6XIBD3GrkOYXTvE79fZVTib5qE9VYeP2gDXRpvPHSRun+96ra4HiKXGF9GtJYWVeKJPcEu+6r038jr5HQpkstOqBC9sIzPS2QHVKY0EnvGgA/hAnXzUfjWY2ueHNqUWMDDtA1C553xEaeiG8MybdPYHNYPLab9QVjGslXVOk+o8NaGgktcYdAEyOBELGuXKqOr8PiKF/I7+gCuqu097ubifcq2Mg54oUqFNtUv2mgNMMJGmm+eSqJGmRctm5YSKgbD9mC2eAM7+q1T5Jfj2YvGWJ5KzOol1WHaLZumDV0aT+z4ASdZVXdrOcaV1Tp06QeP1he7aaBuaQOJ4ko0wXs62NtxuAZpPbHd7pET8SrHtLy+LSpRaKhfttc4y0NiHADcSq8byt/ktG3yYeCoP4ZNy1X+/QGJJJK45Yke9kmFh1w6s8SGDYbP43CSfRs/wCpASurIOGdzY0eDnzVOn4pI/7QFAFk4QR7f39FPUHyNdOqFsJqkAl3IQeEcfVEFJw2RB+aVBIPtEoM/wAOvNvUdw/3iW/OFymr07cc4BlH9Dpul1SHVOjBuB8/sqLlOgCSSSUIFXZ/j7bWs/bDi1zRo2Jlpnj0JRxiWfqLt1Op67A+6rPKtkK11TplxaHSNoCY8JO70VjXWQqYbPfP/wBLVTPnf4nQ8b/iuH/bfL/IC5lxZtUy0Fo6x9kOlEGZ8LbRMNcXeYH2Q+rIdbMubjy/DoOsgZkpUKTmVS74iRDZ0MH6olv8427mEA1NR+CNfdV9lDC+/qlm1s6DWJ4wjO5yI1rXRVJgA/AI3+aSTnejRhj4zhc2+X7/AEAXMd+KtSWzGu8KHKf4za93VLZmOO5MVYujJOuTroN8k5yrW1IU6WxDXOMuaXHxRPECEfZf7QLt9djSaZD3tBinrvjQz1QL2WYNSuX1W1Wk7OwRDi3ftCNPIK7sIyNZ03te2kdoEEEvqGCNeLlmyQyOVxejreP5Phww8cmO5fdL+Sus4Z+uW9/TPdbI22/s9dxbIM9VTav/ALV8sW1OyuKzKezUHEPfqS8CYJjj81QBVuKMknydmPzMuHJKLwxpVv8AuJGWUM21aFLu2hpaC46gkgu8iNJQbKPOy/DKdY1hUptfBbEyYkO5eSeabjopwThCd5Fa+h8/O9y6daY8J/c/MoOx7F6lb4yPQQrl/wDTds1tT9QwTTI3eXMqo842jKbwGADU7lXCMk9s1eRnwTjWOFA6jHL2a3UqLWbDXbMgEuI+gQcjXIeFUq1N/eNkh8DVwMEA8D5psv8A5MuCUFO8itGrFMzveCNlrfIlCNR0kqwsw4FRp0iWsA3idpx1AniVXjt5QxjZ5Qb/AAVIwkkkrDOJJJOsKsjVrU6Y12nAenH5SoAsrAc/VGU2tFFhgcXO10W3NfaHUr0Hs7ljQaRZIc4nUETHNFmXMp2myZosJ2eO1+aWI5SsywgUGAkHUF0/VY6nd3o6/wA/hcK+N39/rOekV5LzJUtQ4U2sILp8QcdYjgQhu+tDSqvpu3scW+xVpdnWVqJtWPrUmvc8l3iB+EmG8eQn1WuSbWjnYJQhO8itfR7HajctEFtIaR8D/wD9IEznj1S7qMfV2Za0tGy2BEzzKuLFcrWsfsKe7kQqpzxhQpkFjQGg8BzVcIyT2zX5Gfx5wrHjpgkkkkrjnG22olzgAJ4n+Eak9NFcmT8wNFJjaoLQIa08I5b+GiFey7DKbjWc+C8sAa08WH4z11DQnOKYW+zJdSDXtJkA6ub0HMKqT+jTCC4uMlT7X9i36F/TLQJBEcNVH5ozjRtKJcPFUPwNne6Ik/5QqVscTuqtVtOm5we50cmjqeQCse8wdjaTGuio4N1e8AuJ5+/BFWxWowkuRTeO4m+4rOqVDLnKPRHnHDQx+00AA6aCAtOS8DF1dspv+AeJ/Vo4epgJ/RVLctGvBcn3NyNqlTOxu23HZZ6E/F6Aqaqdkt9s7TW039A/U+UiFdmF2bY2WgAAAQNGgRuARBYYc1u4cORMe6linK2HNq2t23aaWVWE6OG7Qjcd+9F9bN9yWHxN3/8ALarjzZk2jXLKzqbXPpTEtBkHeCOPNQNTBaIowKVPUz+zbz5QqpxlJ6Zt8fPhxxanC2UXjl++qZeZ8gB9FEqyM4YOwtdsMa0jXRoH0VbkQrI6RnyyjKVxVIl8t4jUo1C6mdkxG4H5EIjvszXWzDqh1A/cYPo1S/ZVhMUnVXNBL3eGQPhbp9ZR5jAECAN0bkkoNu7NGHyYY4cXBN/f6jnzEarnPJcZJ4pqjDPuHwQ8DjB9UHp10ZJtNtoIcoYnVoOeaLywuABIjWJPFWLY50vGubtXFQjTeRH0WOx/LLDb95Vptcaji4bTQYY07Iid0kOVyUcDoCIoUh/9bN3ss2XDOcrjKjreJ5+DBi4Txcn96/g5/wA6ZouK9Gqx9Z7mOg7JIIgOBH0VbLrrMOXKNa3q0u7ptD2ObIY0EEggHQdZXJV3aOpVH03iHMcWOHJzSWke4V2KDgqbsyeb5GPyJqWOHFVVfqRqU5lq3quLjSFQ6geAO89dnzUGrq7KsMNK1a46GoTU9Do2fQT6p5rkqKMGX4pqdXQHXVlciQWVzpyqIVxWi4EbQcP4gR9V0PizjtHUkfRVZ2gWG0wuHDX81XDHw9mryPNeePFxSK8U5gGG1ntJpseRMS0H7KDVxZMw7uKFMEa/E7zJk/30TZOqMmHJ8UuVWAOJYPWbO0x/mR+aHCFcGYWh215lVTitDZqHqUmN1ofNmeV8mhosFZWFcUGUZ9m+FbVV1UjRvhb5nf8AL6oMDZMDirjyrhwo0GMA4SerjvSTdIAV4fXLA7+FeTd7S2WVDwOJ46KFuahaZCq6QQIzrlc1LyiWbqxDXdC3e7/T9FaeC2oYxjRoAAAPIaKCsiKtQEj4RPqiezGo0/NXRekA84p9kAZvw/bY4c0f4iNUMYral42QJJ0A5okKOqUy0kHeDCNck9nb7ktq1wWUJkDc6r5cm9ePBG2DdnNBj++rtFSoTOydabOXh/fd56IxbSgckbIVDjGGVbGtpIAM03jQEcB58IWm6zc57dmo0E/iHH0Vj40Gva4PG0DwOo9OSq7FcJp95DZAJ3cB7rI4cWdl+VDNBKcdr2FWTbIbHfEa1Jjo2fuR7InxGpu8gmuEW7WtDRENAaB0A/ot+IN1ELTFUqORJ8nYF5psg+m4KL7OP1V1LtzmEDzlE+KskKvL2o63uA9ums+fMKP6CjoDBqwceko1sCFRWB5yDIcTLTr5J3jfbPVYzZtaeySI7yprHUNG/wBVXGaGljZa+ccz0bSl43AvqeGnTnxOcdJjkOJQ7eGKYVGYViVa6xClUr1HVKjqjAXOMn4hoOAHQaK284Zmp2lJu14qj/2dMfE48z+Fs8Vb2ytxohswNbBJIAjUkiPUqosSYzvHbLgRJ3J3mPHK9xUPfO0B0Y34G+Q4nqdVFcEUgXoLrTtJq0abadGjSa1oAG0XuOg6ELbU7VLt2pbQjlsOn/cgpJMAJr7NbrtpY+k2ToC1xAn+b81EYfgtSrVZTDT43Bs7wJMTI5alMi5bKNw5h8Di09CUKCn9nUeUsNbTaxjBDWANHk0IwJ3Ln3s67YnW7m0r4bdI6CsB42dXAfG35jqugLO8ZVY2pTc17HgOa5plrmncQUKAzFdkhc49tuWDQvBcNbDK48XIVW6H3bB9CulHMQd2k5WF7ZVacS+NqmeVRsloHnq3+ZEhzLl/Cjc3FOlwJl3Rg1d8tPVdA4VRDWtAEDcB/lHLoq27LMHhtSu4eJx2GzvAbq73dp/KrVtGRPQIMIxvnalCGYqQc0joiq5JMyoPEaUhJZCtcBy8X3obHgZ+sM7oG4e6tOhp7IawmsKdxsnTvJaPMS4fQhGNjRkOJ5JZbYQaxU79FXmY6PilWJiYQPj9LekTqQUC6Sy4LC0AJLLdr3lzTHAHa9v6wrhsxACq3JRAruJP7unqVZtrWJ9NCqcnZAjt63ghQN65ODcGFG3VYpHsKRK4HShs/iKIbQAKFwzRg8vspJlzEdTC0Cmb1xmAsWtoG673HieHkvDbjaceW7805aVCG2kzVab65WatWFC3leErYUiMxq4k793VBdTWu3+IfVEWJ1kNNfNUHqPqFRJ2zRFaD6xf9VuxOrr5BQ9lXMDoVuu60td5H3WizPQ1v9QgXM9OCHDeEXXNQlnWQhPMjpHuhY6RGYVfnUO1A13LfcuadZClrDKbqVp+kOEvMEs5Uj9zoekKKrd0dQCFTNJTs24U5YzVguKNt7hlYt2gw7WzMbRG4TwE8UrjMFStXqV6x2nvED/KNwDRwAGijLqpLoG4LSFpijDN26HFUFxn1PSTxPNbLTC31Z7uHEbwDr7FaarIa3kQSfOfyhT2TrctqGq4eACPOVYlboq6QP1qDmmHAgjgV4CJ87mmXscz4iCSJ1jghmEJKmRO0J0JNWISKATEqy+x/tKdZVm21d3/AAtV0an9jUO545NJ0I9VW7yIEeq8KEO3QV4r05BCA+xXNhvMPDKhmrbkUnE73Miabj/L4f5FYCgCs6+Eto1nsaNkFxcAN3iJcfmSnbX+E/3opDNNPZqhw4iPmoY1iAqx10N7jVRN5uUpUdKj8QpkCeiUgG4zLYe3exwcPMGf780eWN4DS2huc3aHkRP3QViwlpUlgVzNrSn8EexISydBaNeJP3oMxl29F10AQ7UCBOvE8kF4s7RKlsKB2pvXleqgXhaBCays79d6fdWPZVYCq7Aq2zWb10Vl2D1Tk7GitEl36a3VQwVtKb3DND1VV7GCGwf4Qt9xUMCPxfUEfdROFVpY3U7k+NWXAa6CfVaLEokLdkBODVTKnW4cUqlb5/JBsKRsrVd6hsQuOC3XV1ChL25mdeiqlLRbGJGYlV3qKtGzVHmt19cawmttWh/kPqqYu5FzVIJrd2i213+F3kVH29zK3Vavhd/CfotNmejVdu8Ht9lEWmH9/c02EeEOLnfwt1j1MJ5eVPB7JxksTWqu5NA93E/YJb2N6DG6ADY+SAMw4RSaHvDYgE6acOSO69RBucNLap5Ae7gg9sMZOK0VuVkhYSlazOP8IqQ4zu6qWfjIa06+g+SGwVnemUqQGjbeXRqO2itC2NeANwJiB06+a1pSIyU8tcMfU+FpPH0TWm2SF0L2XZCYLRlV8FzxIEbuaeCT7EnJpfirZz9VtS3fpz6LTCtrtZy/To1HFjQCYkDQCBCqioNVJxoMJclZZHYJjZo4l3JPhuKbmR/nZ+sYfPRw9V0kuQ+z24NPFLJw/wCopj0c7ZPyK68SDMFc5iGsPHaP0QvUdMIlzu6Azq4/RCheqZPY8ej1UP8AfktWIVttpngI9lhz01vqstIHHRCw0DGKDwk+a9YG+LamP4v9zlpxhxDT5L3hbIt6Y/yCfM6pJMY04hW0KEcUqIlxB+hQliT9UIdk9Ea8rwvT1haSo9Uqmy4HkVZGEXW00Hoq1Rbla6LqZbOrdNNfkqsq1Y8A2ZU0TWvXWaGjdSSeZ0n0G5Mb9+hWVssolcDu5BbyPy4KWZUl7vQfJBOX8Q/WOHWRzjcimzrbz1WiMtAcdks5/wD5WivcwFpdcphc3nNVymNGJi7vJ8vuFDXdwvdzd6nh9/6KKr1fJZ5Ss0RiaLirEk8PooSxxCaxJ3O+y84viE+Fp8/yUbTfBB5Fa8WOo2/ZRlybpB9bV9E6dV08wVC2FwHAeikS/TSP7KFgob4jceHRbck30VqgPFoPsT+ajMSuNFF4ViXd3LXTp8J8j/VRK7YXSRbFepxlDObae1a1OgB9nBSDbyR6KPvxttc2fiaW+4VPNJj8LVFbEJL09sGDvGh815C3mMSwspKBEs7Oqw0pw2XPlu8njzKIjdHig6CNY4q18k9rVS3oim5u0zdO8t5GOSqZ4gkbiPkt9LEXsY5jTAcIPlvTxlRKsLs6ZrdcuMnQlBLjKW0T1WHtgqTm5BSoIezy2NTFLJo/6imfRp2j8guuyucuwXAjVxDviPDQpufMabbh3bRPrUP8q6Kq1ICSyALnu9/XU2dC73IA+hQ4+4gKJzDmcVsVuGTpS2GD0Hj/AO4p5tSqZdlq6N76iZXNVenkqPunzzSkIfG3yNnidPcx/fknJqw0DpHtooLGr8Nq0x15+3zUpTrDZjdpxSSGojsRr70L3lWSiHEao1QzdO1T4+yPobOSSSV5UZAUhgt93b+h0TMMTiztdpwHqlk1Wx4x2GVrizBrO/fE+W4pliOLtgwfr+SbU8M00+pTe4wuJ0+ZWJcb7NPEa2OJ7Fwx3CYPkdPlvVlW7oaOCqq4ttk7kZ4DmIPphjzDhoJV86q0VpO9k7Xu1GXF5K13Nwevuoq5vQ2dR91jbcnSNEYm+tW47lBYni+9rd/E8k2vsVLtG6BR61YsFbkU5M3qJhKEoXoLUZSSwzEgwQ5Sjscpxofkoaysw4aqQ/wlkf8AhUT42XxToZ3eIh0woyVKVrJoUe5sJ4NehcifsKcvYxtN2HHxN+Y5qaDSdyr+i8tMjQhE+HZgBADtHfI+XJZM+Fp8o9GjFO1TIzM2FGm/bjwv9trj+ahFY1XYr0zTdqDuPEHgQgXFcLfQqFjxHEHg5vAhaMGTlGn2U5oU7QzSSSV5QKVs5+/rvWtem9VBWJ46yd/uvK9HksBQKEssbKQfpCs7siyCa1Vl3cN/UMO1TYR+1qN3GPwNPudFG6ItlodkGUzY2De8EVq8VXji1seBno0yeriiHM2Mtt7erWdupsc89YEx6mB6p2LkwVU/bhmItt2W4MGs6Xf/ABs1Pu7Z9ilsNFP2OLO/Su+edXvcXnq8yfmVaeHXW0wTvGhVObKKsGzLUa0bQJ0iRyCTJ9lkVeg9rP5cvkom9qaaKMfnIxow+oMqExHM9RzSAwD0P5pFsZxoiMaui+qTy0HopK1zC7YALQY/iUA1hcfMogp2ADQNn5ncnyUkkwQ27G17jG1+5Hv+SiKj5Urd2o4BRtSijCvQJJmlJZhYKsKx/sdFM4Fa73Qo8UpRNhtvDQOixZJ6o2JUOqNH1Wi4oSpKnSgaLVVpyswQWv7WdylLHBWCmNowYknTitla18Q80+bbbWp3DcOCfm6obsgLm1I0oveRzMbPpxUdVw9x+NxnmiqpSTKpbgqLK0PxTBKtYQSJXltkURXWHTu4Jh3Uei1RzckUvCrIw2R5rLLKTCfuaneG2suk8EXlpA+KJvtMJAATw2AhO6dNe+7WZybHohriwCi7mwAMomr0tFGXdBGM2mGk1siW2QXoYeSdE8FNSlnZQJO9NLK0FQQ0wyxqsIh/HzhT2I5eqXLBtv243DQEeWi106HJTVhcwQCq4zbdsM46KvxLBn0XEESBxH3HBR6tDOOEu0qNiHCD7IAuMPMyQBzg/ZbYZPTMcsd7RHJSt9ei0HwEnzAH3WnuyrSqmYWWDVOWU6cal88oAHvK2OaAPCEHJIZQs2YbQaHtJZ3kEeH93yOuquDCO0N4a1vcuAaIAbT0AGgAE6Kv8t2QL2ggcOWpVp4fhVOANgBZ3Jyei1xjHRruu0KpsnYouGnFu/3cqizliFe6uXVKogwABI0b/WSVen+FMI1Y3Toq97RMvQW1aYA/dcPPcUU2tsCUXorJlm4kDiTCMcOwNoamGD4WTUk8EW29tACSc+RYo8eiNdhLDvCj7nCGQdAiSrbJpWtfdV8iAXZYVFV07hu9VPCjpryTinaRU806daJZTcnsKSXQP3VuNVEV6KJ7m2hRtzbBPCdBqwdfRgrHdqTrWq1foy0fII8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5" name="Slika 4" descr="preuzmi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802" y="4786322"/>
            <a:ext cx="2886074" cy="18002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     </a:t>
            </a:r>
            <a:r>
              <a:rPr lang="hr-HR" sz="3600" dirty="0" smtClean="0"/>
              <a:t>F</a:t>
            </a:r>
          </a:p>
          <a:p>
            <a:pPr>
              <a:buNone/>
            </a:pPr>
            <a:r>
              <a:rPr lang="hr-HR" dirty="0"/>
              <a:t> </a:t>
            </a:r>
          </a:p>
          <a:p>
            <a:r>
              <a:rPr lang="hr-HR" dirty="0" smtClean="0"/>
              <a:t>Uteg ima kinetičku energiju jer se </a:t>
            </a:r>
            <a:r>
              <a:rPr lang="hr-HR" b="1" dirty="0" smtClean="0"/>
              <a:t>giba</a:t>
            </a:r>
            <a:r>
              <a:rPr lang="hr-HR" dirty="0" smtClean="0"/>
              <a:t>. Zaustavljanjem ili smanjenjem brzine promijenit će se i njegova </a:t>
            </a:r>
            <a:r>
              <a:rPr lang="hr-HR" b="1" dirty="0" smtClean="0"/>
              <a:t>kinetička energija</a:t>
            </a:r>
            <a:r>
              <a:rPr lang="hr-HR" dirty="0" smtClean="0"/>
              <a:t>.                                 </a:t>
            </a:r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4000496" y="214290"/>
            <a:ext cx="2000264" cy="14287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6" name="Ravni poveznik 5"/>
          <p:cNvCxnSpPr/>
          <p:nvPr/>
        </p:nvCxnSpPr>
        <p:spPr>
          <a:xfrm rot="16200000" flipH="1">
            <a:off x="3857620" y="1500174"/>
            <a:ext cx="2357454" cy="7143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Elipsa 7"/>
          <p:cNvSpPr/>
          <p:nvPr/>
        </p:nvSpPr>
        <p:spPr>
          <a:xfrm>
            <a:off x="4429124" y="2357430"/>
            <a:ext cx="1214446" cy="1214446"/>
          </a:xfrm>
          <a:prstGeom prst="ellips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/>
              <a:t>m</a:t>
            </a:r>
            <a:endParaRPr lang="hr-HR" sz="3200" dirty="0" smtClean="0"/>
          </a:p>
          <a:p>
            <a:pPr algn="ctr"/>
            <a:r>
              <a:rPr lang="hr-HR" sz="3200" dirty="0"/>
              <a:t>G</a:t>
            </a:r>
          </a:p>
        </p:txBody>
      </p:sp>
      <p:sp>
        <p:nvSpPr>
          <p:cNvPr id="9" name="Pravokutnik 8"/>
          <p:cNvSpPr/>
          <p:nvPr/>
        </p:nvSpPr>
        <p:spPr>
          <a:xfrm rot="10800000">
            <a:off x="785786" y="285728"/>
            <a:ext cx="2357454" cy="3143272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cxnSp>
        <p:nvCxnSpPr>
          <p:cNvPr id="11" name="Ravni poveznik sa strelicom 10"/>
          <p:cNvCxnSpPr/>
          <p:nvPr/>
        </p:nvCxnSpPr>
        <p:spPr>
          <a:xfrm rot="10800000">
            <a:off x="3214678" y="3286124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Ravni poveznik sa strelicom 14"/>
          <p:cNvCxnSpPr/>
          <p:nvPr/>
        </p:nvCxnSpPr>
        <p:spPr>
          <a:xfrm rot="10800000">
            <a:off x="3571868" y="2857496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b="1" dirty="0" smtClean="0"/>
              <a:t>Gravitacijska potencijalna energija…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Gravitacijska potencijalna energija </a:t>
            </a:r>
            <a:r>
              <a:rPr lang="hr-HR" b="1" dirty="0" smtClean="0"/>
              <a:t>(oznaka E</a:t>
            </a:r>
            <a:r>
              <a:rPr lang="hr-HR" sz="2000" b="1" dirty="0" smtClean="0"/>
              <a:t>p</a:t>
            </a:r>
            <a:r>
              <a:rPr lang="hr-HR" b="1" dirty="0" smtClean="0"/>
              <a:t>) </a:t>
            </a:r>
            <a:r>
              <a:rPr lang="hr-HR" dirty="0" smtClean="0"/>
              <a:t>jest energija tijela mase m koje se nalazi na nekoj visini h iznad tla.</a:t>
            </a:r>
          </a:p>
          <a:p>
            <a:r>
              <a:rPr lang="hr-HR" dirty="0" smtClean="0"/>
              <a:t>Razmjerna je težini tijela G i visini h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</a:t>
            </a:r>
            <a:r>
              <a:rPr lang="hr-HR" b="1" dirty="0" smtClean="0"/>
              <a:t>E</a:t>
            </a:r>
            <a:r>
              <a:rPr lang="hr-HR" sz="2000" b="1" dirty="0" smtClean="0"/>
              <a:t>p </a:t>
            </a:r>
            <a:r>
              <a:rPr lang="hr-HR" sz="3600" b="1" dirty="0" smtClean="0"/>
              <a:t>  ̴̴ G     E</a:t>
            </a:r>
            <a:r>
              <a:rPr lang="hr-HR" sz="2400" b="1" dirty="0" smtClean="0"/>
              <a:t>p  </a:t>
            </a:r>
            <a:r>
              <a:rPr lang="hr-HR" sz="3600" b="1" dirty="0" smtClean="0"/>
              <a:t> </a:t>
            </a:r>
            <a:r>
              <a:rPr lang="hr-HR" sz="3600" b="1" dirty="0" smtClean="0"/>
              <a:t>̴ h</a:t>
            </a:r>
            <a:endParaRPr lang="hr-HR" sz="3600" b="1" dirty="0" smtClean="0"/>
          </a:p>
          <a:p>
            <a:r>
              <a:rPr lang="hr-HR" sz="3600" dirty="0" smtClean="0"/>
              <a:t>Iz toga zaključujemo:</a:t>
            </a:r>
            <a:br>
              <a:rPr lang="hr-HR" sz="3600" dirty="0" smtClean="0"/>
            </a:br>
            <a:r>
              <a:rPr lang="hr-HR" sz="3600" dirty="0" smtClean="0"/>
              <a:t>   </a:t>
            </a:r>
            <a:r>
              <a:rPr lang="hr-HR" sz="3600" dirty="0" smtClean="0"/>
              <a:t>    </a:t>
            </a:r>
            <a:r>
              <a:rPr lang="hr-HR" sz="3600" b="1" dirty="0" smtClean="0"/>
              <a:t>E</a:t>
            </a:r>
            <a:r>
              <a:rPr lang="hr-HR" sz="2000" b="1" dirty="0" smtClean="0"/>
              <a:t>p</a:t>
            </a:r>
            <a:r>
              <a:rPr lang="hr-HR" b="1" dirty="0" smtClean="0"/>
              <a:t>=G·h= </a:t>
            </a:r>
            <a:r>
              <a:rPr lang="hr-HR" b="1" dirty="0" smtClean="0"/>
              <a:t>m·g·h (J)</a:t>
            </a:r>
            <a:endParaRPr lang="hr-HR" sz="3600" b="1" dirty="0"/>
          </a:p>
        </p:txBody>
      </p:sp>
      <p:pic>
        <p:nvPicPr>
          <p:cNvPr id="4" name="Slika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3857628"/>
            <a:ext cx="3224551" cy="2786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58204" cy="6369072"/>
          </a:xfrm>
        </p:spPr>
        <p:txBody>
          <a:bodyPr/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>              h₁           </a:t>
            </a:r>
            <a:r>
              <a:rPr lang="hr-HR" dirty="0" err="1" smtClean="0"/>
              <a:t>h</a:t>
            </a:r>
            <a:r>
              <a:rPr lang="hr-HR" dirty="0" smtClean="0"/>
              <a:t>₂           </a:t>
            </a:r>
            <a:r>
              <a:rPr lang="hr-HR" dirty="0" err="1" smtClean="0"/>
              <a:t>h</a:t>
            </a:r>
            <a:r>
              <a:rPr lang="hr-HR" dirty="0" smtClean="0"/>
              <a:t>₃                                                                 </a:t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3200" dirty="0" smtClean="0"/>
              <a:t>Zaključujemo da tijelo na dva puta većoj visini h ima </a:t>
            </a:r>
            <a:r>
              <a:rPr lang="hr-HR" sz="3200" b="1" dirty="0" smtClean="0"/>
              <a:t>dva puta veću gravitacijsku potencijalnu energiju.</a:t>
            </a:r>
            <a:endParaRPr lang="hr-HR" sz="3200" b="1" dirty="0"/>
          </a:p>
        </p:txBody>
      </p:sp>
      <p:cxnSp>
        <p:nvCxnSpPr>
          <p:cNvPr id="10" name="Ravni poveznik 9"/>
          <p:cNvCxnSpPr/>
          <p:nvPr/>
        </p:nvCxnSpPr>
        <p:spPr>
          <a:xfrm rot="5400000">
            <a:off x="750861" y="2678107"/>
            <a:ext cx="278608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Ravni poveznik 11"/>
          <p:cNvCxnSpPr/>
          <p:nvPr/>
        </p:nvCxnSpPr>
        <p:spPr>
          <a:xfrm>
            <a:off x="858018" y="1285066"/>
            <a:ext cx="128588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Ravni poveznik 15"/>
          <p:cNvCxnSpPr/>
          <p:nvPr/>
        </p:nvCxnSpPr>
        <p:spPr>
          <a:xfrm rot="5400000">
            <a:off x="2965439" y="2963859"/>
            <a:ext cx="221457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Ravni poveznik 17"/>
          <p:cNvCxnSpPr/>
          <p:nvPr/>
        </p:nvCxnSpPr>
        <p:spPr>
          <a:xfrm>
            <a:off x="3000364" y="1857364"/>
            <a:ext cx="107157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Ravni poveznik 19"/>
          <p:cNvCxnSpPr/>
          <p:nvPr/>
        </p:nvCxnSpPr>
        <p:spPr>
          <a:xfrm rot="5400000" flipH="1" flipV="1">
            <a:off x="5322893" y="3392487"/>
            <a:ext cx="135732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Ravni poveznik 21"/>
          <p:cNvCxnSpPr/>
          <p:nvPr/>
        </p:nvCxnSpPr>
        <p:spPr>
          <a:xfrm>
            <a:off x="5072066" y="2714620"/>
            <a:ext cx="92869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Elipsa 22"/>
          <p:cNvSpPr/>
          <p:nvPr/>
        </p:nvSpPr>
        <p:spPr>
          <a:xfrm>
            <a:off x="1142976" y="642918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m</a:t>
            </a:r>
            <a:endParaRPr lang="hr-HR" dirty="0"/>
          </a:p>
        </p:txBody>
      </p:sp>
      <p:sp>
        <p:nvSpPr>
          <p:cNvPr id="26" name="Elipsa 25"/>
          <p:cNvSpPr/>
          <p:nvPr/>
        </p:nvSpPr>
        <p:spPr>
          <a:xfrm>
            <a:off x="3214678" y="1214422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m</a:t>
            </a:r>
            <a:endParaRPr lang="hr-HR" dirty="0"/>
          </a:p>
        </p:txBody>
      </p:sp>
      <p:sp>
        <p:nvSpPr>
          <p:cNvPr id="27" name="Elipsa 26"/>
          <p:cNvSpPr/>
          <p:nvPr/>
        </p:nvSpPr>
        <p:spPr>
          <a:xfrm>
            <a:off x="5214942" y="2071678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m</a:t>
            </a:r>
            <a:endParaRPr lang="hr-HR" dirty="0"/>
          </a:p>
        </p:txBody>
      </p:sp>
      <p:cxnSp>
        <p:nvCxnSpPr>
          <p:cNvPr id="28" name="Ravni poveznik sa strelicom 27"/>
          <p:cNvCxnSpPr/>
          <p:nvPr/>
        </p:nvCxnSpPr>
        <p:spPr>
          <a:xfrm>
            <a:off x="285720" y="1071546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Ravni poveznik 28"/>
          <p:cNvCxnSpPr/>
          <p:nvPr/>
        </p:nvCxnSpPr>
        <p:spPr>
          <a:xfrm rot="5400000">
            <a:off x="142844" y="714356"/>
            <a:ext cx="42862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>
            <a:off x="357158" y="500042"/>
            <a:ext cx="14287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Ravni poveznik 30"/>
          <p:cNvCxnSpPr/>
          <p:nvPr/>
        </p:nvCxnSpPr>
        <p:spPr>
          <a:xfrm>
            <a:off x="357158" y="642918"/>
            <a:ext cx="14287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Ravni poveznik sa strelicom 31"/>
          <p:cNvCxnSpPr/>
          <p:nvPr/>
        </p:nvCxnSpPr>
        <p:spPr>
          <a:xfrm>
            <a:off x="285720" y="42860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Ravni poveznik sa strelicom 70"/>
          <p:cNvCxnSpPr/>
          <p:nvPr/>
        </p:nvCxnSpPr>
        <p:spPr>
          <a:xfrm>
            <a:off x="2571736" y="1571612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Ravni poveznik 71"/>
          <p:cNvCxnSpPr/>
          <p:nvPr/>
        </p:nvCxnSpPr>
        <p:spPr>
          <a:xfrm rot="5400000">
            <a:off x="2428860" y="1214422"/>
            <a:ext cx="42862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" name="Ravni poveznik 72"/>
          <p:cNvCxnSpPr/>
          <p:nvPr/>
        </p:nvCxnSpPr>
        <p:spPr>
          <a:xfrm>
            <a:off x="2643174" y="1000108"/>
            <a:ext cx="14287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Ravni poveznik 73"/>
          <p:cNvCxnSpPr/>
          <p:nvPr/>
        </p:nvCxnSpPr>
        <p:spPr>
          <a:xfrm>
            <a:off x="2643174" y="1142984"/>
            <a:ext cx="14287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Ravni poveznik sa strelicom 74"/>
          <p:cNvCxnSpPr/>
          <p:nvPr/>
        </p:nvCxnSpPr>
        <p:spPr>
          <a:xfrm>
            <a:off x="2571736" y="92867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6" name="Ravni poveznik sa strelicom 75"/>
          <p:cNvCxnSpPr/>
          <p:nvPr/>
        </p:nvCxnSpPr>
        <p:spPr>
          <a:xfrm>
            <a:off x="4644232" y="2285198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7" name="Ravni poveznik 76"/>
          <p:cNvCxnSpPr/>
          <p:nvPr/>
        </p:nvCxnSpPr>
        <p:spPr>
          <a:xfrm rot="5400000">
            <a:off x="4501356" y="1928008"/>
            <a:ext cx="42862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8" name="Ravni poveznik 77"/>
          <p:cNvCxnSpPr/>
          <p:nvPr/>
        </p:nvCxnSpPr>
        <p:spPr>
          <a:xfrm>
            <a:off x="4715670" y="1713694"/>
            <a:ext cx="14287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9" name="Ravni poveznik 78"/>
          <p:cNvCxnSpPr/>
          <p:nvPr/>
        </p:nvCxnSpPr>
        <p:spPr>
          <a:xfrm>
            <a:off x="4715670" y="1856570"/>
            <a:ext cx="14287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0" name="Ravni poveznik sa strelicom 79"/>
          <p:cNvCxnSpPr/>
          <p:nvPr/>
        </p:nvCxnSpPr>
        <p:spPr>
          <a:xfrm>
            <a:off x="4644232" y="164225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2" name="Ravni poveznik 81"/>
          <p:cNvCxnSpPr/>
          <p:nvPr/>
        </p:nvCxnSpPr>
        <p:spPr>
          <a:xfrm>
            <a:off x="857224" y="4071942"/>
            <a:ext cx="614366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664</Words>
  <Application>Microsoft Office PowerPoint</Application>
  <PresentationFormat>On-screen Show (4:3)</PresentationFormat>
  <Paragraphs>102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tema</vt:lpstr>
      <vt:lpstr>ENERGIJA</vt:lpstr>
      <vt:lpstr>Rad sile…</vt:lpstr>
      <vt:lpstr>Slide 3</vt:lpstr>
      <vt:lpstr>Energija…</vt:lpstr>
      <vt:lpstr>      </vt:lpstr>
      <vt:lpstr>Kinetička energija…</vt:lpstr>
      <vt:lpstr>Slide 7</vt:lpstr>
      <vt:lpstr>Gravitacijska potencijalna energija…</vt:lpstr>
      <vt:lpstr>                 h₁           h₂           h₃                                                                    Zaključujemo da tijelo na dva puta većoj visini h ima dva puta veću gravitacijsku potencijalnu energiju.</vt:lpstr>
      <vt:lpstr>Promjena kinetičke i potencijalne energije…</vt:lpstr>
      <vt:lpstr>Rad na kosini…</vt:lpstr>
      <vt:lpstr>     Koliko je puta kosina (l) dulja od visine (h),toliko je puta sila (F) uz kosinu manja od težine tijela (G).  Prilikom povlačenja tijela kosinom i podizanjem tijela vertikalno uvis na istu visinu, obavili smo jednaki rad.</vt:lpstr>
      <vt:lpstr>Elastična energija…</vt:lpstr>
      <vt:lpstr>Slide 14</vt:lpstr>
      <vt:lpstr>Snaga…</vt:lpstr>
      <vt:lpstr>Slide 16</vt:lpstr>
      <vt:lpstr>Prezentaciju izradila: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ENERGIJA</dc:title>
  <dc:creator>user</dc:creator>
  <cp:lastModifiedBy>user</cp:lastModifiedBy>
  <cp:revision>29</cp:revision>
  <dcterms:created xsi:type="dcterms:W3CDTF">2013-03-20T13:56:17Z</dcterms:created>
  <dcterms:modified xsi:type="dcterms:W3CDTF">2013-03-22T12:06:22Z</dcterms:modified>
</cp:coreProperties>
</file>