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B2BD-1A5B-4BC1-8AEB-38C5137827AE}" type="datetimeFigureOut">
              <a:rPr lang="sr-Latn-CS" smtClean="0"/>
              <a:pPr/>
              <a:t>7.3.2013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0A8B-3ABF-435D-BC9C-CD5CE5243F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B2BD-1A5B-4BC1-8AEB-38C5137827AE}" type="datetimeFigureOut">
              <a:rPr lang="sr-Latn-CS" smtClean="0"/>
              <a:pPr/>
              <a:t>7.3.2013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0A8B-3ABF-435D-BC9C-CD5CE5243F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B2BD-1A5B-4BC1-8AEB-38C5137827AE}" type="datetimeFigureOut">
              <a:rPr lang="sr-Latn-CS" smtClean="0"/>
              <a:pPr/>
              <a:t>7.3.2013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0A8B-3ABF-435D-BC9C-CD5CE5243F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B2BD-1A5B-4BC1-8AEB-38C5137827AE}" type="datetimeFigureOut">
              <a:rPr lang="sr-Latn-CS" smtClean="0"/>
              <a:pPr/>
              <a:t>7.3.2013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0A8B-3ABF-435D-BC9C-CD5CE5243F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B2BD-1A5B-4BC1-8AEB-38C5137827AE}" type="datetimeFigureOut">
              <a:rPr lang="sr-Latn-CS" smtClean="0"/>
              <a:pPr/>
              <a:t>7.3.2013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0A8B-3ABF-435D-BC9C-CD5CE5243F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B2BD-1A5B-4BC1-8AEB-38C5137827AE}" type="datetimeFigureOut">
              <a:rPr lang="sr-Latn-CS" smtClean="0"/>
              <a:pPr/>
              <a:t>7.3.2013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0A8B-3ABF-435D-BC9C-CD5CE5243F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B2BD-1A5B-4BC1-8AEB-38C5137827AE}" type="datetimeFigureOut">
              <a:rPr lang="sr-Latn-CS" smtClean="0"/>
              <a:pPr/>
              <a:t>7.3.2013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0A8B-3ABF-435D-BC9C-CD5CE5243F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B2BD-1A5B-4BC1-8AEB-38C5137827AE}" type="datetimeFigureOut">
              <a:rPr lang="sr-Latn-CS" smtClean="0"/>
              <a:pPr/>
              <a:t>7.3.2013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0A8B-3ABF-435D-BC9C-CD5CE5243F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B2BD-1A5B-4BC1-8AEB-38C5137827AE}" type="datetimeFigureOut">
              <a:rPr lang="sr-Latn-CS" smtClean="0"/>
              <a:pPr/>
              <a:t>7.3.2013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0A8B-3ABF-435D-BC9C-CD5CE5243F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B2BD-1A5B-4BC1-8AEB-38C5137827AE}" type="datetimeFigureOut">
              <a:rPr lang="sr-Latn-CS" smtClean="0"/>
              <a:pPr/>
              <a:t>7.3.2013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0A8B-3ABF-435D-BC9C-CD5CE5243F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B2BD-1A5B-4BC1-8AEB-38C5137827AE}" type="datetimeFigureOut">
              <a:rPr lang="sr-Latn-CS" smtClean="0"/>
              <a:pPr/>
              <a:t>7.3.2013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0A8B-3ABF-435D-BC9C-CD5CE5243F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4B2BD-1A5B-4BC1-8AEB-38C5137827AE}" type="datetimeFigureOut">
              <a:rPr lang="sr-Latn-CS" smtClean="0"/>
              <a:pPr/>
              <a:t>7.3.2013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90A8B-3ABF-435D-BC9C-CD5CE5243F6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idx="4294967295"/>
          </p:nvPr>
        </p:nvSpPr>
        <p:spPr>
          <a:xfrm>
            <a:off x="642910" y="500042"/>
            <a:ext cx="7772400" cy="1470025"/>
          </a:xfrm>
        </p:spPr>
        <p:txBody>
          <a:bodyPr>
            <a:noAutofit/>
          </a:bodyPr>
          <a:lstStyle/>
          <a:p>
            <a:r>
              <a:rPr lang="hr-HR" sz="9600" dirty="0" smtClean="0">
                <a:solidFill>
                  <a:schemeClr val="accent1">
                    <a:lumMod val="75000"/>
                  </a:schemeClr>
                </a:solidFill>
              </a:rPr>
              <a:t>ENERGIJA</a:t>
            </a:r>
            <a:endParaRPr lang="hr-HR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2428860" y="5357826"/>
            <a:ext cx="64008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IZRADILA:LORENA LAUŠ</a:t>
            </a:r>
            <a:endParaRPr lang="hr-HR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3314" name="Picture 2" descr="http://www.centarnekretnina.net/portal/content/112009/centar-efikasnosti/energi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3116"/>
            <a:ext cx="4332466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hr-HR" sz="2800" dirty="0" err="1" smtClean="0">
                <a:solidFill>
                  <a:schemeClr val="accent2">
                    <a:lumMod val="75000"/>
                  </a:schemeClr>
                </a:solidFill>
              </a:rPr>
              <a:t>Potencionalna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energija</a:t>
            </a:r>
            <a:endParaRPr lang="hr-H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1472" y="714356"/>
            <a:ext cx="8229600" cy="4811715"/>
          </a:xfrm>
        </p:spPr>
        <p:txBody>
          <a:bodyPr>
            <a:noAutofit/>
          </a:bodyPr>
          <a:lstStyle/>
          <a:p>
            <a:r>
              <a:rPr lang="vi-VN" sz="1800" b="1" dirty="0" smtClean="0">
                <a:solidFill>
                  <a:schemeClr val="accent2">
                    <a:lumMod val="75000"/>
                  </a:schemeClr>
                </a:solidFill>
              </a:rPr>
              <a:t>Potenci</a:t>
            </a:r>
            <a:r>
              <a:rPr lang="hr-HR" sz="2000" b="1" dirty="0" smtClean="0">
                <a:solidFill>
                  <a:schemeClr val="accent2">
                    <a:lumMod val="75000"/>
                  </a:schemeClr>
                </a:solidFill>
              </a:rPr>
              <a:t>on</a:t>
            </a:r>
            <a:r>
              <a:rPr lang="vi-VN" sz="1800" b="1" dirty="0" smtClean="0">
                <a:solidFill>
                  <a:schemeClr val="accent2">
                    <a:lumMod val="75000"/>
                  </a:schemeClr>
                </a:solidFill>
              </a:rPr>
              <a:t>alna </a:t>
            </a:r>
            <a:r>
              <a:rPr lang="vi-VN" sz="1800" b="1" dirty="0" smtClean="0">
                <a:solidFill>
                  <a:schemeClr val="accent2">
                    <a:lumMod val="75000"/>
                  </a:schemeClr>
                </a:solidFill>
              </a:rPr>
              <a:t>energija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 je oblik </a:t>
            </a:r>
            <a:r>
              <a:rPr lang="hr-HR" sz="1800" dirty="0" smtClean="0">
                <a:solidFill>
                  <a:schemeClr val="accent2">
                    <a:lumMod val="75000"/>
                  </a:schemeClr>
                </a:solidFill>
              </a:rPr>
              <a:t>energije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 koji postoji u nekom sustavu zbog odnosa između njegovih dijelova, a ima takvo svojstvo </a:t>
            </a:r>
            <a:r>
              <a:rPr lang="vi-VN" sz="1800" i="1" dirty="0" smtClean="0">
                <a:solidFill>
                  <a:schemeClr val="accent2">
                    <a:lumMod val="75000"/>
                  </a:schemeClr>
                </a:solidFill>
              </a:rPr>
              <a:t>(potencijal)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 da može djelovati na taj isti odnos. Ona je pak energija položaja koju tijelo ili čestica ima zbog svog položaja u nekom polju sila. Ima mogućnost za obavljanje rada samo u procesu prelaženja u druge oblike energije.</a:t>
            </a:r>
          </a:p>
          <a:p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U </a:t>
            </a:r>
            <a:r>
              <a:rPr lang="hr-HR" sz="1800" dirty="0" smtClean="0">
                <a:solidFill>
                  <a:schemeClr val="accent2">
                    <a:lumMod val="75000"/>
                  </a:schemeClr>
                </a:solidFill>
              </a:rPr>
              <a:t>mehanici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 razlikujemo 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</a:rPr>
              <a:t>gravitacijsku</a:t>
            </a:r>
            <a:r>
              <a:rPr lang="vi-VN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vi-VN" sz="1800" b="1" dirty="0" smtClean="0">
                <a:solidFill>
                  <a:schemeClr val="accent2">
                    <a:lumMod val="75000"/>
                  </a:schemeClr>
                </a:solidFill>
              </a:rPr>
              <a:t>potenci</a:t>
            </a:r>
            <a:r>
              <a:rPr lang="hr-HR" sz="2000" b="1" dirty="0" smtClean="0">
                <a:solidFill>
                  <a:schemeClr val="accent2">
                    <a:lumMod val="75000"/>
                  </a:schemeClr>
                </a:solidFill>
              </a:rPr>
              <a:t>on</a:t>
            </a:r>
            <a:r>
              <a:rPr lang="vi-VN" sz="1800" b="1" dirty="0" smtClean="0">
                <a:solidFill>
                  <a:schemeClr val="accent2">
                    <a:lumMod val="75000"/>
                  </a:schemeClr>
                </a:solidFill>
              </a:rPr>
              <a:t>alnu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i </a:t>
            </a:r>
            <a:r>
              <a:rPr lang="hr-HR" sz="2000" b="1" dirty="0" smtClean="0">
                <a:solidFill>
                  <a:schemeClr val="accent2">
                    <a:lumMod val="75000"/>
                  </a:schemeClr>
                </a:solidFill>
              </a:rPr>
              <a:t>elastičnu</a:t>
            </a:r>
            <a:r>
              <a:rPr lang="vi-VN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vi-VN" sz="1800" b="1" dirty="0" smtClean="0">
                <a:solidFill>
                  <a:schemeClr val="accent2">
                    <a:lumMod val="75000"/>
                  </a:schemeClr>
                </a:solidFill>
              </a:rPr>
              <a:t>potenci</a:t>
            </a:r>
            <a:r>
              <a:rPr lang="hr-HR" sz="2000" b="1" dirty="0" smtClean="0">
                <a:solidFill>
                  <a:schemeClr val="accent2">
                    <a:lumMod val="75000"/>
                  </a:schemeClr>
                </a:solidFill>
              </a:rPr>
              <a:t>on</a:t>
            </a:r>
            <a:r>
              <a:rPr lang="vi-VN" sz="1800" b="1" dirty="0" smtClean="0">
                <a:solidFill>
                  <a:schemeClr val="accent2">
                    <a:lumMod val="75000"/>
                  </a:schemeClr>
                </a:solidFill>
              </a:rPr>
              <a:t>alnu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energiju.</a:t>
            </a:r>
          </a:p>
          <a:p>
            <a:r>
              <a:rPr lang="vi-VN" sz="1800" b="1" dirty="0" smtClean="0">
                <a:solidFill>
                  <a:schemeClr val="accent2">
                    <a:lumMod val="75000"/>
                  </a:schemeClr>
                </a:solidFill>
              </a:rPr>
              <a:t>Gravitacijska </a:t>
            </a:r>
            <a:r>
              <a:rPr lang="vi-VN" sz="1800" b="1" dirty="0" smtClean="0">
                <a:solidFill>
                  <a:schemeClr val="accent2">
                    <a:lumMod val="75000"/>
                  </a:schemeClr>
                </a:solidFill>
              </a:rPr>
              <a:t>potenci</a:t>
            </a:r>
            <a:r>
              <a:rPr lang="hr-HR" sz="2000" b="1" dirty="0" smtClean="0">
                <a:solidFill>
                  <a:schemeClr val="accent2">
                    <a:lumMod val="75000"/>
                  </a:schemeClr>
                </a:solidFill>
              </a:rPr>
              <a:t>on</a:t>
            </a:r>
            <a:r>
              <a:rPr lang="vi-VN" sz="1800" b="1" dirty="0" smtClean="0">
                <a:solidFill>
                  <a:schemeClr val="accent2">
                    <a:lumMod val="75000"/>
                  </a:schemeClr>
                </a:solidFill>
              </a:rPr>
              <a:t>alna </a:t>
            </a:r>
            <a:r>
              <a:rPr lang="vi-VN" sz="1800" b="1" dirty="0" smtClean="0">
                <a:solidFill>
                  <a:schemeClr val="accent2">
                    <a:lumMod val="75000"/>
                  </a:schemeClr>
                </a:solidFill>
              </a:rPr>
              <a:t>energija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 je energija koju tijelo ima zbog položaja koji zauzima u prostoru. Ako se tijelo </a:t>
            </a:r>
            <a:r>
              <a:rPr lang="hr-HR" sz="1800" dirty="0" smtClean="0">
                <a:solidFill>
                  <a:schemeClr val="accent2">
                    <a:lumMod val="75000"/>
                  </a:schemeClr>
                </a:solidFill>
              </a:rPr>
              <a:t>mase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vi-VN" sz="1800" i="1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 nalazi na visini </a:t>
            </a:r>
            <a:r>
              <a:rPr lang="vi-VN" sz="1800" i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 iznad tla onda ono ima gravitacijsku 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potenci</a:t>
            </a:r>
            <a:r>
              <a:rPr lang="hr-HR" sz="2000" dirty="0" smtClean="0">
                <a:solidFill>
                  <a:schemeClr val="accent2">
                    <a:lumMod val="75000"/>
                  </a:schemeClr>
                </a:solidFill>
              </a:rPr>
              <a:t>on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alnu 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energiju iznosa , gdje je </a:t>
            </a:r>
            <a:r>
              <a:rPr lang="vi-VN" sz="1800" i="1" dirty="0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2">
                    <a:lumMod val="75000"/>
                  </a:schemeClr>
                </a:solidFill>
              </a:rPr>
              <a:t>ubrzanje sile teže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hr-HR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r-HR" sz="18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</a:rPr>
              <a:t>E </a:t>
            </a:r>
            <a:r>
              <a:rPr lang="hr-HR" sz="1800" b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pg</a:t>
            </a:r>
            <a:r>
              <a:rPr lang="hr-HR" sz="1800" b="1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</a:rPr>
              <a:t>= m*g*h (J)</a:t>
            </a:r>
            <a:endParaRPr lang="vi-VN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vi-VN" sz="1800" b="1" dirty="0" smtClean="0">
                <a:solidFill>
                  <a:schemeClr val="accent2">
                    <a:lumMod val="75000"/>
                  </a:schemeClr>
                </a:solidFill>
              </a:rPr>
              <a:t>Elastična </a:t>
            </a:r>
            <a:r>
              <a:rPr lang="vi-VN" sz="1800" b="1" dirty="0" smtClean="0">
                <a:solidFill>
                  <a:schemeClr val="accent2">
                    <a:lumMod val="75000"/>
                  </a:schemeClr>
                </a:solidFill>
              </a:rPr>
              <a:t>potenci</a:t>
            </a:r>
            <a:r>
              <a:rPr lang="hr-HR" sz="2000" b="1" dirty="0" smtClean="0">
                <a:solidFill>
                  <a:schemeClr val="accent2">
                    <a:lumMod val="75000"/>
                  </a:schemeClr>
                </a:solidFill>
              </a:rPr>
              <a:t>on</a:t>
            </a:r>
            <a:r>
              <a:rPr lang="vi-VN" sz="1800" b="1" dirty="0" smtClean="0">
                <a:solidFill>
                  <a:schemeClr val="accent2">
                    <a:lumMod val="75000"/>
                  </a:schemeClr>
                </a:solidFill>
              </a:rPr>
              <a:t>alna </a:t>
            </a:r>
            <a:r>
              <a:rPr lang="vi-VN" sz="1800" b="1" dirty="0" smtClean="0">
                <a:solidFill>
                  <a:schemeClr val="accent2">
                    <a:lumMod val="75000"/>
                  </a:schemeClr>
                </a:solidFill>
              </a:rPr>
              <a:t>energija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 je energija koju ima elastično tijelo kada ga se </a:t>
            </a:r>
            <a:r>
              <a:rPr lang="hr-HR" sz="1800" dirty="0" smtClean="0">
                <a:solidFill>
                  <a:schemeClr val="accent2">
                    <a:lumMod val="75000"/>
                  </a:schemeClr>
                </a:solidFill>
              </a:rPr>
              <a:t>elastično deformira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. Ako se elastično tijelo stegne ili rastegne i pri tome mu se promijeni duljina za </a:t>
            </a:r>
            <a:r>
              <a:rPr lang="vi-VN" sz="1800" i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 onda ono ima elastičnu 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potenci</a:t>
            </a:r>
            <a:r>
              <a:rPr lang="hr-HR" sz="2000" dirty="0" smtClean="0">
                <a:solidFill>
                  <a:schemeClr val="accent2">
                    <a:lumMod val="75000"/>
                  </a:schemeClr>
                </a:solidFill>
              </a:rPr>
              <a:t>on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alnu 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energiju iznosa , gdje je </a:t>
            </a:r>
            <a:r>
              <a:rPr lang="vi-VN" sz="1800" i="1" dirty="0" smtClean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2">
                    <a:lumMod val="75000"/>
                  </a:schemeClr>
                </a:solidFill>
              </a:rPr>
              <a:t>koeficijent elastičnosti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 tijela.</a:t>
            </a:r>
          </a:p>
          <a:p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Potenci</a:t>
            </a:r>
            <a:r>
              <a:rPr lang="hr-HR" sz="2000" dirty="0" smtClean="0">
                <a:solidFill>
                  <a:schemeClr val="accent2">
                    <a:lumMod val="75000"/>
                  </a:schemeClr>
                </a:solidFill>
              </a:rPr>
              <a:t>on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alna 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energija može biti i 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</a:rPr>
              <a:t>kemijska,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</a:rPr>
              <a:t>električna,</a:t>
            </a:r>
            <a:r>
              <a:rPr lang="vi-VN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</a:rPr>
              <a:t>toplinska…</a:t>
            </a:r>
            <a:endParaRPr lang="vi-VN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hr-HR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Autofit/>
          </a:bodyPr>
          <a:lstStyle/>
          <a:p>
            <a:r>
              <a:rPr lang="hr-HR" sz="9600" dirty="0" smtClean="0"/>
              <a:t>KRAJ</a:t>
            </a:r>
            <a:endParaRPr lang="hr-HR" sz="9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7030A0"/>
                </a:solidFill>
              </a:rPr>
              <a:t>ŠTO JE ENERGIJA?</a:t>
            </a:r>
            <a:endParaRPr lang="hr-HR" sz="2800" b="1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Autofit/>
          </a:bodyPr>
          <a:lstStyle/>
          <a:p>
            <a:r>
              <a:rPr lang="hr-HR" sz="2400" b="1" dirty="0" smtClean="0">
                <a:solidFill>
                  <a:schemeClr val="accent4">
                    <a:lumMod val="50000"/>
                  </a:schemeClr>
                </a:solidFill>
              </a:rPr>
              <a:t>Energija</a:t>
            </a:r>
            <a:r>
              <a:rPr lang="hr-HR" sz="2400" dirty="0" smtClean="0">
                <a:solidFill>
                  <a:schemeClr val="accent4">
                    <a:lumMod val="50000"/>
                  </a:schemeClr>
                </a:solidFill>
              </a:rPr>
              <a:t> je sposobnost nekog tijela ili mase tvari da obavi neki rad a isto se tako može reći da su rad i energija ekvivalentni pojmovi, iako opseg i sadržaj tih dviju riječi nije posve identičan. U biti, </a:t>
            </a:r>
            <a:r>
              <a:rPr lang="hr-HR" sz="2400" b="1" dirty="0" smtClean="0">
                <a:solidFill>
                  <a:schemeClr val="accent4">
                    <a:lumMod val="50000"/>
                  </a:schemeClr>
                </a:solidFill>
              </a:rPr>
              <a:t>promjena energije</a:t>
            </a:r>
            <a:r>
              <a:rPr lang="hr-HR" sz="2400" dirty="0" smtClean="0">
                <a:solidFill>
                  <a:schemeClr val="accent4">
                    <a:lumMod val="50000"/>
                  </a:schemeClr>
                </a:solidFill>
              </a:rPr>
              <a:t> jednaka je </a:t>
            </a:r>
            <a:r>
              <a:rPr lang="hr-HR" sz="2400" b="1" dirty="0" smtClean="0">
                <a:solidFill>
                  <a:schemeClr val="accent4">
                    <a:lumMod val="50000"/>
                  </a:schemeClr>
                </a:solidFill>
              </a:rPr>
              <a:t>izvršenom radu</a:t>
            </a:r>
            <a:r>
              <a:rPr lang="hr-HR" sz="2400" dirty="0" smtClean="0">
                <a:solidFill>
                  <a:schemeClr val="accent4">
                    <a:lumMod val="50000"/>
                  </a:schemeClr>
                </a:solidFill>
              </a:rPr>
              <a:t> pa se stoga i izražavaju istom mjernom jedinicom - džul [</a:t>
            </a:r>
            <a:r>
              <a:rPr lang="hr-HR" sz="2400" b="1" dirty="0" smtClean="0">
                <a:solidFill>
                  <a:schemeClr val="accent4">
                    <a:lumMod val="50000"/>
                  </a:schemeClr>
                </a:solidFill>
              </a:rPr>
              <a:t>J</a:t>
            </a:r>
            <a:r>
              <a:rPr lang="hr-HR" sz="2400" dirty="0" smtClean="0">
                <a:solidFill>
                  <a:schemeClr val="accent4">
                    <a:lumMod val="50000"/>
                  </a:schemeClr>
                </a:solidFill>
              </a:rPr>
              <a:t>] u čast engleskog fizičara Jamesa </a:t>
            </a:r>
            <a:r>
              <a:rPr lang="hr-HR" sz="2400" dirty="0" err="1" smtClean="0">
                <a:solidFill>
                  <a:schemeClr val="accent4">
                    <a:lumMod val="50000"/>
                  </a:schemeClr>
                </a:solidFill>
              </a:rPr>
              <a:t>Prescotta</a:t>
            </a:r>
            <a:r>
              <a:rPr lang="hr-HR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r-HR" sz="2400" dirty="0" err="1" smtClean="0">
                <a:solidFill>
                  <a:schemeClr val="accent4">
                    <a:lumMod val="50000"/>
                  </a:schemeClr>
                </a:solidFill>
              </a:rPr>
              <a:t>Joulea</a:t>
            </a:r>
            <a:r>
              <a:rPr lang="hr-HR" sz="2400" dirty="0" smtClean="0">
                <a:solidFill>
                  <a:schemeClr val="accent4">
                    <a:lumMod val="50000"/>
                  </a:schemeClr>
                </a:solidFill>
              </a:rPr>
              <a:t>. Vršenje rada se može manifestirati na mnogo načina: kao promjena položaja, brzine, temperature </a:t>
            </a:r>
            <a:r>
              <a:rPr lang="hr-HR" sz="2400" dirty="0" err="1" smtClean="0">
                <a:solidFill>
                  <a:schemeClr val="accent4">
                    <a:lumMod val="50000"/>
                  </a:schemeClr>
                </a:solidFill>
              </a:rPr>
              <a:t>itd</a:t>
            </a:r>
            <a:r>
              <a:rPr lang="hr-HR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hr-H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>
                <a:solidFill>
                  <a:schemeClr val="accent6">
                    <a:lumMod val="50000"/>
                  </a:schemeClr>
                </a:solidFill>
              </a:rPr>
              <a:t>Sunce je najveća zvijezda i izvor energije na zemlji .</a:t>
            </a:r>
            <a:endParaRPr lang="hr-H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42" name="Picture 2" descr="http://www.korcula.net/tomislav/slike/sunc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2019" b="12019"/>
          <a:stretch>
            <a:fillRect/>
          </a:stretch>
        </p:blipFill>
        <p:spPr bwMode="auto">
          <a:xfrm>
            <a:off x="1785918" y="500042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</a:rPr>
              <a:t>Obnovljivi izvori energije</a:t>
            </a:r>
            <a:endParaRPr lang="hr-H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Obnovljivi izvori energije</a:t>
            </a:r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su izvori energije koji se dobivaju iz prirode te se mogu obnavljati; danas se sve više koriste zbog svoje neškodljivosti prema okolišu. Najčešće se koriste energije vjetra, sunca i vode.</a:t>
            </a:r>
          </a:p>
          <a:p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Snaga vjetra: </a:t>
            </a:r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protok </a:t>
            </a:r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zraka </a:t>
            </a:r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može se upotrebljavati</a:t>
            </a:r>
            <a:endParaRPr lang="hr-HR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za </a:t>
            </a:r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pokretanje </a:t>
            </a:r>
            <a:r>
              <a:rPr lang="hr-H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vjetroturbina</a:t>
            </a:r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Snaga vode (u obliku kinetičk</a:t>
            </a:r>
            <a:r>
              <a:rPr lang="hr-H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energija, temperaturne razlike ili gradijenta slanosti) može se sakupljati i koristiti </a:t>
            </a:r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S </a:t>
            </a:r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obzirom da je voda 800 puta gušća od zraka, čak i spori vodeni tok ili umjereni val može pridonijeti </a:t>
            </a:r>
            <a:r>
              <a:rPr lang="hr-H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razmotrivu</a:t>
            </a:r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količinu energije.</a:t>
            </a:r>
            <a:endParaRPr lang="hr-HR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</a:rPr>
              <a:t>Solarne ploče služe za dobivanje energije pomoću sunca.</a:t>
            </a:r>
            <a:endParaRPr lang="hr-H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388" name="Picture 4" descr="http://2.bp.blogspot.com/-YSIKMrbp-pA/TeJDTTWuMoI/AAAAAAAAAJA/1JAdsbJTV0A/s1600/solar+panels+natur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00" r="1000"/>
          <a:stretch>
            <a:fillRect/>
          </a:stretch>
        </p:blipFill>
        <p:spPr bwMode="auto">
          <a:xfrm>
            <a:off x="1857356" y="357166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 err="1" smtClean="0">
                <a:solidFill>
                  <a:schemeClr val="accent3">
                    <a:lumMod val="75000"/>
                  </a:schemeClr>
                </a:solidFill>
              </a:rPr>
              <a:t>Vjetroelektrane</a:t>
            </a:r>
            <a:r>
              <a:rPr lang="hr-HR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accent3">
                    <a:lumMod val="75000"/>
                  </a:schemeClr>
                </a:solidFill>
              </a:rPr>
              <a:t>služe za dobivanje energije pomoću vjetra.</a:t>
            </a:r>
            <a:endParaRPr lang="hr-HR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8434" name="Picture 2" descr="http://www.24sata.hr/image/snaga-vjetra-obnovljiva-cista-i-jeftina-energija-504x335-20120312-20120320163335-4d2ef88f1c936622ee1c9e1eebaac39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688" r="5688"/>
          <a:stretch>
            <a:fillRect/>
          </a:stretch>
        </p:blipFill>
        <p:spPr bwMode="auto">
          <a:xfrm>
            <a:off x="1785918" y="357166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Valovi služe za dobivanje energije.</a:t>
            </a:r>
            <a:endParaRPr lang="hr-HR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9458" name="Picture 2" descr="http://www.gradimo.hr/blobs/2379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74" b="74"/>
          <a:stretch>
            <a:fillRect/>
          </a:stretch>
        </p:blipFill>
        <p:spPr bwMode="auto">
          <a:xfrm>
            <a:off x="1714480" y="142852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accent4">
                    <a:lumMod val="75000"/>
                  </a:schemeClr>
                </a:solidFill>
              </a:rPr>
              <a:t>Kinetička energija</a:t>
            </a:r>
            <a:endParaRPr lang="hr-HR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Kinetička energija je energija koju tijelo </a:t>
            </a:r>
            <a:r>
              <a:rPr lang="hr-HR" dirty="0" err="1" smtClean="0">
                <a:solidFill>
                  <a:schemeClr val="accent4">
                    <a:lumMod val="75000"/>
                  </a:schemeClr>
                </a:solidFill>
              </a:rPr>
              <a:t>dobija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 kretanjem. Ona zavisi od mase tijelo i brzine kojom se to tijelo kreće. Što je veća brzina i masa, to je veća kinetička energija tog tijela </a:t>
            </a:r>
            <a:r>
              <a:rPr lang="hr-HR" dirty="0" err="1" smtClean="0">
                <a:solidFill>
                  <a:schemeClr val="accent4">
                    <a:lumMod val="75000"/>
                  </a:schemeClr>
                </a:solidFill>
              </a:rPr>
              <a:t>tj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. masa tijela i brzina kojom se to tijelo kreće su 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razmjerne veličine 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kinetičkoj energiji. Kinetička energija je podvrsta mehaničke energije. Mehanička energija se dijeli na kinetičku i </a:t>
            </a:r>
            <a:r>
              <a:rPr lang="hr-HR" dirty="0" err="1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hr-HR" dirty="0" err="1" smtClean="0">
                <a:solidFill>
                  <a:schemeClr val="accent4">
                    <a:lumMod val="75000"/>
                  </a:schemeClr>
                </a:solidFill>
              </a:rPr>
              <a:t>otecionalnu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energiju.</a:t>
            </a:r>
            <a:endParaRPr lang="hr-H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714348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</a:rPr>
              <a:t>Formula i jedinica za kinetičku energiju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Oznaka u fizici za kinetičku energiju je </a:t>
            </a:r>
            <a:r>
              <a:rPr lang="hr-HR" b="1" dirty="0" err="1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hr-HR" b="1" baseline="-25000" dirty="0" err="1" smtClean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 Ako je oznaka za masu 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, a za brzinu 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v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</a:t>
            </a:r>
            <a:r>
              <a:rPr lang="hr-HR" b="1" dirty="0" err="1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hr-HR" b="1" baseline="-25000" dirty="0" err="1" smtClean="0">
                <a:solidFill>
                  <a:schemeClr val="accent4">
                    <a:lumMod val="75000"/>
                  </a:schemeClr>
                </a:solidFill>
              </a:rPr>
              <a:t>k</a:t>
            </a:r>
            <a:r>
              <a:rPr lang="hr-HR" b="1" baseline="-25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=  m / v</a:t>
            </a:r>
            <a:r>
              <a:rPr lang="hr-HR" b="1" baseline="30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  (m/s</a:t>
            </a:r>
            <a:r>
              <a:rPr lang="hr-HR" b="1" baseline="30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hr-HR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Ova formula važi samo za tijela koja se kreću manjom brzinom od brzina svjetlosti.</a:t>
            </a:r>
          </a:p>
          <a:p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Pošto je jedinica za masu 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1 kg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, a za brzinu 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m/s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znači da je jedinica za kinetičku 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energiju 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m/s</a:t>
            </a:r>
            <a:r>
              <a:rPr lang="hr-HR" b="1" baseline="30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hr-HR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Pošto je jedinica za 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silu N, 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znači da je jedinica za energiju 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je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Nm = J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hr-HR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Pošto je jedinica za izvršeni rad i za sve ostale oblike energije 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1 J=1 Nm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 (jedinica je dobila ime po engleskom fizičaru Jamesu </a:t>
            </a:r>
            <a:r>
              <a:rPr lang="hr-HR" dirty="0" err="1" smtClean="0">
                <a:solidFill>
                  <a:schemeClr val="accent4">
                    <a:lumMod val="75000"/>
                  </a:schemeClr>
                </a:solidFill>
              </a:rPr>
              <a:t>Prescottu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dirty="0" err="1" smtClean="0">
                <a:solidFill>
                  <a:schemeClr val="accent4">
                    <a:lumMod val="75000"/>
                  </a:schemeClr>
                </a:solidFill>
              </a:rPr>
              <a:t>Jouleu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), znači da je jedinica za kinetičku energiju 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1 J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, čime je dokazano da je kinetička energija, jedan oblik energije.</a:t>
            </a:r>
          </a:p>
          <a:p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Kinetička energija, kao i sve druge ne može nastati niti nestati nijednim čovjeku poznatim načinom. Ona samo mijenja svoje stanje i prelazi iz jednog oblika u drugi, o čemu govori Zakon o održanju energije.</a:t>
            </a:r>
          </a:p>
          <a:p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670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tema</vt:lpstr>
      <vt:lpstr>ENERGIJA</vt:lpstr>
      <vt:lpstr>ŠTO JE ENERGIJA?</vt:lpstr>
      <vt:lpstr>Sunce je najveća zvijezda i izvor energije na zemlji .</vt:lpstr>
      <vt:lpstr>Obnovljivi izvori energije</vt:lpstr>
      <vt:lpstr>Solarne ploče služe za dobivanje energije pomoću sunca.</vt:lpstr>
      <vt:lpstr>Vjetroelektrane služe za dobivanje energije pomoću vjetra.</vt:lpstr>
      <vt:lpstr>Valovi služe za dobivanje energije.</vt:lpstr>
      <vt:lpstr>Kinetička energija</vt:lpstr>
      <vt:lpstr>Formula i jedinica za kinetičku energiju </vt:lpstr>
      <vt:lpstr>Potencionalna energija</vt:lpstr>
      <vt:lpstr>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ENERGIJA</dc:title>
  <dc:creator>bozo</dc:creator>
  <cp:lastModifiedBy>user</cp:lastModifiedBy>
  <cp:revision>25</cp:revision>
  <dcterms:created xsi:type="dcterms:W3CDTF">2013-03-06T17:37:02Z</dcterms:created>
  <dcterms:modified xsi:type="dcterms:W3CDTF">2013-03-07T10:42:59Z</dcterms:modified>
</cp:coreProperties>
</file>