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3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B0187-E4A9-4D6D-9F5C-5B0796E3F9CC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27B33-24D6-4ABF-9B5D-B48F71EFEB9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49732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27B33-24D6-4ABF-9B5D-B48F71EFEB9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6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5A4F9C-166D-4C68-89B4-639B2A04BDF9}" type="datetimeFigureOut">
              <a:rPr lang="sr-Latn-CS" smtClean="0"/>
              <a:pPr/>
              <a:t>28.3.2012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912D32-40C7-4860-8F94-14DFBA2C5CE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2700358"/>
          </a:xfrm>
        </p:spPr>
        <p:txBody>
          <a:bodyPr>
            <a:noAutofit/>
          </a:bodyPr>
          <a:lstStyle/>
          <a:p>
            <a:r>
              <a:rPr lang="hr-HR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KARMELIĆANI I KARMELIĆANKE</a:t>
            </a:r>
            <a:endParaRPr lang="hr-HR" sz="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5357826"/>
            <a:ext cx="6400800" cy="1752600"/>
          </a:xfrm>
        </p:spPr>
        <p:txBody>
          <a:bodyPr>
            <a:normAutofit/>
          </a:bodyPr>
          <a:lstStyle/>
          <a:p>
            <a:r>
              <a:rPr lang="hr-HR" sz="1800" b="1" dirty="0" smtClean="0">
                <a:solidFill>
                  <a:srgbClr val="C00000"/>
                </a:solidFill>
              </a:rPr>
              <a:t>Sara Knežević</a:t>
            </a:r>
          </a:p>
          <a:p>
            <a:r>
              <a:rPr lang="hr-HR" sz="1800" b="1" dirty="0" smtClean="0">
                <a:solidFill>
                  <a:srgbClr val="C00000"/>
                </a:solidFill>
              </a:rPr>
              <a:t>Magdalena Arko</a:t>
            </a:r>
            <a:endParaRPr lang="hr-HR" sz="1800" b="1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85786" y="5357826"/>
            <a:ext cx="7929618" cy="158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6" name="Picture 2" descr="C:\Users\Kneziv\Desktop\imagesCA1Y8Z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000372"/>
            <a:ext cx="2009775" cy="227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572428" cy="5286412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</a:t>
            </a:r>
            <a:b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hr-H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14291"/>
            <a:ext cx="8358246" cy="118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b="1" dirty="0" smtClean="0">
                <a:solidFill>
                  <a:schemeClr val="bg1"/>
                </a:solidFill>
              </a:rPr>
              <a:t>                                               </a:t>
            </a:r>
            <a:r>
              <a:rPr lang="hr-H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 KARMELU</a:t>
            </a:r>
          </a:p>
          <a:p>
            <a:endParaRPr lang="hr-HR" sz="3200" b="1" dirty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Osnovala ga </a:t>
            </a:r>
            <a:r>
              <a:rPr lang="hr-HR" sz="2400" b="1" dirty="0">
                <a:solidFill>
                  <a:schemeClr val="bg1"/>
                </a:solidFill>
              </a:rPr>
              <a:t>je  grupa pustinjaka u 13. st. </a:t>
            </a:r>
            <a:r>
              <a:rPr lang="hr-HR" sz="2400" b="1" dirty="0" smtClean="0">
                <a:solidFill>
                  <a:schemeClr val="bg1"/>
                </a:solidFill>
              </a:rPr>
              <a:t>na </a:t>
            </a:r>
            <a:r>
              <a:rPr lang="hr-HR" sz="2400" b="1" dirty="0">
                <a:solidFill>
                  <a:schemeClr val="bg1"/>
                </a:solidFill>
              </a:rPr>
              <a:t>gori Karmelu</a:t>
            </a:r>
            <a:r>
              <a:rPr lang="hr-HR" sz="2400" b="1" dirty="0" smtClean="0">
                <a:solidFill>
                  <a:schemeClr val="bg1"/>
                </a:solidFill>
              </a:rPr>
              <a:t>, a </a:t>
            </a:r>
            <a:r>
              <a:rPr lang="hr-HR" sz="2400" b="1" dirty="0">
                <a:solidFill>
                  <a:schemeClr val="bg1"/>
                </a:solidFill>
              </a:rPr>
              <a:t>obnovili su ga sv. Terezija  Avilska  i sv. Ivan od Križa</a:t>
            </a:r>
            <a:r>
              <a:rPr lang="hr-HR" sz="2400" b="1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hr-HR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1210</a:t>
            </a:r>
            <a:r>
              <a:rPr lang="hr-HR" sz="2400" b="1" dirty="0">
                <a:solidFill>
                  <a:schemeClr val="bg1"/>
                </a:solidFill>
              </a:rPr>
              <a:t>. jeruzalemski patrijarh sv. Albert dao im je pravilo koje će biti putokaz njihovog zahtjvnog  načina </a:t>
            </a:r>
            <a:r>
              <a:rPr lang="hr-HR" sz="2400" b="1" dirty="0" smtClean="0">
                <a:solidFill>
                  <a:schemeClr val="bg1"/>
                </a:solidFill>
              </a:rPr>
              <a:t>života</a:t>
            </a:r>
          </a:p>
          <a:p>
            <a:pPr marL="342900" indent="-342900">
              <a:buFont typeface="Wingdings" pitchFamily="2" charset="2"/>
              <a:buChar char="v"/>
            </a:pPr>
            <a:endParaRPr lang="hr-HR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>
                <a:solidFill>
                  <a:schemeClr val="bg1"/>
                </a:solidFill>
              </a:rPr>
              <a:t>T</a:t>
            </a:r>
            <a:r>
              <a:rPr lang="hr-HR" sz="2400" b="1" dirty="0" smtClean="0">
                <a:solidFill>
                  <a:schemeClr val="bg1"/>
                </a:solidFill>
              </a:rPr>
              <a:t>om </a:t>
            </a:r>
            <a:r>
              <a:rPr lang="hr-HR" sz="2400" b="1" dirty="0">
                <a:solidFill>
                  <a:schemeClr val="bg1"/>
                </a:solidFill>
              </a:rPr>
              <a:t>redu pripadaju karmelićanke i karmelićani</a:t>
            </a:r>
          </a:p>
          <a:p>
            <a:endParaRPr lang="hr-HR" sz="2400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7" name="Picture 3" descr="C:\Users\Kneziv\Desktop\imagesCABCNA5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856612"/>
            <a:ext cx="2295525" cy="1419225"/>
          </a:xfrm>
          <a:prstGeom prst="rect">
            <a:avLst/>
          </a:prstGeom>
          <a:noFill/>
        </p:spPr>
      </p:pic>
      <p:pic>
        <p:nvPicPr>
          <p:cNvPr id="1029" name="Picture 5" descr="http://t1.gstatic.com/images?q=tbn:ANd9GcSP4Wbkc8aqOH0a5Ask-uh1blo1PNNGJa-PbWRi9Qk_-DVSqkq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342262"/>
            <a:ext cx="1664948" cy="2447925"/>
          </a:xfrm>
          <a:prstGeom prst="rect">
            <a:avLst/>
          </a:prstGeom>
          <a:noFill/>
        </p:spPr>
      </p:pic>
      <p:pic>
        <p:nvPicPr>
          <p:cNvPr id="7" name="Picture 2" descr="http://t1.gstatic.com/images?q=tbn:ANd9GcQcJZOiWWIVmCi1iPbh5e2unX22KByPKLVV9NWHpElJgshF1YCtL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274428"/>
            <a:ext cx="2243648" cy="2583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42852"/>
            <a:ext cx="9144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7030A0"/>
                </a:solidFill>
              </a:rPr>
              <a:t>                                 </a:t>
            </a:r>
            <a:r>
              <a:rPr lang="hr-H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KARMELIĆANKE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bg1"/>
                </a:solidFill>
              </a:rPr>
              <a:t>polažu </a:t>
            </a:r>
            <a:r>
              <a:rPr lang="hr-HR" sz="2400" b="1" dirty="0">
                <a:solidFill>
                  <a:schemeClr val="bg1"/>
                </a:solidFill>
              </a:rPr>
              <a:t>tri zavjeta: </a:t>
            </a:r>
            <a:r>
              <a:rPr lang="hr-HR" sz="2400" b="1" dirty="0" smtClean="0">
                <a:solidFill>
                  <a:schemeClr val="bg1"/>
                </a:solidFill>
              </a:rPr>
              <a:t>čistoće, siromaštva </a:t>
            </a:r>
            <a:r>
              <a:rPr lang="hr-HR" sz="2400" b="1" dirty="0">
                <a:solidFill>
                  <a:schemeClr val="bg1"/>
                </a:solidFill>
              </a:rPr>
              <a:t>i </a:t>
            </a:r>
            <a:r>
              <a:rPr lang="hr-HR" sz="2400" b="1" dirty="0" smtClean="0">
                <a:solidFill>
                  <a:schemeClr val="bg1"/>
                </a:solidFill>
              </a:rPr>
              <a:t>poslušnosti</a:t>
            </a:r>
            <a:endParaRPr lang="hr-HR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bg1"/>
                </a:solidFill>
              </a:rPr>
              <a:t>ljudi </a:t>
            </a:r>
            <a:r>
              <a:rPr lang="hr-HR" sz="2400" b="1" dirty="0">
                <a:solidFill>
                  <a:schemeClr val="bg1"/>
                </a:solidFill>
              </a:rPr>
              <a:t>im izvana pomažu darivajući hranu i druge potrepštine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bg1"/>
                </a:solidFill>
              </a:rPr>
              <a:t>poste </a:t>
            </a:r>
            <a:r>
              <a:rPr lang="hr-HR" sz="2400" b="1" dirty="0">
                <a:solidFill>
                  <a:schemeClr val="bg1"/>
                </a:solidFill>
              </a:rPr>
              <a:t>sedam mjeseci na godinu, ostalo vrijeme jedu mliječne proizvode, ribu i povrće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bg1"/>
                </a:solidFill>
              </a:rPr>
              <a:t>većinu </a:t>
            </a:r>
            <a:r>
              <a:rPr lang="hr-HR" sz="2400" b="1" dirty="0">
                <a:solidFill>
                  <a:schemeClr val="bg1"/>
                </a:solidFill>
              </a:rPr>
              <a:t>vremena moraju šutjeti (šutnja je važna kako bi se mogle sabrati i čuti Božji glas), međusobno mogu razgovarati nakon ručka, tijekom rekreacije te sat nakon večere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bg1"/>
                </a:solidFill>
              </a:rPr>
              <a:t>svaka </a:t>
            </a:r>
            <a:r>
              <a:rPr lang="hr-HR" sz="2400" b="1" dirty="0">
                <a:solidFill>
                  <a:schemeClr val="bg1"/>
                </a:solidFill>
              </a:rPr>
              <a:t>ima svoju sobu, tzv. ćeliju, može primati posjete, ali samo kroz dvostruke rešetke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hr-HR" sz="2400" b="1" dirty="0" smtClean="0">
                <a:solidFill>
                  <a:schemeClr val="bg1"/>
                </a:solidFill>
              </a:rPr>
              <a:t>odjeća</a:t>
            </a:r>
            <a:r>
              <a:rPr lang="hr-HR" sz="2400" b="1" dirty="0">
                <a:solidFill>
                  <a:schemeClr val="bg1"/>
                </a:solidFill>
              </a:rPr>
              <a:t>: smeđi habit preko kojeg nose bijeli plašt, a na glavi crni veo</a:t>
            </a:r>
          </a:p>
        </p:txBody>
      </p:sp>
      <p:pic>
        <p:nvPicPr>
          <p:cNvPr id="18433" name="Picture 1" descr="C:\Users\Kneziv\Desktop\images[5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665045"/>
            <a:ext cx="3495437" cy="2168569"/>
          </a:xfrm>
          <a:prstGeom prst="rect">
            <a:avLst/>
          </a:prstGeom>
          <a:noFill/>
        </p:spPr>
      </p:pic>
      <p:pic>
        <p:nvPicPr>
          <p:cNvPr id="18434" name="Picture 2" descr="C:\Users\Kneziv\Desktop\images[8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665045"/>
            <a:ext cx="3071834" cy="2154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85728"/>
            <a:ext cx="86056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7030A0"/>
                </a:solidFill>
              </a:rPr>
              <a:t>                                     </a:t>
            </a:r>
            <a:r>
              <a:rPr lang="hr-H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KARMELIĆANI</a:t>
            </a:r>
          </a:p>
          <a:p>
            <a:endParaRPr lang="hr-HR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  <a:p>
            <a:pPr marL="342900" indent="-342900"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bg1"/>
                </a:solidFill>
              </a:rPr>
              <a:t>odjeća</a:t>
            </a:r>
            <a:r>
              <a:rPr lang="hr-HR" sz="2400" b="1" dirty="0">
                <a:solidFill>
                  <a:schemeClr val="bg1"/>
                </a:solidFill>
              </a:rPr>
              <a:t>: habit, preko habita škapular </a:t>
            </a:r>
          </a:p>
          <a:p>
            <a:pPr marL="342900" indent="-342900">
              <a:buFont typeface="Wingdings" pitchFamily="2" charset="2"/>
              <a:buChar char="q"/>
            </a:pPr>
            <a:endParaRPr lang="hr-HR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hr-HR" sz="2400" b="1" dirty="0" smtClean="0">
                <a:solidFill>
                  <a:schemeClr val="bg1"/>
                </a:solidFill>
              </a:rPr>
              <a:t>djeluju </a:t>
            </a:r>
            <a:r>
              <a:rPr lang="hr-HR" sz="2400" b="1" dirty="0">
                <a:solidFill>
                  <a:schemeClr val="bg1"/>
                </a:solidFill>
              </a:rPr>
              <a:t>izvan samostana i svuda gdje je Crkvi </a:t>
            </a:r>
            <a:r>
              <a:rPr lang="hr-HR" sz="2400" b="1" dirty="0" smtClean="0">
                <a:solidFill>
                  <a:schemeClr val="bg1"/>
                </a:solidFill>
              </a:rPr>
              <a:t>najpotrebnije</a:t>
            </a:r>
          </a:p>
          <a:p>
            <a:endParaRPr lang="hr-H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7409" name="Picture 1" descr="C:\Users\Kneziv\Desktop\imagesCA1ARF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94777"/>
            <a:ext cx="5055804" cy="3786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0"/>
            <a:ext cx="83187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7030A0"/>
                </a:solidFill>
              </a:rPr>
              <a:t>                           </a:t>
            </a:r>
            <a:r>
              <a:rPr lang="hr-H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SV. TEREZIJA  AVILSKA</a:t>
            </a:r>
          </a:p>
          <a:p>
            <a:endParaRPr lang="hr-HR" dirty="0"/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rodila </a:t>
            </a:r>
            <a:r>
              <a:rPr lang="hr-HR" sz="2400" b="1" dirty="0">
                <a:solidFill>
                  <a:schemeClr val="bg1"/>
                </a:solidFill>
              </a:rPr>
              <a:t>se 28. ožujka 1515</a:t>
            </a:r>
            <a:r>
              <a:rPr lang="hr-HR" sz="2400" b="1" dirty="0" smtClean="0">
                <a:solidFill>
                  <a:schemeClr val="bg1"/>
                </a:solidFill>
              </a:rPr>
              <a:t>. g. u </a:t>
            </a:r>
            <a:r>
              <a:rPr lang="hr-HR" sz="2400" b="1" dirty="0" err="1">
                <a:solidFill>
                  <a:schemeClr val="bg1"/>
                </a:solidFill>
              </a:rPr>
              <a:t>Avili</a:t>
            </a:r>
            <a:r>
              <a:rPr lang="hr-HR" sz="2400" b="1" dirty="0" smtClean="0">
                <a:solidFill>
                  <a:schemeClr val="bg1"/>
                </a:solidFill>
              </a:rPr>
              <a:t>, a </a:t>
            </a:r>
            <a:r>
              <a:rPr lang="hr-HR" sz="2400" b="1" dirty="0">
                <a:solidFill>
                  <a:schemeClr val="bg1"/>
                </a:solidFill>
              </a:rPr>
              <a:t>umrla je 14</a:t>
            </a:r>
            <a:r>
              <a:rPr lang="hr-HR" sz="2400" b="1" dirty="0" smtClean="0">
                <a:solidFill>
                  <a:schemeClr val="bg1"/>
                </a:solidFill>
              </a:rPr>
              <a:t>. listopada </a:t>
            </a:r>
            <a:r>
              <a:rPr lang="hr-HR" sz="2400" b="1" dirty="0">
                <a:solidFill>
                  <a:schemeClr val="bg1"/>
                </a:solidFill>
              </a:rPr>
              <a:t>1582. g</a:t>
            </a:r>
            <a:r>
              <a:rPr lang="hr-HR" sz="24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err="1" smtClean="0">
                <a:solidFill>
                  <a:schemeClr val="bg1"/>
                </a:solidFill>
              </a:rPr>
              <a:t>spomendan</a:t>
            </a:r>
            <a:r>
              <a:rPr lang="hr-HR" sz="2400" b="1" dirty="0" smtClean="0">
                <a:solidFill>
                  <a:schemeClr val="bg1"/>
                </a:solidFill>
              </a:rPr>
              <a:t> </a:t>
            </a:r>
            <a:r>
              <a:rPr lang="hr-HR" sz="2400" b="1" dirty="0">
                <a:solidFill>
                  <a:schemeClr val="bg1"/>
                </a:solidFill>
              </a:rPr>
              <a:t>joj je 15. </a:t>
            </a:r>
            <a:r>
              <a:rPr lang="hr-HR" sz="2400" b="1" dirty="0" smtClean="0">
                <a:solidFill>
                  <a:schemeClr val="bg1"/>
                </a:solidFill>
              </a:rPr>
              <a:t>listopada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obnoviteljica Karmela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bila je karmelićanka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Papa Pavao VI. proglasio ju je naučiteljicom katoličke crkve, 27. rujna 1970.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hr-HR" sz="2400" b="1" dirty="0" smtClean="0">
                <a:solidFill>
                  <a:schemeClr val="bg1"/>
                </a:solidFill>
              </a:rPr>
              <a:t>Zaštitnica je Španjolske, grada Požege, bolesnika, izrađivača čipke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pic>
        <p:nvPicPr>
          <p:cNvPr id="1026" name="Picture 2" descr="C:\Users\Kneziv\Desktop\imagesCABVYD7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76103"/>
            <a:ext cx="2143140" cy="2678925"/>
          </a:xfrm>
          <a:prstGeom prst="rect">
            <a:avLst/>
          </a:prstGeom>
          <a:noFill/>
        </p:spPr>
      </p:pic>
      <p:pic>
        <p:nvPicPr>
          <p:cNvPr id="1027" name="Picture 3" descr="C:\Users\Kneziv\Desktop\imagesCAMAA0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176103"/>
            <a:ext cx="2286016" cy="2705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0"/>
            <a:ext cx="8318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  <a:p>
            <a:pPr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2" name="TextBox 1"/>
          <p:cNvSpPr txBox="1"/>
          <p:nvPr/>
        </p:nvSpPr>
        <p:spPr>
          <a:xfrm>
            <a:off x="2008515" y="270892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 !</a:t>
            </a:r>
            <a:endParaRPr lang="hr-H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68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</TotalTime>
  <Words>251</Words>
  <Application>Microsoft Office PowerPoint</Application>
  <PresentationFormat>Prikaz na zaslonu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Apex</vt:lpstr>
      <vt:lpstr>KARMELIĆANI I KARMELIĆANKE</vt:lpstr>
      <vt:lpstr>           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KARMELIĆANI I KARMELIĆANKE</dc:title>
  <dc:creator>Kneziv</dc:creator>
  <cp:lastModifiedBy>user</cp:lastModifiedBy>
  <cp:revision>29</cp:revision>
  <dcterms:created xsi:type="dcterms:W3CDTF">2012-02-29T16:36:29Z</dcterms:created>
  <dcterms:modified xsi:type="dcterms:W3CDTF">2012-03-28T14:23:17Z</dcterms:modified>
</cp:coreProperties>
</file>