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8" r:id="rId3"/>
    <p:sldId id="261" r:id="rId4"/>
    <p:sldId id="264" r:id="rId5"/>
    <p:sldId id="265" r:id="rId6"/>
    <p:sldId id="268" r:id="rId7"/>
    <p:sldId id="269" r:id="rId8"/>
    <p:sldId id="266" r:id="rId9"/>
    <p:sldId id="267" r:id="rId10"/>
    <p:sldId id="270" r:id="rId11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ECC86-DD25-458F-91A0-B4A5AC9E88E9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D3BFB-33DE-41A3-8B15-0B509F42288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99086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D3BFB-33DE-41A3-8B15-0B509F422880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1802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D3BFB-33DE-41A3-8B15-0B509F422880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27871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B5-B38B-4BD2-97D2-FAC57EE8C7D6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4603-CECF-44B3-94F6-A8C260A0D42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B5-B38B-4BD2-97D2-FAC57EE8C7D6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4603-CECF-44B3-94F6-A8C260A0D4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B5-B38B-4BD2-97D2-FAC57EE8C7D6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4603-CECF-44B3-94F6-A8C260A0D4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B5-B38B-4BD2-97D2-FAC57EE8C7D6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4603-CECF-44B3-94F6-A8C260A0D4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B5-B38B-4BD2-97D2-FAC57EE8C7D6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4603-CECF-44B3-94F6-A8C260A0D4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B5-B38B-4BD2-97D2-FAC57EE8C7D6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4603-CECF-44B3-94F6-A8C260A0D4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B5-B38B-4BD2-97D2-FAC57EE8C7D6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4603-CECF-44B3-94F6-A8C260A0D4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B5-B38B-4BD2-97D2-FAC57EE8C7D6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4603-CECF-44B3-94F6-A8C260A0D4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B5-B38B-4BD2-97D2-FAC57EE8C7D6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4603-CECF-44B3-94F6-A8C260A0D4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B5-B38B-4BD2-97D2-FAC57EE8C7D6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4603-CECF-44B3-94F6-A8C260A0D42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B5-B38B-4BD2-97D2-FAC57EE8C7D6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4603-CECF-44B3-94F6-A8C260A0D42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A9486B5-B38B-4BD2-97D2-FAC57EE8C7D6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7F44603-CECF-44B3-94F6-A8C260A0D42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Karipsko_more" TargetMode="External"/><Relationship Id="rId2" Type="http://schemas.openxmlformats.org/officeDocument/2006/relationships/hyperlink" Target="http://hr.wikipedia.org/wiki/Dr%C5%BEa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Dominika" TargetMode="External"/><Relationship Id="rId5" Type="http://schemas.openxmlformats.org/officeDocument/2006/relationships/hyperlink" Target="http://hr.wikipedia.org/wiki/Haiti" TargetMode="External"/><Relationship Id="rId4" Type="http://schemas.openxmlformats.org/officeDocument/2006/relationships/hyperlink" Target="http://hr.wikipedia.org/wiki/Hispaniol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hr.wikipedia.org/wiki/Datoteka:Flag_of_the_Dominican_Republic.sv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png"/><Relationship Id="rId4" Type="http://schemas.openxmlformats.org/officeDocument/2006/relationships/hyperlink" Target="http://hr.wikipedia.org/wiki/Datoteka:Coat_of_arms_of_the_Dominican_Republic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8064896" cy="4464495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accent6">
                    <a:lumMod val="75000"/>
                  </a:schemeClr>
                </a:solidFill>
                <a:latin typeface="Snap ITC" pitchFamily="82" charset="0"/>
                <a:cs typeface="Aharoni" pitchFamily="2" charset="-79"/>
              </a:rPr>
              <a:t>DOMINIKANCI I DOMINIKANKE</a:t>
            </a:r>
            <a:br>
              <a:rPr lang="hr-HR" sz="4800" dirty="0" smtClean="0">
                <a:solidFill>
                  <a:schemeClr val="accent6">
                    <a:lumMod val="75000"/>
                  </a:schemeClr>
                </a:solidFill>
                <a:latin typeface="Snap ITC" pitchFamily="82" charset="0"/>
                <a:cs typeface="Aharoni" pitchFamily="2" charset="-79"/>
              </a:rPr>
            </a:br>
            <a:r>
              <a:rPr lang="hr-HR" sz="4800" dirty="0" smtClean="0">
                <a:latin typeface="Snap ITC" pitchFamily="82" charset="0"/>
                <a:cs typeface="Aharoni" pitchFamily="2" charset="-79"/>
              </a:rPr>
              <a:t/>
            </a:r>
            <a:br>
              <a:rPr lang="hr-HR" sz="4800" dirty="0" smtClean="0">
                <a:latin typeface="Snap ITC" pitchFamily="82" charset="0"/>
                <a:cs typeface="Aharoni" pitchFamily="2" charset="-79"/>
              </a:rPr>
            </a:br>
            <a:endParaRPr lang="hr-HR" sz="4800" dirty="0">
              <a:latin typeface="Snap ITC" pitchFamily="82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2699792" y="6598854"/>
            <a:ext cx="3312368" cy="45719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  <p:pic>
        <p:nvPicPr>
          <p:cNvPr id="1026" name="Picture 2" descr="F:\Dominican-Order-picture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66593"/>
            <a:ext cx="3312368" cy="313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501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latin typeface="Snap ITC" pitchFamily="82" charset="0"/>
              </a:rPr>
              <a:t>IZVORI:</a:t>
            </a:r>
            <a:endParaRPr lang="hr-HR" sz="4400" dirty="0"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sz="4000" dirty="0" smtClean="0">
                <a:latin typeface="Snap ITC" pitchFamily="82" charset="0"/>
              </a:rPr>
              <a:t>WIKIPEDIJA, INTERPEDIJA, ENCIKLOPEDIJA O KATOLIČKOJ CRKVI</a:t>
            </a:r>
          </a:p>
          <a:p>
            <a:pPr marL="0" indent="0">
              <a:buNone/>
            </a:pPr>
            <a:r>
              <a:rPr lang="hr-HR" sz="2800" dirty="0" smtClean="0">
                <a:latin typeface="Snap ITC" pitchFamily="82" charset="0"/>
              </a:rPr>
              <a:t>IZRADILE:</a:t>
            </a:r>
            <a:endParaRPr lang="hr-HR" sz="2800" dirty="0">
              <a:latin typeface="Snap ITC" pitchFamily="82" charset="0"/>
            </a:endParaRPr>
          </a:p>
          <a:p>
            <a:pPr marL="0" indent="0">
              <a:buNone/>
            </a:pPr>
            <a:r>
              <a:rPr lang="hr-HR" sz="2800" dirty="0" smtClean="0">
                <a:latin typeface="Snap ITC" pitchFamily="82" charset="0"/>
              </a:rPr>
              <a:t>PAULA PUHAČ</a:t>
            </a:r>
          </a:p>
          <a:p>
            <a:pPr marL="0" indent="0">
              <a:buNone/>
            </a:pPr>
            <a:r>
              <a:rPr lang="hr-HR" sz="2800" dirty="0" smtClean="0">
                <a:latin typeface="Snap ITC" pitchFamily="82" charset="0"/>
              </a:rPr>
              <a:t>SENKA STRNAD              </a:t>
            </a:r>
          </a:p>
          <a:p>
            <a:pPr marL="0" indent="0">
              <a:buNone/>
            </a:pPr>
            <a:r>
              <a:rPr lang="hr-HR" sz="2800" dirty="0" smtClean="0">
                <a:latin typeface="Snap ITC" pitchFamily="82" charset="0"/>
              </a:rPr>
              <a:t>MARTINA RAŠIN        </a:t>
            </a:r>
          </a:p>
          <a:p>
            <a:pPr marL="0" indent="0">
              <a:buNone/>
            </a:pPr>
            <a:r>
              <a:rPr lang="hr-HR" sz="9600" dirty="0" smtClean="0">
                <a:latin typeface="Snap ITC" pitchFamily="82" charset="0"/>
              </a:rPr>
              <a:t>6.D </a:t>
            </a:r>
            <a:r>
              <a:rPr lang="hr-HR" sz="9600" dirty="0" smtClean="0">
                <a:latin typeface="Snap ITC" pitchFamily="82" charset="0"/>
                <a:sym typeface="Wingdings" pitchFamily="2" charset="2"/>
              </a:rPr>
              <a:t></a:t>
            </a:r>
            <a:r>
              <a:rPr lang="hr-HR" sz="9600" dirty="0" smtClean="0">
                <a:latin typeface="Snap ITC" pitchFamily="82" charset="0"/>
              </a:rPr>
              <a:t>  </a:t>
            </a:r>
          </a:p>
          <a:p>
            <a:pPr marL="0" indent="0">
              <a:buNone/>
            </a:pPr>
            <a:endParaRPr lang="hr-HR" sz="2800" dirty="0" smtClean="0">
              <a:latin typeface="Snap ITC" pitchFamily="82" charset="0"/>
            </a:endParaRPr>
          </a:p>
          <a:p>
            <a:pPr marL="0" indent="0">
              <a:buNone/>
            </a:pPr>
            <a:endParaRPr lang="hr-HR" sz="2800" dirty="0" smtClean="0"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5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imagesCA9RFUZ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92696"/>
            <a:ext cx="3345233" cy="407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0"/>
            <a:ext cx="5400600" cy="1052736"/>
          </a:xfrm>
        </p:spPr>
        <p:txBody>
          <a:bodyPr/>
          <a:lstStyle/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Bernard MT Condensed" pitchFamily="18" charset="0"/>
                <a:cs typeface="Aharoni" pitchFamily="2" charset="-79"/>
              </a:rPr>
              <a:t>SV.DOMINIK</a:t>
            </a:r>
            <a:endParaRPr lang="hr-HR" dirty="0">
              <a:solidFill>
                <a:schemeClr val="accent5">
                  <a:lumMod val="75000"/>
                </a:schemeClr>
              </a:solidFill>
              <a:latin typeface="Bernard MT Condensed" pitchFamily="18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6084168" cy="5832648"/>
          </a:xfrm>
        </p:spPr>
        <p:txBody>
          <a:bodyPr/>
          <a:lstStyle/>
          <a:p>
            <a:r>
              <a:rPr lang="hr-HR" dirty="0" smtClean="0"/>
              <a:t>Sv. Dominik (1170.-1221.)</a:t>
            </a:r>
            <a:endParaRPr lang="hr-HR" dirty="0"/>
          </a:p>
          <a:p>
            <a:r>
              <a:rPr lang="hr-HR" dirty="0" smtClean="0"/>
              <a:t>Dominik Guzman roden je u Caleruegi </a:t>
            </a:r>
            <a:r>
              <a:rPr lang="hr-HR" dirty="0" err="1" smtClean="0"/>
              <a:t>u</a:t>
            </a:r>
            <a:r>
              <a:rPr lang="hr-HR" dirty="0" smtClean="0"/>
              <a:t> Kastilji (Španjolska).</a:t>
            </a:r>
          </a:p>
          <a:p>
            <a:r>
              <a:rPr lang="hr-HR" dirty="0" smtClean="0"/>
              <a:t>1216. godine papa Honorije III. potvrduje  osnutak Reda brace Propovjednika.</a:t>
            </a:r>
          </a:p>
          <a:p>
            <a:r>
              <a:rPr lang="hr-HR" dirty="0" smtClean="0"/>
              <a:t>Dominik umire u Bolonji u pedesetoj god. života 6.8 1221.</a:t>
            </a:r>
          </a:p>
          <a:p>
            <a:r>
              <a:rPr lang="hr-HR" dirty="0" smtClean="0"/>
              <a:t>1233. papa Grgur IX. proglasava ga svetim.</a:t>
            </a:r>
          </a:p>
        </p:txBody>
      </p:sp>
    </p:spTree>
    <p:extLst>
      <p:ext uri="{BB962C8B-B14F-4D97-AF65-F5344CB8AC3E}">
        <p14:creationId xmlns:p14="http://schemas.microsoft.com/office/powerpoint/2010/main" xmlns="" val="17936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Zaštitni znak</a:t>
            </a:r>
            <a:endParaRPr lang="hr-HR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Latinski: </a:t>
            </a:r>
            <a:r>
              <a:rPr lang="hr-HR" dirty="0" err="1" smtClean="0"/>
              <a:t>Ordo</a:t>
            </a:r>
            <a:r>
              <a:rPr lang="hr-HR" dirty="0" smtClean="0"/>
              <a:t> Praedicatorum</a:t>
            </a:r>
          </a:p>
          <a:p>
            <a:r>
              <a:rPr lang="hr-HR" dirty="0" smtClean="0"/>
              <a:t>Red Svetog Dominika</a:t>
            </a:r>
          </a:p>
          <a:p>
            <a:r>
              <a:rPr lang="hr-HR" dirty="0" smtClean="0"/>
              <a:t>Utemeljeno:1216. godine</a:t>
            </a:r>
          </a:p>
          <a:p>
            <a:r>
              <a:rPr lang="hr-HR" dirty="0" smtClean="0"/>
              <a:t>Osnivač je Dominik de </a:t>
            </a:r>
            <a:r>
              <a:rPr lang="hr-HR" dirty="0" err="1" smtClean="0"/>
              <a:t>Guzman</a:t>
            </a:r>
            <a:r>
              <a:rPr lang="hr-HR" dirty="0" smtClean="0"/>
              <a:t> (sv. </a:t>
            </a:r>
            <a:r>
              <a:rPr lang="hr-HR" dirty="0"/>
              <a:t>D</a:t>
            </a:r>
            <a:r>
              <a:rPr lang="hr-HR" dirty="0" smtClean="0"/>
              <a:t>ominik)</a:t>
            </a:r>
            <a:endParaRPr lang="hr-HR" dirty="0"/>
          </a:p>
        </p:txBody>
      </p:sp>
      <p:pic>
        <p:nvPicPr>
          <p:cNvPr id="3074" name="Picture 2" descr="F:\Dominikanci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933056"/>
            <a:ext cx="2952328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287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DOMINIKANCI</a:t>
            </a:r>
            <a:endParaRPr lang="hr-HR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Lat. Ordo praedicatorum,znači bijeli fratri.</a:t>
            </a:r>
          </a:p>
          <a:p>
            <a:r>
              <a:rPr lang="hr-HR" dirty="0" smtClean="0"/>
              <a:t>Prihvatili su Pravilo sv. Augustina.</a:t>
            </a:r>
          </a:p>
          <a:p>
            <a:r>
              <a:rPr lang="hr-HR" dirty="0" smtClean="0"/>
              <a:t>Halje su im bijela tunika i crni plašt.</a:t>
            </a:r>
          </a:p>
          <a:p>
            <a:r>
              <a:rPr lang="hr-HR" dirty="0" smtClean="0"/>
              <a:t>1221. u Bologni donesena je odluka o osnivanju samostana u Hrvatsko-ugarskom kraljevstvu.  </a:t>
            </a:r>
            <a:endParaRPr lang="hr-HR" dirty="0"/>
          </a:p>
        </p:txBody>
      </p:sp>
      <p:pic>
        <p:nvPicPr>
          <p:cNvPr id="4098" name="Picture 2" descr="F:\imagesCA5DGZQ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56792"/>
            <a:ext cx="446449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528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dominikanke</a:t>
            </a:r>
            <a:endParaRPr lang="hr-HR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 sebi imaju bijele tunike i crni plašt,a kose su im prekrivene plaštom.</a:t>
            </a:r>
          </a:p>
          <a:p>
            <a:r>
              <a:rPr lang="hr-HR" dirty="0" smtClean="0"/>
              <a:t>Vjerne su tradicionalnoj misi</a:t>
            </a:r>
          </a:p>
          <a:p>
            <a:r>
              <a:rPr lang="hr-HR" dirty="0" smtClean="0"/>
              <a:t>Veliku pozornost daju ljepoti, dostojanstvu i pobožnosti svetih obreda</a:t>
            </a:r>
          </a:p>
          <a:p>
            <a:endParaRPr lang="hr-HR" dirty="0"/>
          </a:p>
        </p:txBody>
      </p:sp>
      <p:pic>
        <p:nvPicPr>
          <p:cNvPr id="5122" name="Picture 2" descr="F:\imagesCA1NTDE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572000" y="1916832"/>
            <a:ext cx="410445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708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7"/>
            <a:ext cx="8229600" cy="2232249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Goudy Stout" pitchFamily="18" charset="0"/>
              </a:rPr>
              <a:t>Dominikanski samostan u dubrovniku</a:t>
            </a:r>
            <a:br>
              <a:rPr lang="hr-HR" dirty="0" smtClean="0">
                <a:latin typeface="Goudy Stout" pitchFamily="18" charset="0"/>
              </a:rPr>
            </a:br>
            <a:endParaRPr lang="hr-HR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/>
            </a:r>
            <a:br>
              <a:rPr lang="vi-VN" dirty="0"/>
            </a:br>
            <a:r>
              <a:rPr lang="vi-VN" dirty="0"/>
              <a:t> </a:t>
            </a:r>
          </a:p>
          <a:p>
            <a:r>
              <a:rPr lang="vi-VN" dirty="0"/>
              <a:t>Dominikanski samostan u Dubrovniku osnovan je 1225. godine. Usklađivanje crkve s državom, koje prati povijest male trgovačke republike, dolazi do izražaja vec početkom XIV stoljeća i u izgradnji dominikanskog samostana i crkve uz same gradske utvrde i zidine. Ovaj samostan nije trebao poslužiti samo bogoslužju već i obrani i čuvanju grada na njegovoj najosjetljivijoj točci.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0221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2009-06-09-CrkvauDubrovniku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09403"/>
            <a:ext cx="2304256" cy="281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F:\2009-06-09-SuDubrovniku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5063"/>
            <a:ext cx="3110745" cy="2309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F:\2009-06-09-SuDubrovniku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38002"/>
            <a:ext cx="2140074" cy="173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F:\2009-05-14-dubrovnik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92896"/>
            <a:ext cx="445819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586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i="1" dirty="0" smtClean="0">
                <a:solidFill>
                  <a:schemeClr val="accent5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DOMINIKANSKA REPUBLIKA</a:t>
            </a:r>
            <a:endParaRPr lang="hr-HR" i="1" dirty="0">
              <a:solidFill>
                <a:schemeClr val="accent5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340768"/>
            <a:ext cx="6480720" cy="5328592"/>
          </a:xfrm>
        </p:spPr>
        <p:txBody>
          <a:bodyPr>
            <a:normAutofit/>
          </a:bodyPr>
          <a:lstStyle/>
          <a:p>
            <a:r>
              <a:rPr lang="vi-VN" b="1" dirty="0"/>
              <a:t>Dominikanska Republika</a:t>
            </a:r>
            <a:r>
              <a:rPr lang="vi-VN" dirty="0"/>
              <a:t> je </a:t>
            </a:r>
            <a:r>
              <a:rPr lang="vi-VN" dirty="0">
                <a:hlinkClick r:id="rId2" tooltip="Država"/>
              </a:rPr>
              <a:t>država</a:t>
            </a:r>
            <a:r>
              <a:rPr lang="vi-VN" dirty="0"/>
              <a:t> </a:t>
            </a:r>
            <a:r>
              <a:rPr lang="vi-VN" dirty="0" smtClean="0"/>
              <a:t>u</a:t>
            </a:r>
            <a:r>
              <a:rPr lang="hr-HR" dirty="0" smtClean="0"/>
              <a:t> </a:t>
            </a:r>
            <a:r>
              <a:rPr lang="vi-VN" dirty="0" smtClean="0">
                <a:hlinkClick r:id="rId3" tooltip="Karipsko more"/>
              </a:rPr>
              <a:t>Karipskom </a:t>
            </a:r>
            <a:r>
              <a:rPr lang="vi-VN" dirty="0">
                <a:hlinkClick r:id="rId3" tooltip="Karipsko more"/>
              </a:rPr>
              <a:t>moru</a:t>
            </a:r>
            <a:r>
              <a:rPr lang="vi-VN" dirty="0"/>
              <a:t>. Zauzima dvije trećine istočnog dijela </a:t>
            </a:r>
            <a:r>
              <a:rPr lang="vi-VN" dirty="0" smtClean="0"/>
              <a:t>otoka</a:t>
            </a:r>
            <a:r>
              <a:rPr lang="hr-HR" dirty="0" smtClean="0"/>
              <a:t> </a:t>
            </a:r>
            <a:r>
              <a:rPr lang="vi-VN" dirty="0" smtClean="0">
                <a:hlinkClick r:id="rId4" tooltip="Hispaniola"/>
              </a:rPr>
              <a:t>Hispaniola</a:t>
            </a:r>
            <a:r>
              <a:rPr lang="vi-VN" dirty="0"/>
              <a:t> i graniči </a:t>
            </a:r>
            <a:r>
              <a:rPr lang="vi-VN" dirty="0" smtClean="0"/>
              <a:t>sa</a:t>
            </a:r>
            <a:r>
              <a:rPr lang="hr-HR" dirty="0" smtClean="0"/>
              <a:t> </a:t>
            </a:r>
            <a:r>
              <a:rPr lang="vi-VN" dirty="0" smtClean="0">
                <a:hlinkClick r:id="rId5" tooltip="Haiti"/>
              </a:rPr>
              <a:t>Haitijem</a:t>
            </a:r>
            <a:r>
              <a:rPr lang="vi-VN" dirty="0"/>
              <a:t>. Dominikansku republiku često miješaju sa </a:t>
            </a:r>
            <a:r>
              <a:rPr lang="vi-VN" dirty="0">
                <a:hlinkClick r:id="rId6" tooltip="Dominika"/>
              </a:rPr>
              <a:t>Dominikom</a:t>
            </a:r>
            <a:r>
              <a:rPr lang="vi-VN" dirty="0"/>
              <a:t>, također državom u Karipskom moru.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8539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Zastava">
            <a:hlinkClick r:id="rId2" tooltip="Zastava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2520280" cy="146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Grb">
            <a:hlinkClick r:id="rId4" tooltip="Grb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2656"/>
            <a:ext cx="1889745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F:\275px-Dr-map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5" y="2132856"/>
            <a:ext cx="604867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344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101</TotalTime>
  <Words>177</Words>
  <Application>Microsoft Office PowerPoint</Application>
  <PresentationFormat>Prikaz na zaslonu (4:3)</PresentationFormat>
  <Paragraphs>35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Thatch</vt:lpstr>
      <vt:lpstr>DOMINIKANCI I DOMINIKANKE  </vt:lpstr>
      <vt:lpstr>SV.DOMINIK</vt:lpstr>
      <vt:lpstr>Zaštitni znak</vt:lpstr>
      <vt:lpstr>DOMINIKANCI</vt:lpstr>
      <vt:lpstr>dominikanke</vt:lpstr>
      <vt:lpstr>Dominikanski samostan u dubrovniku </vt:lpstr>
      <vt:lpstr>Slajd 7</vt:lpstr>
      <vt:lpstr>DOMINIKANSKA REPUBLIKA</vt:lpstr>
      <vt:lpstr>Slajd 9</vt:lpstr>
      <vt:lpstr>IZVORI: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DOMINIKANCI I DOMINIKANKE</dc:title>
  <dc:creator>knjiznica</dc:creator>
  <cp:lastModifiedBy>user</cp:lastModifiedBy>
  <cp:revision>11</cp:revision>
  <dcterms:created xsi:type="dcterms:W3CDTF">2012-02-28T15:11:00Z</dcterms:created>
  <dcterms:modified xsi:type="dcterms:W3CDTF">2012-03-28T14:20:57Z</dcterms:modified>
</cp:coreProperties>
</file>