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sldIdLst>
    <p:sldId id="256" r:id="rId2"/>
    <p:sldId id="262" r:id="rId3"/>
    <p:sldId id="257" r:id="rId4"/>
    <p:sldId id="263" r:id="rId5"/>
    <p:sldId id="264" r:id="rId6"/>
    <p:sldId id="265" r:id="rId7"/>
    <p:sldId id="266" r:id="rId8"/>
    <p:sldId id="267" r:id="rId9"/>
    <p:sldId id="268" r:id="rId10"/>
    <p:sldId id="277" r:id="rId11"/>
    <p:sldId id="278" r:id="rId12"/>
    <p:sldId id="279" r:id="rId13"/>
    <p:sldId id="271" r:id="rId14"/>
    <p:sldId id="274" r:id="rId15"/>
    <p:sldId id="275" r:id="rId16"/>
    <p:sldId id="276" r:id="rId17"/>
    <p:sldId id="270" r:id="rId18"/>
    <p:sldId id="273"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FFCC"/>
    <a:srgbClr val="00CC99"/>
    <a:srgbClr val="00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47452" autoAdjust="0"/>
  </p:normalViewPr>
  <p:slideViewPr>
    <p:cSldViewPr snapToGrid="0">
      <p:cViewPr varScale="1">
        <p:scale>
          <a:sx n="29" d="100"/>
          <a:sy n="29" d="100"/>
        </p:scale>
        <p:origin x="-1536" y="-96"/>
      </p:cViewPr>
      <p:guideLst>
        <p:guide orient="horz" pos="2160"/>
        <p:guide pos="2880"/>
      </p:guideLst>
    </p:cSldViewPr>
  </p:slideViewPr>
  <p:outlineViewPr>
    <p:cViewPr>
      <p:scale>
        <a:sx n="33" d="100"/>
        <a:sy n="33" d="100"/>
      </p:scale>
      <p:origin x="0" y="672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nSpc>
                <a:spcPct val="100000"/>
              </a:lnSpc>
              <a:spcBef>
                <a:spcPct val="0"/>
              </a:spcBef>
              <a:defRPr sz="1300">
                <a:cs typeface="+mn-cs"/>
              </a:defRPr>
            </a:lvl1pPr>
          </a:lstStyle>
          <a:p>
            <a:pPr>
              <a:defRPr/>
            </a:pPr>
            <a:endParaRPr lang="en-US"/>
          </a:p>
        </p:txBody>
      </p:sp>
      <p:sp>
        <p:nvSpPr>
          <p:cNvPr id="614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lnSpc>
                <a:spcPct val="100000"/>
              </a:lnSpc>
              <a:spcBef>
                <a:spcPct val="0"/>
              </a:spcBef>
              <a:defRPr sz="130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nSpc>
                <a:spcPct val="100000"/>
              </a:lnSpc>
              <a:spcBef>
                <a:spcPct val="0"/>
              </a:spcBef>
              <a:defRPr sz="1300">
                <a:cs typeface="+mn-cs"/>
              </a:defRPr>
            </a:lvl1pPr>
          </a:lstStyle>
          <a:p>
            <a:pPr>
              <a:defRPr/>
            </a:pPr>
            <a:endParaRPr lang="en-US"/>
          </a:p>
        </p:txBody>
      </p:sp>
      <p:sp>
        <p:nvSpPr>
          <p:cNvPr id="614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lnSpc>
                <a:spcPct val="100000"/>
              </a:lnSpc>
              <a:spcBef>
                <a:spcPct val="0"/>
              </a:spcBef>
              <a:defRPr sz="1300">
                <a:cs typeface="+mn-cs"/>
              </a:defRPr>
            </a:lvl1pPr>
          </a:lstStyle>
          <a:p>
            <a:pPr>
              <a:defRPr/>
            </a:pPr>
            <a:fld id="{C60767C4-F6C0-472B-A08D-7672F6BF38E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2B5F5D3F-F602-4BC9-8903-E4B64AA91AC0}" type="slidenum">
              <a:rPr lang="en-US" smtClean="0">
                <a:cs typeface="Arial" charset="0"/>
              </a:rPr>
              <a:pPr/>
              <a:t>1</a:t>
            </a:fld>
            <a:endParaRPr lang="en-US" smtClean="0">
              <a:cs typeface="Arial"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pPr eaLnBrk="1" hangingPunct="1"/>
            <a:r>
              <a:rPr lang="hr-HR" smtClean="0"/>
              <a:t>Prilikom slaganja elemenata na pločici ponavalajmo korake kao kada smo objašnjavali rad treptala. Pri postavljanju elemenata vodimo računa o polarizaciji diode i kondenzatora, te izvodima tranzistora.</a:t>
            </a:r>
          </a:p>
          <a:p>
            <a:pPr eaLnBrk="1" hangingPunct="1"/>
            <a:r>
              <a:rPr lang="hr-HR" smtClean="0"/>
              <a:t>Također objasniti značenje crvene i crne boje vodiča, zbog označavanja polariteta.</a:t>
            </a:r>
            <a:endParaRPr lang="en-US" smtClean="0"/>
          </a:p>
        </p:txBody>
      </p:sp>
      <p:sp>
        <p:nvSpPr>
          <p:cNvPr id="36867" name="Slide Number Placeholder 3"/>
          <p:cNvSpPr>
            <a:spLocks noGrp="1"/>
          </p:cNvSpPr>
          <p:nvPr>
            <p:ph type="sldNum" sz="quarter" idx="5"/>
          </p:nvPr>
        </p:nvSpPr>
        <p:spPr>
          <a:noFill/>
        </p:spPr>
        <p:txBody>
          <a:bodyPr/>
          <a:lstStyle/>
          <a:p>
            <a:fld id="{E9558843-209A-44D2-88CA-5F43DA46AA05}" type="slidenum">
              <a:rPr lang="en-US" smtClean="0">
                <a:cs typeface="Arial" charset="0"/>
              </a:rPr>
              <a:pPr/>
              <a:t>13</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a:p>
        </p:txBody>
      </p:sp>
      <p:sp>
        <p:nvSpPr>
          <p:cNvPr id="4" name="Rezervirano mjesto broja slajda 3"/>
          <p:cNvSpPr>
            <a:spLocks noGrp="1"/>
          </p:cNvSpPr>
          <p:nvPr>
            <p:ph type="sldNum" sz="quarter" idx="10"/>
          </p:nvPr>
        </p:nvSpPr>
        <p:spPr/>
        <p:txBody>
          <a:bodyPr/>
          <a:lstStyle/>
          <a:p>
            <a:pPr>
              <a:defRPr/>
            </a:pPr>
            <a:fld id="{C60767C4-F6C0-472B-A08D-7672F6BF38E9}"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pPr eaLnBrk="1" hangingPunct="1"/>
            <a:endParaRPr lang="sr-Latn-CS" smtClean="0"/>
          </a:p>
        </p:txBody>
      </p:sp>
      <p:sp>
        <p:nvSpPr>
          <p:cNvPr id="46083" name="Slide Number Placeholder 3"/>
          <p:cNvSpPr>
            <a:spLocks noGrp="1"/>
          </p:cNvSpPr>
          <p:nvPr>
            <p:ph type="sldNum" sz="quarter" idx="5"/>
          </p:nvPr>
        </p:nvSpPr>
        <p:spPr>
          <a:noFill/>
        </p:spPr>
        <p:txBody>
          <a:bodyPr/>
          <a:lstStyle/>
          <a:p>
            <a:fld id="{16110B4E-866A-441F-AEC9-F906E2DF42E1}" type="slidenum">
              <a:rPr lang="en-US" smtClean="0">
                <a:cs typeface="Arial" charset="0"/>
              </a:rPr>
              <a:pPr/>
              <a:t>17</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hr-HR" smtClean="0"/>
          </a:p>
        </p:txBody>
      </p:sp>
      <p:sp>
        <p:nvSpPr>
          <p:cNvPr id="48131" name="Slide Number Placeholder 3"/>
          <p:cNvSpPr>
            <a:spLocks noGrp="1"/>
          </p:cNvSpPr>
          <p:nvPr>
            <p:ph type="sldNum" sz="quarter" idx="5"/>
          </p:nvPr>
        </p:nvSpPr>
        <p:spPr>
          <a:noFill/>
        </p:spPr>
        <p:txBody>
          <a:bodyPr/>
          <a:lstStyle/>
          <a:p>
            <a:fld id="{3E89FD29-E4CC-4566-8F6A-8D11D18D705C}" type="slidenum">
              <a:rPr lang="en-US" smtClean="0">
                <a:cs typeface="Arial" charset="0"/>
              </a:rPr>
              <a:pPr/>
              <a:t>18</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0BCE9A4-ED32-423F-914A-528F5B266E35}" type="slidenum">
              <a:rPr lang="en-US" smtClean="0">
                <a:cs typeface="Arial" charset="0"/>
              </a:rPr>
              <a:pPr/>
              <a:t>2</a:t>
            </a:fld>
            <a:endParaRPr lang="en-US" smtClean="0">
              <a:cs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sr-Latn-CS" smtClean="0"/>
              <a:t>Na samom početku osvrnu bih se na nastavni plan i program TK u osmom razredu. Iz područja elektronike imamo svega tri tema. Neki će možda reći malo, ali i nešto je više nego ništa. I ove tri teme dovoljne su za pripremu učenika za natjecanje. Nama je najzanimljivija treća tema. Uz dobru pripremu možemo teorijski dio odraditi ranije tako da nam ostane dva sata za praktičnu izradu sklopa.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730C977-1F50-436B-80D9-0C963BE51E96}" type="slidenum">
              <a:rPr lang="en-US" smtClean="0">
                <a:cs typeface="Arial" charset="0"/>
              </a:rPr>
              <a:pPr/>
              <a:t>3</a:t>
            </a:fld>
            <a:endParaRPr lang="en-US" smtClean="0">
              <a:cs typeface="Arial" charset="0"/>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vi-VN" sz="1300" smtClean="0"/>
              <a:t>Tranzistorsko treptalo ili multivibrator je elektronički sklop koji proizvodi oscilacije određene frekvencije. Shema multivibratora prikazana je na slici</a:t>
            </a:r>
            <a:r>
              <a:rPr lang="hr-HR" sz="1300" smtClean="0"/>
              <a:t>.</a:t>
            </a:r>
          </a:p>
          <a:p>
            <a:pPr eaLnBrk="1" hangingPunct="1"/>
            <a:r>
              <a:rPr lang="en-US" sz="1300" smtClean="0"/>
              <a:t>Ova shema učenicima nikako nije jednostavna za razumijevanje, te je stoga potrebno shemu podijeliti u više dijelova. Za početak se može uzeti grana sa otpornikom R</a:t>
            </a:r>
            <a:r>
              <a:rPr lang="hr-HR" sz="1300" smtClean="0"/>
              <a:t>4</a:t>
            </a:r>
            <a:r>
              <a:rPr lang="en-US" sz="1300" smtClean="0"/>
              <a:t>, tranzistorom T</a:t>
            </a:r>
            <a:r>
              <a:rPr lang="hr-HR" sz="1300" smtClean="0"/>
              <a:t>2</a:t>
            </a:r>
            <a:r>
              <a:rPr lang="en-US" sz="1300" smtClean="0"/>
              <a:t> i diodom </a:t>
            </a:r>
            <a:r>
              <a:rPr lang="hr-HR" sz="1300" smtClean="0"/>
              <a:t>LE</a:t>
            </a:r>
            <a:r>
              <a:rPr lang="en-US" sz="1300" smtClean="0"/>
              <a:t>D</a:t>
            </a:r>
            <a:r>
              <a:rPr lang="hr-HR" sz="1300" smtClean="0"/>
              <a:t>2</a:t>
            </a:r>
            <a:r>
              <a:rPr lang="en-US" sz="1300" smtClean="0"/>
              <a:t>. </a:t>
            </a:r>
            <a:endParaRPr lang="sr-Latn-C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r>
              <a:rPr lang="en-US" sz="1300" smtClean="0"/>
              <a:t>Kada bismo diodu spojili direktno na preveliki izvor napona, dioda bi bila uništena. Prevelika količina struje protjecala bi kroz diodu, pa je stoga potrebno tu struju nekako ograničiti. To se može postići ukoliko diodi serijski spojimo otpornik. U našem slučaju to su otpornici R1 za diodu D1 i R4 za diodu D2. </a:t>
            </a:r>
            <a:endParaRPr lang="en-US" smtClean="0"/>
          </a:p>
        </p:txBody>
      </p:sp>
      <p:sp>
        <p:nvSpPr>
          <p:cNvPr id="21507" name="Slide Number Placeholder 3"/>
          <p:cNvSpPr>
            <a:spLocks noGrp="1"/>
          </p:cNvSpPr>
          <p:nvPr>
            <p:ph type="sldNum" sz="quarter" idx="5"/>
          </p:nvPr>
        </p:nvSpPr>
        <p:spPr>
          <a:noFill/>
        </p:spPr>
        <p:txBody>
          <a:bodyPr/>
          <a:lstStyle/>
          <a:p>
            <a:fld id="{3CDBFB5E-ED53-456E-B59F-338E12FB322D}"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eaLnBrk="1" hangingPunct="1"/>
            <a:r>
              <a:rPr lang="en-US" sz="1300" smtClean="0"/>
              <a:t>Tranzistori T1 i T2 potrebni su nam za uključivanje i isključivanje pojedinih dioda. Tranzistor T1 uključuje i isključuje diodu D1, a tranzistor T2 diodu D2. </a:t>
            </a:r>
            <a:endParaRPr lang="hr-HR" sz="1300" smtClean="0"/>
          </a:p>
          <a:p>
            <a:pPr eaLnBrk="1" hangingPunct="1"/>
            <a:r>
              <a:rPr lang="vi-VN" sz="1300" smtClean="0"/>
              <a:t>Dakle, tranzistori uključuju i isključuju diode, a kada će tranzistori uključiti odnosno isključiti diodu ovisi o struji koja dolazi na bazu tranzistora, odnosno o elementima koji su spojeni na bazu tranzistora. Tranzistori propuštaju struju kada napon na bazi postigne određenu vrijednost. U grani baze tranzistora nalazi se RC krug što je prikazano na slici </a:t>
            </a:r>
            <a:endParaRPr lang="en-US" smtClean="0"/>
          </a:p>
        </p:txBody>
      </p:sp>
      <p:sp>
        <p:nvSpPr>
          <p:cNvPr id="23555" name="Slide Number Placeholder 3"/>
          <p:cNvSpPr>
            <a:spLocks noGrp="1"/>
          </p:cNvSpPr>
          <p:nvPr>
            <p:ph type="sldNum" sz="quarter" idx="5"/>
          </p:nvPr>
        </p:nvSpPr>
        <p:spPr>
          <a:noFill/>
        </p:spPr>
        <p:txBody>
          <a:bodyPr/>
          <a:lstStyle/>
          <a:p>
            <a:fld id="{D3770425-B856-4D5F-98BF-A049D2F37F1E}"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eaLnBrk="1" hangingPunct="1"/>
            <a:r>
              <a:rPr lang="en-US" sz="1300" smtClean="0"/>
              <a:t>Dva RC kruga (R2 – C1 i R3 – C2) su vremenske komponente kruga. Oni kontroliraju kako brzo trepere LED diode. Kako se pojedini kondenzator puni, napon na bazi suprotnog tranzistora se mijenja i u jednom trenutku se postiže napon dovoljan da tranzistor provede struju. </a:t>
            </a:r>
          </a:p>
          <a:p>
            <a:pPr eaLnBrk="1" hangingPunct="1"/>
            <a:r>
              <a:rPr lang="vi-VN" sz="1300" smtClean="0"/>
              <a:t>Vrijeme potrebno da se kondenzator napuni kroz otpornik ovisi o vrijednosti kapaciteta, ali i o vrijednosti otpornika kroz koji se puni. Kondenzator većeg kapaciteta će se puniti dulje, a veći otpornik će također produljiti vrijeme punjenja. Duljina treptaja ovisi o vremenu punjenja koje se može odrediti pomoću izraza </a:t>
            </a:r>
            <a:r>
              <a:rPr lang="vi-VN" sz="1300" b="1" i="1" smtClean="0"/>
              <a:t>T = 0.7 x R x C </a:t>
            </a:r>
            <a:r>
              <a:rPr lang="vi-VN" sz="1300" b="1" smtClean="0"/>
              <a:t>[s]</a:t>
            </a:r>
            <a:r>
              <a:rPr lang="vi-VN" sz="1300" b="1" i="1" smtClean="0"/>
              <a:t>. </a:t>
            </a:r>
            <a:endParaRPr lang="en-US" smtClean="0"/>
          </a:p>
        </p:txBody>
      </p:sp>
      <p:sp>
        <p:nvSpPr>
          <p:cNvPr id="25603" name="Slide Number Placeholder 3"/>
          <p:cNvSpPr>
            <a:spLocks noGrp="1"/>
          </p:cNvSpPr>
          <p:nvPr>
            <p:ph type="sldNum" sz="quarter" idx="5"/>
          </p:nvPr>
        </p:nvSpPr>
        <p:spPr>
          <a:noFill/>
        </p:spPr>
        <p:txBody>
          <a:bodyPr/>
          <a:lstStyle/>
          <a:p>
            <a:fld id="{3780E01C-F7DB-42F0-9C2B-F3F5E4EB9B77}"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r>
              <a:rPr lang="vi-VN" sz="1300" smtClean="0"/>
              <a:t>Razmotrimo sada elektronički krug u cijelosti. Cijeli se krug ponaša kao oscilator, ima dva stanja i oscilira među njima. Prvo su jedan tranzistor i dioda uključeni dok se jedan kondenzator puni. Kada se kondenzator napuni uključuje drugi tranzistor koji pali drugu diodu. Prvi tranzistor i dioda se isključuju, prvi se kondenzator izbija i drugi se kondenzator počinje puniti. Kada se drugi kondenzator napuni, ponovo uključuje prvi tranzistor i diodu te se počinje prazniti. Sada se krug nalazi u početnom stanju i cijeli slijed se može ponoviti. Krug oscilira sa ove dvije diode tako dugo dok je priključen na izvor. </a:t>
            </a:r>
            <a:r>
              <a:rPr lang="hr-HR" sz="1300" smtClean="0"/>
              <a:t>Polupromjenjivi je otpornik R5 spojen u seriju s otpornicima R2 i R3. Promjena poluptomjenjivog otpora mijenja se i RC konstanta.</a:t>
            </a:r>
          </a:p>
        </p:txBody>
      </p:sp>
      <p:sp>
        <p:nvSpPr>
          <p:cNvPr id="27651" name="Slide Number Placeholder 3"/>
          <p:cNvSpPr>
            <a:spLocks noGrp="1"/>
          </p:cNvSpPr>
          <p:nvPr>
            <p:ph type="sldNum" sz="quarter" idx="5"/>
          </p:nvPr>
        </p:nvSpPr>
        <p:spPr>
          <a:noFill/>
        </p:spPr>
        <p:txBody>
          <a:bodyPr/>
          <a:lstStyle/>
          <a:p>
            <a:fld id="{42E83F58-2C15-4DA0-9748-7496ECE850EE}"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vi-VN" smtClean="0"/>
              <a:t>Eksperimentalna pločica generano služi za isprobavanje/testiranje određenih sklopova i shema. </a:t>
            </a:r>
            <a:r>
              <a:rPr lang="hr-HR" smtClean="0"/>
              <a:t>Elektronički sklop n</a:t>
            </a:r>
            <a:r>
              <a:rPr lang="vi-VN" smtClean="0"/>
              <a:t>ajprije valja detaljno i</a:t>
            </a:r>
            <a:r>
              <a:rPr lang="hr-HR" smtClean="0"/>
              <a:t>sprobati</a:t>
            </a:r>
            <a:r>
              <a:rPr lang="vi-VN" smtClean="0"/>
              <a:t> (u krajnjem slučaju provjeriti radi li uopće) na eksperimentalnoj pločici prije samog lemljenja na pločicu s otisnutim vodovima.</a:t>
            </a:r>
            <a:r>
              <a:rPr lang="hr-HR" smtClean="0"/>
              <a:t> </a:t>
            </a:r>
          </a:p>
          <a:p>
            <a:pPr eaLnBrk="1" hangingPunct="1"/>
            <a:r>
              <a:rPr lang="en-US" smtClean="0"/>
              <a:t>Glavna (valjda i jedina) stvar koju morate znati za eksperimentalnu pločicu je to da je sama pločica podijeljena na redove i stupce. Svaki stupac i redak na slici je mjesto istog (jednakog) potencijala (kao da je ispod tih pet rupica (za retke) provučen jedan mali ravan vodič). </a:t>
            </a:r>
            <a:r>
              <a:rPr lang="hr-HR" smtClean="0"/>
              <a:t>Slika prikazuje</a:t>
            </a:r>
            <a:r>
              <a:rPr lang="en-US" smtClean="0"/>
              <a:t> kako zapravo ta pločica izgleda iznutra.</a:t>
            </a:r>
          </a:p>
        </p:txBody>
      </p:sp>
      <p:sp>
        <p:nvSpPr>
          <p:cNvPr id="29699" name="Slide Number Placeholder 3"/>
          <p:cNvSpPr>
            <a:spLocks noGrp="1"/>
          </p:cNvSpPr>
          <p:nvPr>
            <p:ph type="sldNum" sz="quarter" idx="5"/>
          </p:nvPr>
        </p:nvSpPr>
        <p:spPr>
          <a:noFill/>
        </p:spPr>
        <p:txBody>
          <a:bodyPr/>
          <a:lstStyle/>
          <a:p>
            <a:fld id="{E9F4CEC8-1788-46C3-A4EE-50248C9CAC66}"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vi-VN" smtClean="0"/>
              <a:t>Npr. rupica A10 je na istom potencijalu kao i E10, F20 je na istom potencijalu kao i I20. Ali rupice A20 i A21 su na različitom potencijalu. Također, “kanal” razdvaja stupce tako da je točka E10 na različitom potencijalu od F10. Što to konkretno znači? Znači da ovako ne smijete spajati jer ste napravili kratki spoj!</a:t>
            </a:r>
            <a:endParaRPr lang="hr-HR" smtClean="0"/>
          </a:p>
          <a:p>
            <a:pPr eaLnBrk="1" hangingPunct="1"/>
            <a:endParaRPr lang="en-US" smtClean="0"/>
          </a:p>
        </p:txBody>
      </p:sp>
      <p:sp>
        <p:nvSpPr>
          <p:cNvPr id="31747" name="Slide Number Placeholder 3"/>
          <p:cNvSpPr>
            <a:spLocks noGrp="1"/>
          </p:cNvSpPr>
          <p:nvPr>
            <p:ph type="sldNum" sz="quarter" idx="5"/>
          </p:nvPr>
        </p:nvSpPr>
        <p:spPr>
          <a:noFill/>
        </p:spPr>
        <p:txBody>
          <a:bodyPr/>
          <a:lstStyle/>
          <a:p>
            <a:fld id="{D6261A20-04DE-4087-ADFF-1CB6852CC5F6}"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hr-HR" smtClean="0"/>
              <a:t>Kliknite da biste uredili stil naslova matrice</a:t>
            </a:r>
            <a:endParaRPr lang="en-US"/>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r>
              <a:rPr lang="hr-HR" smtClean="0"/>
              <a:t>Kliknite da biste uredili stil podnaslova matrice</a:t>
            </a:r>
            <a:endParaRPr lang="en-US"/>
          </a:p>
        </p:txBody>
      </p:sp>
      <p:sp>
        <p:nvSpPr>
          <p:cNvPr id="4" name="Rectangle 4"/>
          <p:cNvSpPr>
            <a:spLocks noGrp="1" noChangeArrowheads="1"/>
          </p:cNvSpPr>
          <p:nvPr>
            <p:ph type="dt" sz="half" idx="10"/>
          </p:nvPr>
        </p:nvSpPr>
        <p:spPr>
          <a:xfrm>
            <a:off x="304800" y="64008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505200" y="64008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934200" y="6400800"/>
            <a:ext cx="1905000" cy="457200"/>
          </a:xfrm>
        </p:spPr>
        <p:txBody>
          <a:bodyPr/>
          <a:lstStyle>
            <a:lvl1pPr>
              <a:defRPr/>
            </a:lvl1pPr>
          </a:lstStyle>
          <a:p>
            <a:pPr>
              <a:defRPr/>
            </a:pPr>
            <a:fld id="{8A8711CD-3E9B-44DE-BD35-0AF21FA1B294}" type="slidenum">
              <a:rPr lang="en-US"/>
              <a:pPr>
                <a:defRPr/>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B60CC9-ADBE-4C54-8074-D816BA76FC5C}"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7010400" y="304800"/>
            <a:ext cx="1752600" cy="5662613"/>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1752600" y="304800"/>
            <a:ext cx="5105400" cy="5662613"/>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6D5821-6FE1-494B-A420-A5649FE65386}"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C657C-BBDD-4093-BC00-8B7B71A2F09A}"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smtClean="0"/>
              <a:t>Kliknite da biste uredili stilove teksta matrice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5F20E-3F13-4F1E-9BA9-D8EEA833B4BF}"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58E3EC-BFA6-4AC0-A022-F0E90EC28846}"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45A98A-808A-4D20-89A4-AF0898245FBF}"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C71E6A-B857-4C63-97DB-FDCCC50A38FC}"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53E801-B01E-4D35-ADBD-50FC2B4F11D3}"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A07373-B152-4DFD-9BE5-8CC7F1256EB1}"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smtClean="0"/>
              <a:t>Pritisnite ikonu za dodavanje slike</a:t>
            </a:r>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436DE9-FC45-40DC-854F-0A84CEE5D342}"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Kliknite da biste uredili stil naslova matrice</a:t>
            </a:r>
            <a:endParaRPr lang="en-US" smtClean="0"/>
          </a:p>
        </p:txBody>
      </p:sp>
      <p:sp>
        <p:nvSpPr>
          <p:cNvPr id="10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cs typeface="+mn-cs"/>
              </a:defRPr>
            </a:lvl1pPr>
          </a:lstStyle>
          <a:p>
            <a:pPr>
              <a:defRPr/>
            </a:pPr>
            <a:endParaRPr lang="en-US"/>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cs typeface="+mn-cs"/>
              </a:defRPr>
            </a:lvl1pPr>
          </a:lstStyle>
          <a:p>
            <a:pPr>
              <a:defRPr/>
            </a:pPr>
            <a:endParaRPr lang="en-US"/>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cs typeface="+mn-cs"/>
              </a:defRPr>
            </a:lvl1pPr>
          </a:lstStyle>
          <a:p>
            <a:pPr>
              <a:defRPr/>
            </a:pPr>
            <a:fld id="{E82CDD04-F3F9-44B1-9B4A-90894C39C0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006666"/>
          </a:solidFill>
          <a:latin typeface="+mj-lt"/>
          <a:ea typeface="+mj-ea"/>
          <a:cs typeface="+mj-cs"/>
        </a:defRPr>
      </a:lvl1pPr>
      <a:lvl2pPr algn="l" rtl="0" eaLnBrk="0" fontAlgn="base" hangingPunct="0">
        <a:spcBef>
          <a:spcPct val="0"/>
        </a:spcBef>
        <a:spcAft>
          <a:spcPct val="0"/>
        </a:spcAft>
        <a:defRPr sz="3200" b="1">
          <a:solidFill>
            <a:srgbClr val="006666"/>
          </a:solidFill>
          <a:latin typeface="Tahoma" pitchFamily="34" charset="0"/>
        </a:defRPr>
      </a:lvl2pPr>
      <a:lvl3pPr algn="l" rtl="0" eaLnBrk="0" fontAlgn="base" hangingPunct="0">
        <a:spcBef>
          <a:spcPct val="0"/>
        </a:spcBef>
        <a:spcAft>
          <a:spcPct val="0"/>
        </a:spcAft>
        <a:defRPr sz="3200" b="1">
          <a:solidFill>
            <a:srgbClr val="006666"/>
          </a:solidFill>
          <a:latin typeface="Tahoma" pitchFamily="34" charset="0"/>
        </a:defRPr>
      </a:lvl3pPr>
      <a:lvl4pPr algn="l" rtl="0" eaLnBrk="0" fontAlgn="base" hangingPunct="0">
        <a:spcBef>
          <a:spcPct val="0"/>
        </a:spcBef>
        <a:spcAft>
          <a:spcPct val="0"/>
        </a:spcAft>
        <a:defRPr sz="3200" b="1">
          <a:solidFill>
            <a:srgbClr val="006666"/>
          </a:solidFill>
          <a:latin typeface="Tahoma" pitchFamily="34" charset="0"/>
        </a:defRPr>
      </a:lvl4pPr>
      <a:lvl5pPr algn="l" rtl="0" eaLnBrk="0" fontAlgn="base" hangingPunct="0">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200" i="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il2.mscommunity.net/Portals/0/sadrzaj/e-learning/learning2_novo/bloom_dr_lek.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phy.hr/~dandroic/nastava/diplome/drad_igor_jurisic.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28663" y="1271588"/>
            <a:ext cx="7429500" cy="1671637"/>
          </a:xfrm>
        </p:spPr>
        <p:txBody>
          <a:bodyPr/>
          <a:lstStyle/>
          <a:p>
            <a:pPr eaLnBrk="1" hangingPunct="1"/>
            <a:r>
              <a:rPr lang="hr-HR" smtClean="0"/>
              <a:t>Elektronika 8. razred</a:t>
            </a:r>
            <a:br>
              <a:rPr lang="hr-HR" smtClean="0"/>
            </a:br>
            <a:r>
              <a:rPr lang="hr-HR" smtClean="0"/>
              <a:t/>
            </a:r>
            <a:br>
              <a:rPr lang="hr-HR" smtClean="0"/>
            </a:br>
            <a:r>
              <a:rPr lang="hr-HR" smtClean="0"/>
              <a:t> Vježba: Astabilni multivibrator</a:t>
            </a:r>
            <a:endParaRPr lang="en-US" smtClean="0"/>
          </a:p>
        </p:txBody>
      </p:sp>
      <p:sp>
        <p:nvSpPr>
          <p:cNvPr id="2051" name="Rectangle 3"/>
          <p:cNvSpPr>
            <a:spLocks noGrp="1" noChangeArrowheads="1"/>
          </p:cNvSpPr>
          <p:nvPr>
            <p:ph type="subTitle" idx="1"/>
          </p:nvPr>
        </p:nvSpPr>
        <p:spPr>
          <a:xfrm>
            <a:off x="2992438" y="4054475"/>
            <a:ext cx="5248275" cy="1109663"/>
          </a:xfrm>
        </p:spPr>
        <p:txBody>
          <a:bodyPr/>
          <a:lstStyle/>
          <a:p>
            <a:pPr eaLnBrk="1" hangingPunct="1">
              <a:spcBef>
                <a:spcPct val="0"/>
              </a:spcBef>
            </a:pPr>
            <a:r>
              <a:rPr lang="hr-HR" b="1" smtClean="0"/>
              <a:t>Tijana Martić</a:t>
            </a:r>
          </a:p>
          <a:p>
            <a:pPr eaLnBrk="1" hangingPunct="1">
              <a:spcBef>
                <a:spcPct val="0"/>
              </a:spcBef>
            </a:pPr>
            <a:r>
              <a:rPr lang="hr-HR" b="1" smtClean="0"/>
              <a:t>OŠ “Đuro Ester”</a:t>
            </a:r>
          </a:p>
          <a:p>
            <a:pPr eaLnBrk="1" hangingPunct="1">
              <a:spcBef>
                <a:spcPct val="0"/>
              </a:spcBef>
            </a:pPr>
            <a:r>
              <a:rPr lang="hr-HR" b="1" smtClean="0"/>
              <a:t>Koprivnica</a:t>
            </a:r>
            <a:endParaRPr lang="en-US" b="1"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randombar(horizontal)">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randombar(horizontal)">
                                      <p:cBhvr>
                                        <p:cTn id="17" dur="5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randombar(horizontal)">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hr-HR" b="0" smtClean="0"/>
              <a:t>Raspored izvoda</a:t>
            </a:r>
            <a:endParaRPr lang="en-US" b="0" smtClean="0"/>
          </a:p>
        </p:txBody>
      </p:sp>
      <p:sp>
        <p:nvSpPr>
          <p:cNvPr id="32770" name="Content Placeholder 2"/>
          <p:cNvSpPr>
            <a:spLocks noGrp="1"/>
          </p:cNvSpPr>
          <p:nvPr>
            <p:ph idx="1"/>
          </p:nvPr>
        </p:nvSpPr>
        <p:spPr>
          <a:xfrm>
            <a:off x="1703388" y="1558925"/>
            <a:ext cx="3505200" cy="449263"/>
          </a:xfrm>
        </p:spPr>
        <p:txBody>
          <a:bodyPr/>
          <a:lstStyle/>
          <a:p>
            <a:pPr marL="0" indent="0" eaLnBrk="1" hangingPunct="1">
              <a:buFontTx/>
              <a:buNone/>
            </a:pPr>
            <a:r>
              <a:rPr lang="hr-HR" sz="2000" smtClean="0"/>
              <a:t>Elektrolitski kondenzator</a:t>
            </a:r>
            <a:endParaRPr lang="en-US" sz="2000" smtClean="0"/>
          </a:p>
        </p:txBody>
      </p:sp>
      <p:pic>
        <p:nvPicPr>
          <p:cNvPr id="32771" name="Picture 2"/>
          <p:cNvPicPr>
            <a:picLocks noChangeAspect="1" noChangeArrowheads="1"/>
          </p:cNvPicPr>
          <p:nvPr/>
        </p:nvPicPr>
        <p:blipFill>
          <a:blip r:embed="rId2"/>
          <a:srcRect/>
          <a:stretch>
            <a:fillRect/>
          </a:stretch>
        </p:blipFill>
        <p:spPr bwMode="auto">
          <a:xfrm>
            <a:off x="1779588" y="2008188"/>
            <a:ext cx="3429000" cy="1866900"/>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1779588" y="5649913"/>
            <a:ext cx="3448050" cy="771525"/>
          </a:xfrm>
          <a:prstGeom prst="rect">
            <a:avLst/>
          </a:prstGeom>
          <a:noFill/>
          <a:ln w="9525">
            <a:noFill/>
            <a:miter lim="800000"/>
            <a:headEnd/>
            <a:tailEnd/>
          </a:ln>
        </p:spPr>
      </p:pic>
      <p:pic>
        <p:nvPicPr>
          <p:cNvPr id="32773" name="Picture 4"/>
          <p:cNvPicPr>
            <a:picLocks noChangeAspect="1" noChangeArrowheads="1"/>
          </p:cNvPicPr>
          <p:nvPr/>
        </p:nvPicPr>
        <p:blipFill>
          <a:blip r:embed="rId4"/>
          <a:srcRect/>
          <a:stretch>
            <a:fillRect/>
          </a:stretch>
        </p:blipFill>
        <p:spPr bwMode="auto">
          <a:xfrm>
            <a:off x="6530975" y="2008188"/>
            <a:ext cx="1924050" cy="3181350"/>
          </a:xfrm>
          <a:prstGeom prst="rect">
            <a:avLst/>
          </a:prstGeom>
          <a:noFill/>
          <a:ln w="9525">
            <a:noFill/>
            <a:miter lim="800000"/>
            <a:headEnd/>
            <a:tailEnd/>
          </a:ln>
        </p:spPr>
      </p:pic>
      <p:sp>
        <p:nvSpPr>
          <p:cNvPr id="32774" name="Content Placeholder 2"/>
          <p:cNvSpPr txBox="1">
            <a:spLocks/>
          </p:cNvSpPr>
          <p:nvPr/>
        </p:nvSpPr>
        <p:spPr bwMode="auto">
          <a:xfrm>
            <a:off x="1774825" y="4862513"/>
            <a:ext cx="3505200" cy="449262"/>
          </a:xfrm>
          <a:prstGeom prst="rect">
            <a:avLst/>
          </a:prstGeom>
          <a:noFill/>
          <a:ln w="9525">
            <a:noFill/>
            <a:miter lim="800000"/>
            <a:headEnd/>
            <a:tailEnd/>
          </a:ln>
        </p:spPr>
        <p:txBody>
          <a:bodyPr/>
          <a:lstStyle/>
          <a:p>
            <a:pPr>
              <a:lnSpc>
                <a:spcPct val="80000"/>
              </a:lnSpc>
              <a:spcBef>
                <a:spcPct val="50000"/>
              </a:spcBef>
            </a:pPr>
            <a:r>
              <a:rPr lang="hr-HR" sz="2000"/>
              <a:t>LED</a:t>
            </a:r>
            <a:endParaRPr lang="en-US" sz="2000"/>
          </a:p>
        </p:txBody>
      </p:sp>
      <p:sp>
        <p:nvSpPr>
          <p:cNvPr id="32775" name="Content Placeholder 2"/>
          <p:cNvSpPr txBox="1">
            <a:spLocks/>
          </p:cNvSpPr>
          <p:nvPr/>
        </p:nvSpPr>
        <p:spPr bwMode="auto">
          <a:xfrm>
            <a:off x="5710238" y="1612900"/>
            <a:ext cx="3505200" cy="449263"/>
          </a:xfrm>
          <a:prstGeom prst="rect">
            <a:avLst/>
          </a:prstGeom>
          <a:noFill/>
          <a:ln w="9525">
            <a:noFill/>
            <a:miter lim="800000"/>
            <a:headEnd/>
            <a:tailEnd/>
          </a:ln>
        </p:spPr>
        <p:txBody>
          <a:bodyPr/>
          <a:lstStyle/>
          <a:p>
            <a:pPr>
              <a:lnSpc>
                <a:spcPct val="80000"/>
              </a:lnSpc>
              <a:spcBef>
                <a:spcPct val="50000"/>
              </a:spcBef>
            </a:pPr>
            <a:r>
              <a:rPr lang="hr-HR" sz="2000"/>
              <a:t>Tranzistor</a:t>
            </a:r>
            <a:endParaRPr lang="en-US" sz="200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hr-HR" b="0" smtClean="0"/>
              <a:t>Elektronička shema</a:t>
            </a:r>
            <a:endParaRPr lang="en-US" b="0" smtClean="0"/>
          </a:p>
        </p:txBody>
      </p:sp>
      <p:pic>
        <p:nvPicPr>
          <p:cNvPr id="33794" name="Picture 3" descr="C:\Program Files\TK8\media\slideshow\03\325.jpg"/>
          <p:cNvPicPr>
            <a:picLocks noChangeAspect="1" noChangeArrowheads="1"/>
          </p:cNvPicPr>
          <p:nvPr/>
        </p:nvPicPr>
        <p:blipFill>
          <a:blip r:embed="rId2"/>
          <a:srcRect/>
          <a:stretch>
            <a:fillRect/>
          </a:stretch>
        </p:blipFill>
        <p:spPr bwMode="auto">
          <a:xfrm>
            <a:off x="1612900" y="1090613"/>
            <a:ext cx="5267325" cy="3011487"/>
          </a:xfrm>
          <a:prstGeom prst="rect">
            <a:avLst/>
          </a:prstGeom>
          <a:noFill/>
          <a:ln w="9525">
            <a:noFill/>
            <a:miter lim="800000"/>
            <a:headEnd/>
            <a:tailEnd/>
          </a:ln>
        </p:spPr>
      </p:pic>
      <p:pic>
        <p:nvPicPr>
          <p:cNvPr id="33795" name="Picture 4" descr="C:\Program Files\TK8\media\slideshow\03\304b.jpg"/>
          <p:cNvPicPr>
            <a:picLocks noChangeAspect="1" noChangeArrowheads="1"/>
          </p:cNvPicPr>
          <p:nvPr/>
        </p:nvPicPr>
        <p:blipFill>
          <a:blip r:embed="rId3"/>
          <a:srcRect/>
          <a:stretch>
            <a:fillRect/>
          </a:stretch>
        </p:blipFill>
        <p:spPr bwMode="auto">
          <a:xfrm>
            <a:off x="6362700" y="3559175"/>
            <a:ext cx="2616200" cy="29559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pPr eaLnBrk="1" hangingPunct="1"/>
            <a:r>
              <a:rPr lang="hr-HR" b="0" smtClean="0"/>
              <a:t>Montažna shema</a:t>
            </a:r>
            <a:endParaRPr lang="en-US" b="0" smtClean="0"/>
          </a:p>
        </p:txBody>
      </p:sp>
      <p:pic>
        <p:nvPicPr>
          <p:cNvPr id="34818" name="Picture 3"/>
          <p:cNvPicPr>
            <a:picLocks noChangeAspect="1" noChangeArrowheads="1"/>
          </p:cNvPicPr>
          <p:nvPr/>
        </p:nvPicPr>
        <p:blipFill>
          <a:blip r:embed="rId2"/>
          <a:srcRect t="5087"/>
          <a:stretch>
            <a:fillRect/>
          </a:stretch>
        </p:blipFill>
        <p:spPr bwMode="auto">
          <a:xfrm>
            <a:off x="1676400" y="1828800"/>
            <a:ext cx="6997700" cy="35242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hr-HR" b="0" smtClean="0"/>
              <a:t>Slaganje na eksperimentalnoj pločici</a:t>
            </a:r>
            <a:endParaRPr lang="en-US" b="0" smtClean="0"/>
          </a:p>
        </p:txBody>
      </p:sp>
      <p:sp>
        <p:nvSpPr>
          <p:cNvPr id="3" name="Content Placeholder 2"/>
          <p:cNvSpPr>
            <a:spLocks noGrp="1"/>
          </p:cNvSpPr>
          <p:nvPr>
            <p:ph idx="1"/>
          </p:nvPr>
        </p:nvSpPr>
        <p:spPr/>
        <p:txBody>
          <a:bodyPr/>
          <a:lstStyle/>
          <a:p>
            <a:pPr marL="457200" indent="-457200" eaLnBrk="1" hangingPunct="1">
              <a:buFontTx/>
              <a:buAutoNum type="arabicPeriod"/>
              <a:defRPr/>
            </a:pPr>
            <a:r>
              <a:rPr lang="hr-HR" dirty="0" smtClean="0"/>
              <a:t>Ograničavanje struje kroz diodu (slaganje diode i otpornika)</a:t>
            </a:r>
          </a:p>
          <a:p>
            <a:pPr marL="457200" indent="-457200" eaLnBrk="1" hangingPunct="1">
              <a:buFontTx/>
              <a:buAutoNum type="arabicPeriod"/>
              <a:defRPr/>
            </a:pPr>
            <a:r>
              <a:rPr lang="hr-HR" dirty="0" smtClean="0"/>
              <a:t>Uključivanje i isključivanje diode (dodavanje tranzistora)</a:t>
            </a:r>
          </a:p>
          <a:p>
            <a:pPr marL="457200" indent="-457200" eaLnBrk="1" hangingPunct="1">
              <a:buFontTx/>
              <a:buAutoNum type="arabicPeriod"/>
              <a:defRPr/>
            </a:pPr>
            <a:r>
              <a:rPr lang="hr-HR" dirty="0" smtClean="0"/>
              <a:t>RC krug (dodavanje kondenzatora)</a:t>
            </a:r>
          </a:p>
          <a:p>
            <a:pPr marL="457200" indent="-457200" eaLnBrk="1" hangingPunct="1">
              <a:buFontTx/>
              <a:buAutoNum type="arabicPeriod"/>
              <a:defRPr/>
            </a:pPr>
            <a:r>
              <a:rPr lang="hr-HR" dirty="0" smtClean="0"/>
              <a:t>Strujni krug u cjelosti</a:t>
            </a:r>
          </a:p>
          <a:p>
            <a:pPr marL="0" indent="0" eaLnBrk="1" hangingPunct="1">
              <a:buFontTx/>
              <a:buNone/>
              <a:defRPr/>
            </a:pPr>
            <a:endParaRPr lang="hr-HR" dirty="0"/>
          </a:p>
          <a:p>
            <a:pPr eaLnBrk="1" hangingPunct="1">
              <a:buFont typeface="Wingdings" pitchFamily="2" charset="2"/>
              <a:buChar char="ü"/>
              <a:defRPr/>
            </a:pPr>
            <a:r>
              <a:rPr lang="hr-HR" dirty="0" smtClean="0"/>
              <a:t>Voditi računa o polaritetu diode i kondenzatora</a:t>
            </a:r>
          </a:p>
          <a:p>
            <a:pPr eaLnBrk="1" hangingPunct="1">
              <a:buFont typeface="Wingdings" pitchFamily="2" charset="2"/>
              <a:buChar char="ü"/>
              <a:defRPr/>
            </a:pPr>
            <a:r>
              <a:rPr lang="hr-HR" dirty="0" smtClean="0"/>
              <a:t>Objasniti izvode tranzistora (B E C)</a:t>
            </a:r>
          </a:p>
          <a:p>
            <a:pPr eaLnBrk="1" hangingPunct="1">
              <a:buFont typeface="Wingdings" pitchFamily="2" charset="2"/>
              <a:buChar char="ü"/>
              <a:defRPr/>
            </a:pPr>
            <a:r>
              <a:rPr lang="hr-HR" dirty="0" smtClean="0"/>
              <a:t>Objasniti značenje crvene i crne boje</a:t>
            </a:r>
          </a:p>
          <a:p>
            <a:pPr marL="457200" indent="-457200" eaLnBrk="1" hangingPunct="1">
              <a:buFontTx/>
              <a:buAutoNum type="arabicPeriod"/>
              <a:defRPr/>
            </a:pPr>
            <a:endParaRPr lang="hr-HR" dirty="0" smtClean="0"/>
          </a:p>
          <a:p>
            <a:pPr marL="457200" indent="-457200" eaLnBrk="1" hangingPunct="1">
              <a:buFontTx/>
              <a:buAutoNum type="arabicPeriod"/>
              <a:defRPr/>
            </a:pPr>
            <a:endParaRPr lang="hr-HR" dirty="0" smtClean="0"/>
          </a:p>
          <a:p>
            <a:pPr marL="457200" indent="-457200" eaLnBrk="1" hangingPunct="1">
              <a:buFontTx/>
              <a:buAutoNum type="arabicPeriod"/>
              <a:defRPr/>
            </a:pP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0" dur="500"/>
                                        <p:tgtEl>
                                          <p:spTgt spid="3">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hr-HR" b="0" smtClean="0"/>
              <a:t>Primjer zadatka</a:t>
            </a:r>
            <a:endParaRPr lang="en-US" b="0" smtClean="0"/>
          </a:p>
        </p:txBody>
      </p:sp>
      <p:pic>
        <p:nvPicPr>
          <p:cNvPr id="41986" name="Picture 4"/>
          <p:cNvPicPr>
            <a:picLocks noChangeAspect="1" noChangeArrowheads="1"/>
          </p:cNvPicPr>
          <p:nvPr/>
        </p:nvPicPr>
        <p:blipFill>
          <a:blip r:embed="rId3"/>
          <a:srcRect/>
          <a:stretch>
            <a:fillRect/>
          </a:stretch>
        </p:blipFill>
        <p:spPr bwMode="auto">
          <a:xfrm>
            <a:off x="1882775" y="1400175"/>
            <a:ext cx="6896100" cy="46767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hr-HR" b="0" smtClean="0"/>
              <a:t>Primjer zadatka </a:t>
            </a:r>
            <a:endParaRPr lang="en-US" b="0" smtClean="0"/>
          </a:p>
        </p:txBody>
      </p:sp>
      <p:pic>
        <p:nvPicPr>
          <p:cNvPr id="43010" name="Picture 2"/>
          <p:cNvPicPr>
            <a:picLocks noChangeAspect="1" noChangeArrowheads="1"/>
          </p:cNvPicPr>
          <p:nvPr/>
        </p:nvPicPr>
        <p:blipFill>
          <a:blip r:embed="rId2"/>
          <a:srcRect/>
          <a:stretch>
            <a:fillRect/>
          </a:stretch>
        </p:blipFill>
        <p:spPr bwMode="auto">
          <a:xfrm>
            <a:off x="1868488" y="2024063"/>
            <a:ext cx="6924675" cy="29622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hr-HR" b="0" smtClean="0"/>
              <a:t>Primjer zadatka </a:t>
            </a:r>
            <a:endParaRPr lang="en-US" b="0" smtClean="0"/>
          </a:p>
        </p:txBody>
      </p:sp>
      <p:pic>
        <p:nvPicPr>
          <p:cNvPr id="44034" name="Picture 2"/>
          <p:cNvPicPr>
            <a:picLocks noChangeAspect="1" noChangeArrowheads="1"/>
          </p:cNvPicPr>
          <p:nvPr/>
        </p:nvPicPr>
        <p:blipFill>
          <a:blip r:embed="rId2"/>
          <a:srcRect/>
          <a:stretch>
            <a:fillRect/>
          </a:stretch>
        </p:blipFill>
        <p:spPr bwMode="auto">
          <a:xfrm>
            <a:off x="1892300" y="1306513"/>
            <a:ext cx="6805613" cy="515937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hr-HR" b="0" smtClean="0"/>
              <a:t>Literatura:</a:t>
            </a:r>
            <a:endParaRPr lang="en-US" b="0" smtClean="0"/>
          </a:p>
        </p:txBody>
      </p:sp>
      <p:sp>
        <p:nvSpPr>
          <p:cNvPr id="3" name="Content Placeholder 2"/>
          <p:cNvSpPr>
            <a:spLocks noGrp="1"/>
          </p:cNvSpPr>
          <p:nvPr>
            <p:ph idx="1"/>
          </p:nvPr>
        </p:nvSpPr>
        <p:spPr>
          <a:xfrm>
            <a:off x="1435100" y="1395413"/>
            <a:ext cx="7327900" cy="4572000"/>
          </a:xfrm>
        </p:spPr>
        <p:txBody>
          <a:bodyPr/>
          <a:lstStyle/>
          <a:p>
            <a:pPr eaLnBrk="1" hangingPunct="1">
              <a:defRPr/>
            </a:pPr>
            <a:r>
              <a:rPr lang="hr-HR" dirty="0" smtClean="0"/>
              <a:t>Bartolić, Delić, Marenčić: Čudesni svijet tehnike 8,</a:t>
            </a:r>
          </a:p>
          <a:p>
            <a:pPr marL="0" indent="0" eaLnBrk="1" hangingPunct="1">
              <a:buFontTx/>
              <a:buNone/>
              <a:defRPr/>
            </a:pPr>
            <a:r>
              <a:rPr lang="hr-HR" dirty="0"/>
              <a:t>	</a:t>
            </a:r>
            <a:r>
              <a:rPr lang="hr-HR" dirty="0" smtClean="0"/>
              <a:t>ŠK, Zagreb 2009.</a:t>
            </a:r>
          </a:p>
          <a:p>
            <a:pPr eaLnBrk="1" hangingPunct="1">
              <a:defRPr/>
            </a:pPr>
            <a:r>
              <a:rPr lang="hr-HR" dirty="0" smtClean="0"/>
              <a:t>Internet:</a:t>
            </a:r>
          </a:p>
          <a:p>
            <a:pPr lvl="1" eaLnBrk="1" hangingPunct="1">
              <a:defRPr/>
            </a:pPr>
            <a:r>
              <a:rPr lang="hr-HR" dirty="0">
                <a:hlinkClick r:id="rId3"/>
              </a:rPr>
              <a:t>http://www.hztk.hr/elektronika-zadaci/</a:t>
            </a:r>
          </a:p>
          <a:p>
            <a:pPr lvl="1" eaLnBrk="1" hangingPunct="1">
              <a:defRPr/>
            </a:pPr>
            <a:r>
              <a:rPr lang="en-US" dirty="0" smtClean="0">
                <a:hlinkClick r:id="rId3"/>
              </a:rPr>
              <a:t>http</a:t>
            </a:r>
            <a:r>
              <a:rPr lang="en-US" dirty="0">
                <a:hlinkClick r:id="rId3"/>
              </a:rPr>
              <a:t>://</a:t>
            </a:r>
            <a:r>
              <a:rPr lang="en-US" dirty="0" smtClean="0">
                <a:hlinkClick r:id="rId3"/>
              </a:rPr>
              <a:t>pil2.mscommunity.net/Portals/0/sadrzaj/e-learning/learning2_novo/bloom_dr_lek.htm</a:t>
            </a:r>
            <a:endParaRPr lang="hr-HR" dirty="0" smtClean="0"/>
          </a:p>
          <a:p>
            <a:pPr lvl="1" eaLnBrk="1" hangingPunct="1">
              <a:defRPr/>
            </a:pPr>
            <a:r>
              <a:rPr lang="en-US" dirty="0">
                <a:hlinkClick r:id="rId4"/>
              </a:rPr>
              <a:t>http://www.phy.hr/~</a:t>
            </a:r>
            <a:r>
              <a:rPr lang="en-US" dirty="0" smtClean="0">
                <a:hlinkClick r:id="rId4"/>
              </a:rPr>
              <a:t>dandroic/nastava/diplome/drad_igor_jurisic.pdf</a:t>
            </a:r>
            <a:endParaRPr lang="hr-HR" dirty="0" smtClean="0"/>
          </a:p>
          <a:p>
            <a:pPr marL="457200" lvl="1" indent="0" eaLnBrk="1" hangingPunct="1">
              <a:buFont typeface="Wingdings" pitchFamily="2" charset="2"/>
              <a:buNone/>
              <a:defRPr/>
            </a:pP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797050" y="2605088"/>
            <a:ext cx="7010400" cy="838200"/>
          </a:xfrm>
        </p:spPr>
        <p:txBody>
          <a:bodyPr/>
          <a:lstStyle/>
          <a:p>
            <a:pPr algn="ctr" eaLnBrk="1" hangingPunct="1"/>
            <a:r>
              <a:rPr lang="hr-HR" b="0" smtClean="0"/>
              <a:t>Hvala na pažnji!</a:t>
            </a:r>
            <a:endParaRPr lang="en-US" b="0" smtClean="0"/>
          </a:p>
        </p:txBody>
      </p:sp>
      <p:sp>
        <p:nvSpPr>
          <p:cNvPr id="3" name="Content Placeholder 2"/>
          <p:cNvSpPr>
            <a:spLocks noGrp="1"/>
          </p:cNvSpPr>
          <p:nvPr>
            <p:ph idx="1"/>
          </p:nvPr>
        </p:nvSpPr>
        <p:spPr>
          <a:xfrm>
            <a:off x="3287713" y="5757863"/>
            <a:ext cx="5619750" cy="762000"/>
          </a:xfrm>
        </p:spPr>
        <p:txBody>
          <a:bodyPr/>
          <a:lstStyle/>
          <a:p>
            <a:pPr marL="0" indent="0" eaLnBrk="1" hangingPunct="1">
              <a:buFontTx/>
              <a:buNone/>
            </a:pPr>
            <a:endParaRPr lang="sr-Latn-CS" sz="3600" smtClean="0">
              <a:latin typeface="Tahom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9"/>
          <p:cNvSpPr>
            <a:spLocks noGrp="1" noChangeArrowheads="1"/>
          </p:cNvSpPr>
          <p:nvPr>
            <p:ph type="title"/>
          </p:nvPr>
        </p:nvSpPr>
        <p:spPr>
          <a:xfrm>
            <a:off x="1781175" y="419100"/>
            <a:ext cx="7010400" cy="838200"/>
          </a:xfrm>
        </p:spPr>
        <p:txBody>
          <a:bodyPr/>
          <a:lstStyle/>
          <a:p>
            <a:pPr eaLnBrk="1" hangingPunct="1"/>
            <a:r>
              <a:rPr lang="hr-HR" b="0" smtClean="0"/>
              <a:t>Elektronika u osmom razredu</a:t>
            </a:r>
            <a:endParaRPr lang="en-US" b="0" smtClean="0"/>
          </a:p>
        </p:txBody>
      </p:sp>
      <p:sp>
        <p:nvSpPr>
          <p:cNvPr id="8202" name="Rectangle 10"/>
          <p:cNvSpPr>
            <a:spLocks noGrp="1" noChangeArrowheads="1"/>
          </p:cNvSpPr>
          <p:nvPr>
            <p:ph type="body" idx="1"/>
          </p:nvPr>
        </p:nvSpPr>
        <p:spPr>
          <a:xfrm>
            <a:off x="1562100" y="1604963"/>
            <a:ext cx="7286625" cy="3633787"/>
          </a:xfrm>
        </p:spPr>
        <p:txBody>
          <a:bodyPr/>
          <a:lstStyle/>
          <a:p>
            <a:pPr eaLnBrk="1" hangingPunct="1">
              <a:defRPr/>
            </a:pPr>
            <a:r>
              <a:rPr lang="hr-HR" dirty="0"/>
              <a:t>Pasivni i aktivni </a:t>
            </a:r>
            <a:r>
              <a:rPr lang="hr-HR" dirty="0" smtClean="0"/>
              <a:t>elektronički </a:t>
            </a:r>
            <a:r>
              <a:rPr lang="hr-HR" dirty="0"/>
              <a:t>elementi</a:t>
            </a:r>
          </a:p>
          <a:p>
            <a:pPr marL="542925" indent="-271463" eaLnBrk="1" hangingPunct="1">
              <a:buFont typeface="Wingdings" pitchFamily="2" charset="2"/>
              <a:buChar char="Ø"/>
              <a:defRPr/>
            </a:pPr>
            <a:r>
              <a:rPr lang="hr-HR" sz="2000" dirty="0" smtClean="0"/>
              <a:t>ključni </a:t>
            </a:r>
            <a:r>
              <a:rPr lang="hr-HR" sz="2000" dirty="0"/>
              <a:t>pojmovi: pasivni </a:t>
            </a:r>
            <a:r>
              <a:rPr lang="hr-HR" sz="2000" dirty="0" smtClean="0"/>
              <a:t>elektronički </a:t>
            </a:r>
            <a:r>
              <a:rPr lang="hr-HR" sz="2000" dirty="0"/>
              <a:t>elementi</a:t>
            </a:r>
            <a:r>
              <a:rPr lang="hr-HR" sz="2000" dirty="0" smtClean="0"/>
              <a:t>,  aktivni elektronički </a:t>
            </a:r>
            <a:r>
              <a:rPr lang="hr-HR" sz="2000" dirty="0"/>
              <a:t>elementi.</a:t>
            </a:r>
          </a:p>
          <a:p>
            <a:pPr eaLnBrk="1" hangingPunct="1">
              <a:defRPr/>
            </a:pPr>
            <a:r>
              <a:rPr lang="en-US" dirty="0" err="1" smtClean="0"/>
              <a:t>Ispravlja</a:t>
            </a:r>
            <a:r>
              <a:rPr lang="hr-HR" dirty="0" smtClean="0"/>
              <a:t>č</a:t>
            </a:r>
            <a:r>
              <a:rPr lang="en-US" dirty="0" smtClean="0"/>
              <a:t> </a:t>
            </a:r>
            <a:r>
              <a:rPr lang="en-US" dirty="0" err="1" smtClean="0"/>
              <a:t>izmjeni</a:t>
            </a:r>
            <a:r>
              <a:rPr lang="hr-HR" dirty="0" smtClean="0"/>
              <a:t>č</a:t>
            </a:r>
            <a:r>
              <a:rPr lang="en-US" dirty="0" smtClean="0"/>
              <a:t>ne </a:t>
            </a:r>
            <a:r>
              <a:rPr lang="en-US" dirty="0" err="1"/>
              <a:t>struje</a:t>
            </a:r>
            <a:endParaRPr lang="en-US" dirty="0"/>
          </a:p>
          <a:p>
            <a:pPr marL="542925" indent="-271463" eaLnBrk="1" hangingPunct="1">
              <a:buFont typeface="Wingdings" pitchFamily="2" charset="2"/>
              <a:buChar char="Ø"/>
              <a:defRPr/>
            </a:pPr>
            <a:r>
              <a:rPr lang="hr-HR" sz="2000" i="1" dirty="0" err="1"/>
              <a:t>k</a:t>
            </a:r>
            <a:r>
              <a:rPr lang="en-US" sz="2000" i="1" dirty="0" err="1" smtClean="0"/>
              <a:t>lju</a:t>
            </a:r>
            <a:r>
              <a:rPr lang="hr-HR" sz="2000" i="1" dirty="0" smtClean="0"/>
              <a:t>č</a:t>
            </a:r>
            <a:r>
              <a:rPr lang="en-US" sz="2000" i="1" dirty="0" err="1" smtClean="0"/>
              <a:t>ni</a:t>
            </a:r>
            <a:r>
              <a:rPr lang="en-US" sz="2000" i="1" dirty="0" smtClean="0"/>
              <a:t> </a:t>
            </a:r>
            <a:r>
              <a:rPr lang="en-US" sz="2000" i="1" dirty="0" err="1"/>
              <a:t>pojmovi</a:t>
            </a:r>
            <a:r>
              <a:rPr lang="en-US" sz="2000" i="1" dirty="0"/>
              <a:t>: </a:t>
            </a:r>
            <a:r>
              <a:rPr lang="en-US" sz="2000" dirty="0" err="1"/>
              <a:t>dioda</a:t>
            </a:r>
            <a:r>
              <a:rPr lang="en-US" sz="2000" dirty="0"/>
              <a:t>, </a:t>
            </a:r>
            <a:r>
              <a:rPr lang="en-US" sz="2000" dirty="0" err="1"/>
              <a:t>poluvalni</a:t>
            </a:r>
            <a:r>
              <a:rPr lang="en-US" sz="2000" dirty="0"/>
              <a:t> </a:t>
            </a:r>
            <a:r>
              <a:rPr lang="en-US" sz="2000" dirty="0" err="1"/>
              <a:t>i</a:t>
            </a:r>
            <a:r>
              <a:rPr lang="en-US" sz="2000" dirty="0"/>
              <a:t> </a:t>
            </a:r>
            <a:r>
              <a:rPr lang="en-US" sz="2000" dirty="0" err="1" smtClean="0"/>
              <a:t>punovalni</a:t>
            </a:r>
            <a:r>
              <a:rPr lang="hr-HR" sz="2000" dirty="0" smtClean="0"/>
              <a:t> </a:t>
            </a:r>
            <a:r>
              <a:rPr lang="en-US" sz="2000" dirty="0" err="1" smtClean="0"/>
              <a:t>ispravlja</a:t>
            </a:r>
            <a:r>
              <a:rPr lang="hr-HR" sz="2000" dirty="0" smtClean="0"/>
              <a:t>č</a:t>
            </a:r>
            <a:r>
              <a:rPr lang="en-US" sz="2000" dirty="0" smtClean="0"/>
              <a:t>.</a:t>
            </a:r>
            <a:endParaRPr lang="hr-HR" sz="2000" dirty="0"/>
          </a:p>
          <a:p>
            <a:pPr eaLnBrk="1" hangingPunct="1">
              <a:defRPr/>
            </a:pPr>
            <a:r>
              <a:rPr lang="en-US" dirty="0" err="1"/>
              <a:t>Izrada</a:t>
            </a:r>
            <a:r>
              <a:rPr lang="en-US" dirty="0"/>
              <a:t> </a:t>
            </a:r>
            <a:r>
              <a:rPr lang="en-US" dirty="0" err="1"/>
              <a:t>jednostavnoga</a:t>
            </a:r>
            <a:r>
              <a:rPr lang="en-US" dirty="0"/>
              <a:t> </a:t>
            </a:r>
            <a:r>
              <a:rPr lang="en-US" dirty="0" err="1" smtClean="0"/>
              <a:t>elektroni</a:t>
            </a:r>
            <a:r>
              <a:rPr lang="hr-HR" dirty="0" smtClean="0"/>
              <a:t>č</a:t>
            </a:r>
            <a:r>
              <a:rPr lang="en-US" dirty="0" err="1" smtClean="0"/>
              <a:t>koga</a:t>
            </a:r>
            <a:r>
              <a:rPr lang="hr-HR" dirty="0" smtClean="0"/>
              <a:t> </a:t>
            </a:r>
            <a:r>
              <a:rPr lang="en-US" dirty="0" err="1" smtClean="0"/>
              <a:t>sklopa</a:t>
            </a:r>
            <a:endParaRPr lang="en-US" dirty="0"/>
          </a:p>
          <a:p>
            <a:pPr marL="542925" indent="-271463" eaLnBrk="1" hangingPunct="1">
              <a:buFont typeface="Wingdings" pitchFamily="2" charset="2"/>
              <a:buChar char="Ø"/>
              <a:defRPr/>
            </a:pPr>
            <a:r>
              <a:rPr lang="hr-HR" sz="2000" i="1" dirty="0" err="1"/>
              <a:t>k</a:t>
            </a:r>
            <a:r>
              <a:rPr lang="en-US" sz="2000" i="1" dirty="0" err="1" smtClean="0"/>
              <a:t>lju</a:t>
            </a:r>
            <a:r>
              <a:rPr lang="hr-HR" sz="2000" i="1" dirty="0" smtClean="0"/>
              <a:t>č</a:t>
            </a:r>
            <a:r>
              <a:rPr lang="en-US" sz="2000" i="1" dirty="0" err="1" smtClean="0"/>
              <a:t>ni</a:t>
            </a:r>
            <a:r>
              <a:rPr lang="en-US" sz="2000" i="1" dirty="0" smtClean="0"/>
              <a:t> </a:t>
            </a:r>
            <a:r>
              <a:rPr lang="en-US" sz="2000" i="1" dirty="0" err="1"/>
              <a:t>pojmovi</a:t>
            </a:r>
            <a:r>
              <a:rPr lang="en-US" sz="2000" i="1" dirty="0"/>
              <a:t>: </a:t>
            </a:r>
            <a:r>
              <a:rPr lang="en-US" sz="2000" dirty="0" err="1"/>
              <a:t>titrajni</a:t>
            </a:r>
            <a:r>
              <a:rPr lang="en-US" sz="2000" dirty="0"/>
              <a:t> </a:t>
            </a:r>
            <a:r>
              <a:rPr lang="en-US" sz="2000" dirty="0" err="1"/>
              <a:t>krug</a:t>
            </a:r>
            <a:r>
              <a:rPr lang="en-US" sz="2000" dirty="0"/>
              <a:t>, </a:t>
            </a:r>
            <a:r>
              <a:rPr lang="en-US" sz="2000" dirty="0" err="1"/>
              <a:t>multivibrator</a:t>
            </a:r>
            <a:r>
              <a:rPr lang="en-US" sz="2000" dirty="0"/>
              <a:t>, </a:t>
            </a:r>
            <a:r>
              <a:rPr lang="en-US" sz="2000" dirty="0" smtClean="0"/>
              <a:t>R-C</a:t>
            </a:r>
            <a:r>
              <a:rPr lang="hr-HR" sz="2000" dirty="0" smtClean="0"/>
              <a:t> </a:t>
            </a:r>
            <a:r>
              <a:rPr lang="en-US" sz="2000" dirty="0" err="1" smtClean="0"/>
              <a:t>vremenska</a:t>
            </a:r>
            <a:r>
              <a:rPr lang="en-US" sz="2000" dirty="0" smtClean="0"/>
              <a:t> </a:t>
            </a:r>
            <a:r>
              <a:rPr lang="en-US" sz="2000" dirty="0" err="1"/>
              <a:t>konstanta</a:t>
            </a:r>
            <a:r>
              <a:rPr lang="en-US" sz="2000" dirty="0"/>
              <a:t>, </a:t>
            </a:r>
            <a:r>
              <a:rPr lang="en-US" sz="2000" dirty="0" err="1"/>
              <a:t>punjenje</a:t>
            </a:r>
            <a:r>
              <a:rPr lang="en-US" sz="2000" dirty="0"/>
              <a:t> </a:t>
            </a:r>
            <a:r>
              <a:rPr lang="en-US" sz="2000" dirty="0" err="1"/>
              <a:t>i</a:t>
            </a:r>
            <a:r>
              <a:rPr lang="en-US" sz="2000" dirty="0"/>
              <a:t> </a:t>
            </a:r>
            <a:r>
              <a:rPr lang="en-US" sz="2000" dirty="0" err="1" smtClean="0"/>
              <a:t>pra</a:t>
            </a:r>
            <a:r>
              <a:rPr lang="hr-HR" sz="2000" dirty="0" smtClean="0"/>
              <a:t>ž</a:t>
            </a:r>
            <a:r>
              <a:rPr lang="en-US" sz="2000" dirty="0" err="1" smtClean="0"/>
              <a:t>njenje</a:t>
            </a:r>
            <a:r>
              <a:rPr lang="hr-HR" sz="2000" dirty="0" smtClean="0"/>
              <a:t> </a:t>
            </a:r>
            <a:r>
              <a:rPr lang="en-US" sz="2000" dirty="0" err="1" smtClean="0"/>
              <a:t>kondenzatora</a:t>
            </a:r>
            <a:endParaRPr lang="hr-HR"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202">
                                            <p:txEl>
                                              <p:pRg st="0" end="0"/>
                                            </p:txEl>
                                          </p:spTgt>
                                        </p:tgtEl>
                                        <p:attrNameLst>
                                          <p:attrName>style.visibility</p:attrName>
                                        </p:attrNameLst>
                                      </p:cBhvr>
                                      <p:to>
                                        <p:strVal val="visible"/>
                                      </p:to>
                                    </p:set>
                                    <p:animEffect transition="in" filter="randombar(horizontal)">
                                      <p:cBhvr>
                                        <p:cTn id="7" dur="500"/>
                                        <p:tgtEl>
                                          <p:spTgt spid="820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202">
                                            <p:txEl>
                                              <p:pRg st="1" end="1"/>
                                            </p:txEl>
                                          </p:spTgt>
                                        </p:tgtEl>
                                        <p:attrNameLst>
                                          <p:attrName>style.visibility</p:attrName>
                                        </p:attrNameLst>
                                      </p:cBhvr>
                                      <p:to>
                                        <p:strVal val="visible"/>
                                      </p:to>
                                    </p:set>
                                    <p:animEffect transition="in" filter="randombar(horizontal)">
                                      <p:cBhvr>
                                        <p:cTn id="10" dur="500"/>
                                        <p:tgtEl>
                                          <p:spTgt spid="820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202">
                                            <p:txEl>
                                              <p:pRg st="2" end="2"/>
                                            </p:txEl>
                                          </p:spTgt>
                                        </p:tgtEl>
                                        <p:attrNameLst>
                                          <p:attrName>style.visibility</p:attrName>
                                        </p:attrNameLst>
                                      </p:cBhvr>
                                      <p:to>
                                        <p:strVal val="visible"/>
                                      </p:to>
                                    </p:set>
                                    <p:animEffect transition="in" filter="randombar(horizontal)">
                                      <p:cBhvr>
                                        <p:cTn id="15" dur="500"/>
                                        <p:tgtEl>
                                          <p:spTgt spid="8202">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202">
                                            <p:txEl>
                                              <p:pRg st="3" end="3"/>
                                            </p:txEl>
                                          </p:spTgt>
                                        </p:tgtEl>
                                        <p:attrNameLst>
                                          <p:attrName>style.visibility</p:attrName>
                                        </p:attrNameLst>
                                      </p:cBhvr>
                                      <p:to>
                                        <p:strVal val="visible"/>
                                      </p:to>
                                    </p:set>
                                    <p:animEffect transition="in" filter="randombar(horizontal)">
                                      <p:cBhvr>
                                        <p:cTn id="18" dur="500"/>
                                        <p:tgtEl>
                                          <p:spTgt spid="820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202">
                                            <p:txEl>
                                              <p:pRg st="4" end="4"/>
                                            </p:txEl>
                                          </p:spTgt>
                                        </p:tgtEl>
                                        <p:attrNameLst>
                                          <p:attrName>style.visibility</p:attrName>
                                        </p:attrNameLst>
                                      </p:cBhvr>
                                      <p:to>
                                        <p:strVal val="visible"/>
                                      </p:to>
                                    </p:set>
                                    <p:animEffect transition="in" filter="randombar(horizontal)">
                                      <p:cBhvr>
                                        <p:cTn id="23" dur="500"/>
                                        <p:tgtEl>
                                          <p:spTgt spid="8202">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8202">
                                            <p:txEl>
                                              <p:pRg st="5" end="5"/>
                                            </p:txEl>
                                          </p:spTgt>
                                        </p:tgtEl>
                                        <p:attrNameLst>
                                          <p:attrName>style.visibility</p:attrName>
                                        </p:attrNameLst>
                                      </p:cBhvr>
                                      <p:to>
                                        <p:strVal val="visible"/>
                                      </p:to>
                                    </p:set>
                                    <p:animEffect transition="in" filter="randombar(horizontal)">
                                      <p:cBhvr>
                                        <p:cTn id="26" dur="500"/>
                                        <p:tgtEl>
                                          <p:spTgt spid="8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
          <p:cNvSpPr>
            <a:spLocks noGrp="1" noChangeArrowheads="1"/>
          </p:cNvSpPr>
          <p:nvPr>
            <p:ph type="title"/>
          </p:nvPr>
        </p:nvSpPr>
        <p:spPr/>
        <p:txBody>
          <a:bodyPr/>
          <a:lstStyle/>
          <a:p>
            <a:pPr algn="ctr" eaLnBrk="1" hangingPunct="1"/>
            <a:r>
              <a:rPr lang="hr-HR" b="0" smtClean="0"/>
              <a:t>Astabilni multivibrator – </a:t>
            </a:r>
            <a:br>
              <a:rPr lang="hr-HR" b="0" smtClean="0"/>
            </a:br>
            <a:r>
              <a:rPr lang="hr-HR" b="0" smtClean="0"/>
              <a:t>tranzistorsko treptalo</a:t>
            </a:r>
            <a:endParaRPr lang="en-US" b="0" smtClean="0"/>
          </a:p>
        </p:txBody>
      </p:sp>
      <p:pic>
        <p:nvPicPr>
          <p:cNvPr id="18434" name="Picture 3" descr="C:\Program Files\TK8\media\slideshow\03\326.jpg"/>
          <p:cNvPicPr>
            <a:picLocks noChangeAspect="1" noChangeArrowheads="1"/>
          </p:cNvPicPr>
          <p:nvPr/>
        </p:nvPicPr>
        <p:blipFill>
          <a:blip r:embed="rId3"/>
          <a:srcRect/>
          <a:stretch>
            <a:fillRect/>
          </a:stretch>
        </p:blipFill>
        <p:spPr bwMode="auto">
          <a:xfrm>
            <a:off x="1477963" y="1311275"/>
            <a:ext cx="7620000" cy="43561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b="0" smtClean="0"/>
              <a:t>Ograničavanje struje kroz diodu </a:t>
            </a:r>
            <a:endParaRPr lang="en-US" smtClean="0"/>
          </a:p>
        </p:txBody>
      </p:sp>
      <p:pic>
        <p:nvPicPr>
          <p:cNvPr id="20482" name="Picture 2" descr="C:\Program Files\TK8\media\slideshow\03\326.jpg"/>
          <p:cNvPicPr>
            <a:picLocks noChangeAspect="1" noChangeArrowheads="1"/>
          </p:cNvPicPr>
          <p:nvPr/>
        </p:nvPicPr>
        <p:blipFill>
          <a:blip r:embed="rId3"/>
          <a:srcRect l="67334" t="7047" r="14223" b="30370"/>
          <a:stretch>
            <a:fillRect/>
          </a:stretch>
        </p:blipFill>
        <p:spPr bwMode="auto">
          <a:xfrm>
            <a:off x="6627813" y="1617663"/>
            <a:ext cx="1406525" cy="2725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0" smtClean="0"/>
              <a:t>Uključivanje i isključivanje dioda </a:t>
            </a:r>
            <a:endParaRPr lang="en-US" smtClean="0"/>
          </a:p>
        </p:txBody>
      </p:sp>
      <p:pic>
        <p:nvPicPr>
          <p:cNvPr id="22530" name="Picture 2"/>
          <p:cNvPicPr>
            <a:picLocks noChangeAspect="1" noChangeArrowheads="1"/>
          </p:cNvPicPr>
          <p:nvPr/>
        </p:nvPicPr>
        <p:blipFill>
          <a:blip r:embed="rId3"/>
          <a:srcRect/>
          <a:stretch>
            <a:fillRect/>
          </a:stretch>
        </p:blipFill>
        <p:spPr bwMode="auto">
          <a:xfrm>
            <a:off x="5557838" y="1354138"/>
            <a:ext cx="3556000" cy="419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0" smtClean="0"/>
              <a:t>RC krug </a:t>
            </a:r>
            <a:endParaRPr lang="en-US" smtClean="0"/>
          </a:p>
        </p:txBody>
      </p:sp>
      <p:pic>
        <p:nvPicPr>
          <p:cNvPr id="24578" name="Picture 2"/>
          <p:cNvPicPr>
            <a:picLocks noChangeAspect="1" noChangeArrowheads="1"/>
          </p:cNvPicPr>
          <p:nvPr/>
        </p:nvPicPr>
        <p:blipFill>
          <a:blip r:embed="rId3"/>
          <a:srcRect/>
          <a:stretch>
            <a:fillRect/>
          </a:stretch>
        </p:blipFill>
        <p:spPr bwMode="auto">
          <a:xfrm>
            <a:off x="2921000" y="1824038"/>
            <a:ext cx="57658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hr-HR" b="0" smtClean="0"/>
              <a:t>E</a:t>
            </a:r>
            <a:r>
              <a:rPr lang="en-US" b="0" smtClean="0"/>
              <a:t>lektronički krug u cijelosti</a:t>
            </a:r>
          </a:p>
        </p:txBody>
      </p:sp>
      <p:pic>
        <p:nvPicPr>
          <p:cNvPr id="26626" name="Picture 2" descr="C:\Program Files\TK8\media\slideshow\03\326.jpg"/>
          <p:cNvPicPr>
            <a:picLocks noChangeAspect="1" noChangeArrowheads="1"/>
          </p:cNvPicPr>
          <p:nvPr/>
        </p:nvPicPr>
        <p:blipFill>
          <a:blip r:embed="rId3"/>
          <a:srcRect/>
          <a:stretch>
            <a:fillRect/>
          </a:stretch>
        </p:blipFill>
        <p:spPr bwMode="auto">
          <a:xfrm>
            <a:off x="1576388" y="1350963"/>
            <a:ext cx="7620000" cy="4356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hr-HR" b="0" smtClean="0"/>
              <a:t>Slaganje na eksperimentalnoj pločici</a:t>
            </a:r>
            <a:endParaRPr lang="en-US" b="0" smtClean="0"/>
          </a:p>
        </p:txBody>
      </p:sp>
      <p:pic>
        <p:nvPicPr>
          <p:cNvPr id="28674" name="Picture 2"/>
          <p:cNvPicPr>
            <a:picLocks noChangeAspect="1" noChangeArrowheads="1"/>
          </p:cNvPicPr>
          <p:nvPr/>
        </p:nvPicPr>
        <p:blipFill>
          <a:blip r:embed="rId3"/>
          <a:srcRect t="46440" b="14812"/>
          <a:stretch>
            <a:fillRect/>
          </a:stretch>
        </p:blipFill>
        <p:spPr bwMode="auto">
          <a:xfrm>
            <a:off x="2214563" y="1471613"/>
            <a:ext cx="6194425" cy="1828800"/>
          </a:xfrm>
          <a:prstGeom prst="rect">
            <a:avLst/>
          </a:prstGeom>
          <a:noFill/>
          <a:ln w="9525">
            <a:noFill/>
            <a:miter lim="800000"/>
            <a:headEnd/>
            <a:tailEnd/>
          </a:ln>
        </p:spPr>
      </p:pic>
      <p:pic>
        <p:nvPicPr>
          <p:cNvPr id="28675" name="Picture 2"/>
          <p:cNvPicPr>
            <a:picLocks noChangeAspect="1" noChangeArrowheads="1"/>
          </p:cNvPicPr>
          <p:nvPr/>
        </p:nvPicPr>
        <p:blipFill>
          <a:blip r:embed="rId4"/>
          <a:srcRect t="14812" b="46440"/>
          <a:stretch>
            <a:fillRect/>
          </a:stretch>
        </p:blipFill>
        <p:spPr bwMode="auto">
          <a:xfrm>
            <a:off x="2233613" y="3325813"/>
            <a:ext cx="6194425" cy="1828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hr-HR" b="0" smtClean="0"/>
              <a:t>Primjer kratkog spoja  i dobrog spoja na pločici</a:t>
            </a:r>
            <a:endParaRPr lang="en-US" b="0" smtClean="0"/>
          </a:p>
        </p:txBody>
      </p:sp>
      <p:pic>
        <p:nvPicPr>
          <p:cNvPr id="30722" name="Picture 2"/>
          <p:cNvPicPr>
            <a:picLocks noChangeAspect="1" noChangeArrowheads="1"/>
          </p:cNvPicPr>
          <p:nvPr/>
        </p:nvPicPr>
        <p:blipFill>
          <a:blip r:embed="rId3"/>
          <a:srcRect/>
          <a:stretch>
            <a:fillRect/>
          </a:stretch>
        </p:blipFill>
        <p:spPr bwMode="auto">
          <a:xfrm>
            <a:off x="1474788" y="1604963"/>
            <a:ext cx="1979612" cy="1481137"/>
          </a:xfrm>
          <a:prstGeom prst="rect">
            <a:avLst/>
          </a:prstGeom>
          <a:noFill/>
          <a:ln w="9525">
            <a:noFill/>
            <a:miter lim="800000"/>
            <a:headEnd/>
            <a:tailEnd/>
          </a:ln>
        </p:spPr>
      </p:pic>
      <p:pic>
        <p:nvPicPr>
          <p:cNvPr id="30723" name="Picture 3"/>
          <p:cNvPicPr>
            <a:picLocks noChangeAspect="1" noChangeArrowheads="1"/>
          </p:cNvPicPr>
          <p:nvPr/>
        </p:nvPicPr>
        <p:blipFill>
          <a:blip r:embed="rId4"/>
          <a:srcRect/>
          <a:stretch>
            <a:fillRect/>
          </a:stretch>
        </p:blipFill>
        <p:spPr bwMode="auto">
          <a:xfrm>
            <a:off x="3841750" y="1604963"/>
            <a:ext cx="1978025" cy="1484312"/>
          </a:xfrm>
          <a:prstGeom prst="rect">
            <a:avLst/>
          </a:prstGeom>
          <a:noFill/>
          <a:ln w="9525">
            <a:noFill/>
            <a:miter lim="800000"/>
            <a:headEnd/>
            <a:tailEnd/>
          </a:ln>
        </p:spPr>
      </p:pic>
      <p:pic>
        <p:nvPicPr>
          <p:cNvPr id="30724" name="Picture 4"/>
          <p:cNvPicPr>
            <a:picLocks noChangeAspect="1" noChangeArrowheads="1"/>
          </p:cNvPicPr>
          <p:nvPr/>
        </p:nvPicPr>
        <p:blipFill>
          <a:blip r:embed="rId5"/>
          <a:srcRect/>
          <a:stretch>
            <a:fillRect/>
          </a:stretch>
        </p:blipFill>
        <p:spPr bwMode="auto">
          <a:xfrm>
            <a:off x="6246813" y="1604963"/>
            <a:ext cx="1978025" cy="1481137"/>
          </a:xfrm>
          <a:prstGeom prst="rect">
            <a:avLst/>
          </a:prstGeom>
          <a:noFill/>
          <a:ln w="9525">
            <a:noFill/>
            <a:miter lim="800000"/>
            <a:headEnd/>
            <a:tailEnd/>
          </a:ln>
        </p:spPr>
      </p:pic>
      <p:pic>
        <p:nvPicPr>
          <p:cNvPr id="30725" name="Picture 5"/>
          <p:cNvPicPr>
            <a:picLocks noChangeAspect="1" noChangeArrowheads="1"/>
          </p:cNvPicPr>
          <p:nvPr/>
        </p:nvPicPr>
        <p:blipFill>
          <a:blip r:embed="rId6"/>
          <a:srcRect/>
          <a:stretch>
            <a:fillRect/>
          </a:stretch>
        </p:blipFill>
        <p:spPr bwMode="auto">
          <a:xfrm>
            <a:off x="2681288" y="3086100"/>
            <a:ext cx="4554537" cy="340518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01158951">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01158951</Template>
  <TotalTime>723</TotalTime>
  <Words>945</Words>
  <Application>Microsoft Office PowerPoint</Application>
  <PresentationFormat>Prikaz na zaslonu (4:3)</PresentationFormat>
  <Paragraphs>72</Paragraphs>
  <Slides>18</Slides>
  <Notes>13</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01158951</vt:lpstr>
      <vt:lpstr>Elektronika 8. razred   Vježba: Astabilni multivibrator</vt:lpstr>
      <vt:lpstr>Elektronika u osmom razredu</vt:lpstr>
      <vt:lpstr>Astabilni multivibrator –  tranzistorsko treptalo</vt:lpstr>
      <vt:lpstr>Ograničavanje struje kroz diodu </vt:lpstr>
      <vt:lpstr>Uključivanje i isključivanje dioda </vt:lpstr>
      <vt:lpstr>RC krug </vt:lpstr>
      <vt:lpstr>Elektronički krug u cijelosti</vt:lpstr>
      <vt:lpstr>Slaganje na eksperimentalnoj pločici</vt:lpstr>
      <vt:lpstr>Primjer kratkog spoja  i dobrog spoja na pločici</vt:lpstr>
      <vt:lpstr>Raspored izvoda</vt:lpstr>
      <vt:lpstr>Elektronička shema</vt:lpstr>
      <vt:lpstr>Montažna shema</vt:lpstr>
      <vt:lpstr>Slaganje na eksperimentalnoj pločici</vt:lpstr>
      <vt:lpstr>Primjer zadatka</vt:lpstr>
      <vt:lpstr>Primjer zadatka </vt:lpstr>
      <vt:lpstr>Primjer zadatka </vt:lpstr>
      <vt:lpstr>Literatura:</vt:lpstr>
      <vt:lpstr>Hvala na pažnji!</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Expectations</dc:title>
  <dc:subject/>
  <dc:creator>teh.kultura</dc:creator>
  <cp:keywords/>
  <dc:description/>
  <cp:lastModifiedBy>user</cp:lastModifiedBy>
  <cp:revision>42</cp:revision>
  <cp:lastPrinted>2011-12-12T17:35:27Z</cp:lastPrinted>
  <dcterms:created xsi:type="dcterms:W3CDTF">2008-01-18T14:50:25Z</dcterms:created>
  <dcterms:modified xsi:type="dcterms:W3CDTF">2012-02-20T10:26:18Z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ies>
</file>