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DC1A071-2A74-455A-A49A-8BB21E4AC2F6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C1A071-2A74-455A-A49A-8BB21E4AC2F6}" type="datetimeFigureOut">
              <a:rPr lang="sr-Latn-CS" smtClean="0"/>
              <a:pPr/>
              <a:t>13.3.2014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TOPOGRAFSKE KARTE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715304" cy="1752600"/>
          </a:xfrm>
        </p:spPr>
        <p:txBody>
          <a:bodyPr/>
          <a:lstStyle/>
          <a:p>
            <a:r>
              <a:rPr lang="hr-HR" dirty="0" smtClean="0"/>
              <a:t>ZADACI ZA VJEŽBU/PROVJERAVANJE/OCJENJIVANJE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 idx="4294967295"/>
          </p:nvPr>
        </p:nvSpPr>
        <p:spPr>
          <a:xfrm>
            <a:off x="642910" y="928670"/>
            <a:ext cx="8072494" cy="485776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r-HR" sz="2200" dirty="0" smtClean="0"/>
              <a:t>Otvorite </a:t>
            </a:r>
            <a:r>
              <a:rPr lang="hr-HR" sz="2200" dirty="0"/>
              <a:t>geografsku kartu Nizinske Hrvatske (str. 62-63) i izračunajte stvarnu zračnu udaljenost između gradova Slatina - Županja</a:t>
            </a:r>
            <a:r>
              <a:rPr lang="hr-HR" sz="2200" dirty="0" smtClean="0"/>
              <a:t>. Koliko km biste prošli da putujete automobilom? </a:t>
            </a:r>
            <a:r>
              <a:rPr lang="hr-HR" sz="2200" dirty="0"/>
              <a:t>Kada biste iz Županje došli u Koprivnicu, koliko biste km prešli?</a:t>
            </a:r>
            <a:br>
              <a:rPr lang="hr-HR" sz="2200" dirty="0"/>
            </a:br>
            <a:r>
              <a:rPr lang="hr-HR" sz="2200" dirty="0"/>
              <a:t> </a:t>
            </a:r>
            <a:br>
              <a:rPr lang="hr-HR" sz="2200" dirty="0"/>
            </a:br>
            <a:r>
              <a:rPr lang="hr-HR" dirty="0" smtClean="0"/>
              <a:t>. </a:t>
            </a:r>
            <a:r>
              <a:rPr lang="hr-HR" sz="2700" dirty="0" smtClean="0"/>
              <a:t>Otvorite geografsku kartu Republike Hrvatske (str. 58-59) i izračunajte stvarnu zračnu udaljenost između gradova Šibenik - Čakovec. Kada biste iz Čakovca došli u Sisak, koliko biste km prešli?</a:t>
            </a:r>
            <a:endParaRPr lang="hr-HR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8596" y="500043"/>
            <a:ext cx="8029604" cy="571503"/>
          </a:xfrm>
        </p:spPr>
        <p:txBody>
          <a:bodyPr>
            <a:normAutofit/>
          </a:bodyPr>
          <a:lstStyle/>
          <a:p>
            <a:r>
              <a:rPr lang="hr-HR" sz="2400" dirty="0" smtClean="0"/>
              <a:t>ZADACI ZA VJEŽBU/PROVJERAVANJE/OCJENJIVANJE</a:t>
            </a:r>
            <a:endParaRPr lang="hr-HR" sz="2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28596" y="1500174"/>
            <a:ext cx="8358246" cy="3311137"/>
          </a:xfrm>
        </p:spPr>
        <p:txBody>
          <a:bodyPr/>
          <a:lstStyle/>
          <a:p>
            <a:pPr algn="l">
              <a:buFont typeface="Wingdings" pitchFamily="2" charset="2"/>
              <a:buChar char="§"/>
            </a:pPr>
            <a:r>
              <a:rPr lang="hr-HR" sz="2000" b="1" dirty="0" smtClean="0">
                <a:latin typeface="Arial" pitchFamily="34" charset="0"/>
                <a:cs typeface="Arial" pitchFamily="34" charset="0"/>
              </a:rPr>
              <a:t> Otvorite geografsku kartu Gorske Hrvatske (str. 64-65) i izračunajte stvarnu zračnu udaljenost između naselja  Delnice - Gračac. </a:t>
            </a:r>
          </a:p>
          <a:p>
            <a:pPr algn="l"/>
            <a:r>
              <a:rPr lang="hr-HR" sz="2000" b="1" dirty="0" smtClean="0">
                <a:latin typeface="Arial" pitchFamily="34" charset="0"/>
                <a:cs typeface="Arial" pitchFamily="34" charset="0"/>
              </a:rPr>
              <a:t>Kada biste iz Gračaca došli u Gospić, koliko biste km prešli?</a:t>
            </a:r>
            <a:endParaRPr lang="hr-HR" sz="2000" dirty="0" smtClean="0">
              <a:latin typeface="Arial" pitchFamily="34" charset="0"/>
              <a:cs typeface="Arial" pitchFamily="34" charset="0"/>
            </a:endParaRP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 fontScale="92500" lnSpcReduction="20000"/>
          </a:bodyPr>
          <a:lstStyle/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>1. Skiciraj put kretanja od stajališta krećući se prema zadanim azimutima. Svaki orijentir označi odgovarajućim topografskim znakom.</a:t>
            </a:r>
            <a:br>
              <a:rPr lang="hr-HR" sz="2800" dirty="0" smtClean="0">
                <a:latin typeface="Arial" pitchFamily="34" charset="0"/>
                <a:cs typeface="Arial" pitchFamily="34" charset="0"/>
              </a:rPr>
            </a:br>
            <a:r>
              <a:rPr lang="hr-HR" sz="2800" dirty="0" smtClean="0">
                <a:latin typeface="Arial" pitchFamily="34" charset="0"/>
                <a:cs typeface="Arial" pitchFamily="34" charset="0"/>
              </a:rPr>
              <a:t> Skica je u M 1 :  25 000.</a:t>
            </a:r>
          </a:p>
          <a:p>
            <a:r>
              <a:rPr lang="hr-HR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2800" dirty="0" smtClean="0">
                <a:latin typeface="Arial" pitchFamily="34" charset="0"/>
                <a:cs typeface="Arial" pitchFamily="34" charset="0"/>
              </a:rPr>
            </a:br>
            <a:r>
              <a:rPr lang="hr-HR" sz="2800" dirty="0" smtClean="0">
                <a:latin typeface="Arial" pitchFamily="34" charset="0"/>
                <a:cs typeface="Arial" pitchFamily="34" charset="0"/>
              </a:rPr>
              <a:t>a) od stajališta do utvrde udaljenost je 1 km, azimut 75°</a:t>
            </a:r>
            <a:br>
              <a:rPr lang="hr-HR" sz="2800" dirty="0" smtClean="0">
                <a:latin typeface="Arial" pitchFamily="34" charset="0"/>
                <a:cs typeface="Arial" pitchFamily="34" charset="0"/>
              </a:rPr>
            </a:br>
            <a:r>
              <a:rPr lang="hr-HR" sz="2800" dirty="0" smtClean="0">
                <a:latin typeface="Arial" pitchFamily="34" charset="0"/>
                <a:cs typeface="Arial" pitchFamily="34" charset="0"/>
              </a:rPr>
              <a:t>b) od utvrde do planinarskog doma je pola km, azimut 185°</a:t>
            </a:r>
            <a:br>
              <a:rPr lang="hr-HR" sz="2800" dirty="0" smtClean="0">
                <a:latin typeface="Arial" pitchFamily="34" charset="0"/>
                <a:cs typeface="Arial" pitchFamily="34" charset="0"/>
              </a:rPr>
            </a:br>
            <a:r>
              <a:rPr lang="hr-HR" sz="2800" dirty="0" smtClean="0">
                <a:latin typeface="Arial" pitchFamily="34" charset="0"/>
                <a:cs typeface="Arial" pitchFamily="34" charset="0"/>
              </a:rPr>
              <a:t>c) od planinarskog doma do arheološkog nalazišta je 1,5 km, azimut 290°</a:t>
            </a:r>
            <a:br>
              <a:rPr lang="hr-HR" sz="2800" dirty="0" smtClean="0">
                <a:latin typeface="Arial" pitchFamily="34" charset="0"/>
                <a:cs typeface="Arial" pitchFamily="34" charset="0"/>
              </a:rPr>
            </a:br>
            <a:r>
              <a:rPr lang="hr-HR" sz="2800" dirty="0" smtClean="0">
                <a:latin typeface="Arial" pitchFamily="34" charset="0"/>
                <a:cs typeface="Arial" pitchFamily="34" charset="0"/>
              </a:rPr>
              <a:t>d) od arheološkog nalazišta do izvora je 1km i 250m, azimut 195°. Stigli ste na cilj.</a:t>
            </a:r>
            <a:br>
              <a:rPr lang="hr-HR" sz="2800" dirty="0" smtClean="0">
                <a:latin typeface="Arial" pitchFamily="34" charset="0"/>
                <a:cs typeface="Arial" pitchFamily="34" charset="0"/>
              </a:rPr>
            </a:br>
            <a:r>
              <a:rPr lang="hr-HR" sz="2800" dirty="0" smtClean="0">
                <a:latin typeface="Arial" pitchFamily="34" charset="0"/>
                <a:cs typeface="Arial" pitchFamily="34" charset="0"/>
              </a:rPr>
              <a:t>e) kada biste od izvora do stajališta mogli put prijeći pravocrtno, koji bi bio azimut vašeg smjera?</a:t>
            </a: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dirty="0" smtClean="0"/>
              <a:t> 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hr-HR" sz="2000" dirty="0" smtClean="0"/>
              <a:t>ZADACI ZA VJEŽBU/PROVJERAVANJE/OCJENJIVANJE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714356"/>
            <a:ext cx="7772400" cy="4214842"/>
          </a:xfrm>
        </p:spPr>
        <p:txBody>
          <a:bodyPr>
            <a:normAutofit/>
          </a:bodyPr>
          <a:lstStyle/>
          <a:p>
            <a:pPr lvl="0" algn="l"/>
            <a:r>
              <a:rPr lang="hr-HR" sz="2200" dirty="0" smtClean="0">
                <a:latin typeface="Arial" pitchFamily="34" charset="0"/>
                <a:cs typeface="Arial" pitchFamily="34" charset="0"/>
              </a:rPr>
              <a:t>1. GRUPA</a:t>
            </a:r>
            <a:br>
              <a:rPr lang="hr-HR" sz="2200" dirty="0" smtClean="0">
                <a:latin typeface="Arial" pitchFamily="34" charset="0"/>
                <a:cs typeface="Arial" pitchFamily="34" charset="0"/>
              </a:rPr>
            </a:br>
            <a:r>
              <a:rPr lang="hr-HR" sz="2200" dirty="0" smtClean="0">
                <a:latin typeface="Arial" pitchFamily="34" charset="0"/>
                <a:cs typeface="Arial" pitchFamily="34" charset="0"/>
              </a:rPr>
              <a:t>-orijentirajte plan grada Koprivnica</a:t>
            </a:r>
            <a:br>
              <a:rPr lang="hr-HR" sz="2200" dirty="0" smtClean="0">
                <a:latin typeface="Arial" pitchFamily="34" charset="0"/>
                <a:cs typeface="Arial" pitchFamily="34" charset="0"/>
              </a:rPr>
            </a:br>
            <a:r>
              <a:rPr lang="hr-HR" sz="2200" dirty="0" smtClean="0">
                <a:latin typeface="Arial" pitchFamily="34" charset="0"/>
                <a:cs typeface="Arial" pitchFamily="34" charset="0"/>
              </a:rPr>
              <a:t>-odredite stajalište na karti</a:t>
            </a:r>
            <a:br>
              <a:rPr lang="hr-HR" sz="2200" dirty="0" smtClean="0">
                <a:latin typeface="Arial" pitchFamily="34" charset="0"/>
                <a:cs typeface="Arial" pitchFamily="34" charset="0"/>
              </a:rPr>
            </a:br>
            <a:r>
              <a:rPr lang="hr-HR" sz="2200" dirty="0" smtClean="0">
                <a:latin typeface="Arial" pitchFamily="34" charset="0"/>
                <a:cs typeface="Arial" pitchFamily="34" charset="0"/>
              </a:rPr>
              <a:t>-uočite mjerilo</a:t>
            </a:r>
            <a:br>
              <a:rPr lang="hr-HR" sz="2200" dirty="0" smtClean="0">
                <a:latin typeface="Arial" pitchFamily="34" charset="0"/>
                <a:cs typeface="Arial" pitchFamily="34" charset="0"/>
              </a:rPr>
            </a:br>
            <a:r>
              <a:rPr lang="hr-HR" sz="2200" dirty="0" smtClean="0">
                <a:latin typeface="Arial" pitchFamily="34" charset="0"/>
                <a:cs typeface="Arial" pitchFamily="34" charset="0"/>
              </a:rPr>
              <a:t>-odredite azimut znaka «Podravka» na krovu poslovne zgrade ako je stajalište košarkaški koš na igralištu</a:t>
            </a:r>
            <a:br>
              <a:rPr lang="hr-HR" sz="2200" dirty="0" smtClean="0">
                <a:latin typeface="Arial" pitchFamily="34" charset="0"/>
                <a:cs typeface="Arial" pitchFamily="34" charset="0"/>
              </a:rPr>
            </a:br>
            <a:r>
              <a:rPr lang="hr-HR" sz="2200" dirty="0" smtClean="0">
                <a:latin typeface="Arial" pitchFamily="34" charset="0"/>
                <a:cs typeface="Arial" pitchFamily="34" charset="0"/>
              </a:rPr>
              <a:t>-u kvadrantu stajališta pronađi 5 topografskih znakova, nacrtaj ih u bilježnicu i pokraj njih napiši što označavaju</a:t>
            </a:r>
            <a:br>
              <a:rPr lang="hr-HR" sz="2200" dirty="0" smtClean="0">
                <a:latin typeface="Arial" pitchFamily="34" charset="0"/>
                <a:cs typeface="Arial" pitchFamily="34" charset="0"/>
              </a:rPr>
            </a:br>
            <a:r>
              <a:rPr lang="hr-HR" sz="2200" dirty="0" smtClean="0">
                <a:latin typeface="Arial" pitchFamily="34" charset="0"/>
                <a:cs typeface="Arial" pitchFamily="34" charset="0"/>
              </a:rPr>
              <a:t> </a:t>
            </a:r>
            <a:br>
              <a:rPr lang="hr-HR" sz="2200" dirty="0" smtClean="0">
                <a:latin typeface="Arial" pitchFamily="34" charset="0"/>
                <a:cs typeface="Arial" pitchFamily="34" charset="0"/>
              </a:rPr>
            </a:br>
            <a:endParaRPr lang="hr-HR" sz="2700" b="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flipV="1">
            <a:off x="685800" y="4811310"/>
            <a:ext cx="7772400" cy="1689523"/>
          </a:xfrm>
        </p:spPr>
        <p:txBody>
          <a:bodyPr/>
          <a:lstStyle/>
          <a:p>
            <a:r>
              <a:rPr lang="hr-HR" dirty="0" smtClean="0"/>
              <a:t>-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2. GRUPA</a:t>
            </a:r>
            <a:br>
              <a:rPr lang="hr-HR" dirty="0" smtClean="0">
                <a:latin typeface="Arial" pitchFamily="34" charset="0"/>
                <a:cs typeface="Arial" pitchFamily="34" charset="0"/>
              </a:rPr>
            </a:br>
            <a:r>
              <a:rPr lang="hr-HR" dirty="0" smtClean="0">
                <a:latin typeface="Arial" pitchFamily="34" charset="0"/>
                <a:cs typeface="Arial" pitchFamily="34" charset="0"/>
              </a:rPr>
              <a:t> -orijentirajte plan grada Koprivnica</a:t>
            </a:r>
            <a:br>
              <a:rPr lang="hr-HR" dirty="0" smtClean="0">
                <a:latin typeface="Arial" pitchFamily="34" charset="0"/>
                <a:cs typeface="Arial" pitchFamily="34" charset="0"/>
              </a:rPr>
            </a:br>
            <a:r>
              <a:rPr lang="hr-HR" dirty="0" smtClean="0">
                <a:latin typeface="Arial" pitchFamily="34" charset="0"/>
                <a:cs typeface="Arial" pitchFamily="34" charset="0"/>
              </a:rPr>
              <a:t>-odredite stajalište na karti</a:t>
            </a:r>
            <a:br>
              <a:rPr lang="hr-HR" dirty="0" smtClean="0">
                <a:latin typeface="Arial" pitchFamily="34" charset="0"/>
                <a:cs typeface="Arial" pitchFamily="34" charset="0"/>
              </a:rPr>
            </a:br>
            <a:r>
              <a:rPr lang="hr-HR" dirty="0" smtClean="0">
                <a:latin typeface="Arial" pitchFamily="34" charset="0"/>
                <a:cs typeface="Arial" pitchFamily="34" charset="0"/>
              </a:rPr>
              <a:t>-uočite mjerilo</a:t>
            </a:r>
            <a:br>
              <a:rPr lang="hr-HR" dirty="0" smtClean="0">
                <a:latin typeface="Arial" pitchFamily="34" charset="0"/>
                <a:cs typeface="Arial" pitchFamily="34" charset="0"/>
              </a:rPr>
            </a:br>
            <a:r>
              <a:rPr lang="hr-HR" dirty="0" smtClean="0">
                <a:latin typeface="Arial" pitchFamily="34" charset="0"/>
                <a:cs typeface="Arial" pitchFamily="34" charset="0"/>
              </a:rPr>
              <a:t>-odredite azimut znaka «Podravka» na krovu poslovne zgrade ako je stajalište kod stative gola uz ogradu vrtića</a:t>
            </a:r>
            <a:br>
              <a:rPr lang="hr-HR" dirty="0" smtClean="0">
                <a:latin typeface="Arial" pitchFamily="34" charset="0"/>
                <a:cs typeface="Arial" pitchFamily="34" charset="0"/>
              </a:rPr>
            </a:br>
            <a:r>
              <a:rPr lang="hr-HR" dirty="0" smtClean="0">
                <a:latin typeface="Arial" pitchFamily="34" charset="0"/>
                <a:cs typeface="Arial" pitchFamily="34" charset="0"/>
              </a:rPr>
              <a:t>-u kvadrantu stajališta pronađi 5 topografskih znakova, nacrtaj ih u bilježnicu i pokraj njih napiši što označavaju</a:t>
            </a:r>
            <a:br>
              <a:rPr lang="hr-HR" dirty="0" smtClean="0">
                <a:latin typeface="Arial" pitchFamily="34" charset="0"/>
                <a:cs typeface="Arial" pitchFamily="34" charset="0"/>
              </a:rPr>
            </a:b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Izlazak u okoliš škole i kretanje po planu grada uz zadani smjer kretanja </a:t>
            </a:r>
            <a:r>
              <a:rPr lang="hr-HR" dirty="0" err="1" smtClean="0"/>
              <a:t>npr</a:t>
            </a:r>
            <a:r>
              <a:rPr lang="hr-HR" dirty="0" smtClean="0"/>
              <a:t>. </a:t>
            </a:r>
            <a:r>
              <a:rPr lang="hr-HR" smtClean="0"/>
              <a:t>uz </a:t>
            </a:r>
            <a:r>
              <a:rPr lang="hr-HR" dirty="0" smtClean="0"/>
              <a:t>vremenske </a:t>
            </a:r>
            <a:r>
              <a:rPr lang="hr-HR" dirty="0" smtClean="0"/>
              <a:t>razlike i suprotan smjer kretanja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Nakon povratka na stajalište uspoređuju se prijeđene udaljenosti i pravci kretanja/azimut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0" dirty="0" smtClean="0"/>
              <a:t>ZADACI ZA VJEŽBU/PROVJERAVANJE/OCJENJIVANJE</a:t>
            </a:r>
            <a:endParaRPr lang="hr-HR" sz="20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721431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hr-HR" dirty="0" smtClean="0"/>
              <a:t>List topografske karte 1 : 50 000  predočuje prostor veličine:</a:t>
            </a:r>
          </a:p>
          <a:p>
            <a:r>
              <a:rPr lang="hr-HR" dirty="0" smtClean="0"/>
              <a:t>                    a) 7,5´ x  7,5´      b) 15´ x  15´    c) 30´  x  30´     d) 1°  x   1°                                        </a:t>
            </a:r>
          </a:p>
          <a:p>
            <a:r>
              <a:rPr lang="hr-HR" dirty="0" smtClean="0"/>
              <a:t>                       </a:t>
            </a:r>
          </a:p>
          <a:p>
            <a:pPr lvl="0"/>
            <a:r>
              <a:rPr lang="hr-HR" dirty="0" smtClean="0"/>
              <a:t> Među mjerilima topografskih karata izdvoji -zaokruži uljeza:</a:t>
            </a:r>
          </a:p>
          <a:p>
            <a:r>
              <a:rPr lang="hr-HR" dirty="0" smtClean="0"/>
              <a:t>         a) 1 : 10 000       b) 1 : 25 000           c)1 : 50 000      c)1 : 1 000 000</a:t>
            </a:r>
          </a:p>
          <a:p>
            <a:r>
              <a:rPr lang="hr-HR" dirty="0" smtClean="0"/>
              <a:t> </a:t>
            </a:r>
          </a:p>
          <a:p>
            <a:pPr lvl="0"/>
            <a:r>
              <a:rPr lang="hr-HR" dirty="0" smtClean="0"/>
              <a:t>Visinska razlika između izohipsa naziva se ……………………………………………………………..</a:t>
            </a:r>
          </a:p>
          <a:p>
            <a:r>
              <a:rPr lang="hr-HR" dirty="0" smtClean="0"/>
              <a:t> </a:t>
            </a:r>
          </a:p>
          <a:p>
            <a:pPr lvl="0"/>
            <a:r>
              <a:rPr lang="hr-HR" dirty="0" smtClean="0"/>
              <a:t>Azimut sjeverozapada iznosi ……………………………..</a:t>
            </a:r>
          </a:p>
          <a:p>
            <a:r>
              <a:rPr lang="hr-HR" dirty="0" smtClean="0"/>
              <a:t> </a:t>
            </a:r>
          </a:p>
          <a:p>
            <a:r>
              <a:rPr lang="hr-HR" dirty="0" smtClean="0"/>
              <a:t> </a:t>
            </a:r>
          </a:p>
          <a:p>
            <a:pPr lvl="0"/>
            <a:r>
              <a:rPr lang="hr-HR" dirty="0" smtClean="0"/>
              <a:t>Navedene elemente topografske karte (mjerilo, reljef, prometnice, naselja, koordinatna mreža, ekvidistancija) svrstaj u odgovarajuće skupine.</a:t>
            </a:r>
          </a:p>
          <a:p>
            <a:r>
              <a:rPr lang="hr-HR" dirty="0" smtClean="0"/>
              <a:t> </a:t>
            </a:r>
          </a:p>
          <a:p>
            <a:r>
              <a:rPr lang="hr-HR" dirty="0" smtClean="0"/>
              <a:t>            a) matematički elementi: …………………………………………………………………………….   </a:t>
            </a:r>
          </a:p>
          <a:p>
            <a:r>
              <a:rPr lang="hr-HR" dirty="0" smtClean="0"/>
              <a:t>            b) geografski elementi:    ……………………………………………………………………………..</a:t>
            </a:r>
          </a:p>
          <a:p>
            <a:r>
              <a:rPr lang="hr-HR" dirty="0" smtClean="0"/>
              <a:t> </a:t>
            </a:r>
          </a:p>
          <a:p>
            <a:pPr lvl="0"/>
            <a:r>
              <a:rPr lang="hr-HR" dirty="0" smtClean="0"/>
              <a:t>Kolika je stvarna udaljenost između najzapadnije i najistočnije točke Hrvatske ako su na karti mjerila 1 : 5 000 </a:t>
            </a:r>
            <a:r>
              <a:rPr lang="hr-HR" dirty="0" err="1" smtClean="0"/>
              <a:t>000</a:t>
            </a:r>
            <a:r>
              <a:rPr lang="hr-HR" dirty="0" smtClean="0"/>
              <a:t> udaljene 9,5 cm? Izračunaj.</a:t>
            </a:r>
          </a:p>
          <a:p>
            <a:r>
              <a:rPr lang="hr-HR" dirty="0" smtClean="0"/>
              <a:t> 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0" dirty="0" smtClean="0"/>
              <a:t>ZADACI ZA VJEŽBU/PROVJERAVANJE/OCJENJIVANJE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 </a:t>
            </a:r>
            <a:r>
              <a:rPr lang="hr-HR" sz="2200" dirty="0" smtClean="0"/>
              <a:t>Visinska razlika između izohipsa naziva se ………………………….. </a:t>
            </a:r>
          </a:p>
          <a:p>
            <a:r>
              <a:rPr lang="hr-HR" sz="2200" dirty="0" smtClean="0"/>
              <a:t> Azimut sjeverozapada iznosi ……………………….</a:t>
            </a:r>
          </a:p>
          <a:p>
            <a:r>
              <a:rPr lang="hr-HR" sz="2200" dirty="0" smtClean="0"/>
              <a:t> Koji od navedenih sadržaja karte </a:t>
            </a:r>
            <a:r>
              <a:rPr lang="hr-HR" sz="2200" u="sng" dirty="0" smtClean="0"/>
              <a:t>pripada</a:t>
            </a:r>
            <a:r>
              <a:rPr lang="hr-HR" sz="2200" dirty="0" smtClean="0"/>
              <a:t>  u skupinu matematičkih elemenata?</a:t>
            </a:r>
          </a:p>
          <a:p>
            <a:r>
              <a:rPr lang="hr-HR" sz="2200" dirty="0" smtClean="0"/>
              <a:t>a) mjerilo       b) prometnice         c) granica      d) koordinatna mreža</a:t>
            </a:r>
          </a:p>
          <a:p>
            <a:endParaRPr lang="hr-HR" sz="2200" dirty="0" smtClean="0"/>
          </a:p>
          <a:p>
            <a:r>
              <a:rPr lang="hr-HR" sz="2200" dirty="0" smtClean="0"/>
              <a:t> Određivanje stajališta, strana svijeta i smjera kretanja naziva se </a:t>
            </a:r>
            <a:r>
              <a:rPr lang="hr-HR" sz="2200" dirty="0" err="1" smtClean="0"/>
              <a:t>.............................</a:t>
            </a:r>
            <a:r>
              <a:rPr lang="hr-HR" sz="2200" dirty="0" smtClean="0"/>
              <a:t>. Pri tome, sa stajališta mjerimo vodoravni kut između sjevera i smjera kretanja ili orijentira koji se naziva </a:t>
            </a:r>
            <a:r>
              <a:rPr lang="hr-HR" sz="2200" dirty="0" err="1" smtClean="0"/>
              <a:t>...............</a:t>
            </a:r>
            <a:r>
              <a:rPr lang="hr-HR" sz="2200" dirty="0" smtClean="0"/>
              <a:t>.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000" b="0" dirty="0" smtClean="0"/>
              <a:t>ZADACI ZA VJEŽBU/PROVJERAVANJE/OCJENJIVANJE</a:t>
            </a:r>
            <a:endParaRPr lang="hr-H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</TotalTime>
  <Words>230</Words>
  <PresentationFormat>Prikaz na zaslonu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Gomilanje</vt:lpstr>
      <vt:lpstr>TOPOGRAFSKE KARTE</vt:lpstr>
      <vt:lpstr>Otvorite geografsku kartu Nizinske Hrvatske (str. 62-63) i izračunajte stvarnu zračnu udaljenost između gradova Slatina - Županja. Koliko km biste prošli da putujete automobilom? Kada biste iz Županje došli u Koprivnicu, koliko biste km prešli?   . Otvorite geografsku kartu Republike Hrvatske (str. 58-59) i izračunajte stvarnu zračnu udaljenost između gradova Šibenik - Čakovec. Kada biste iz Čakovca došli u Sisak, koliko biste km prešli?</vt:lpstr>
      <vt:lpstr>ZADACI ZA VJEŽBU/PROVJERAVANJE/OCJENJIVANJE</vt:lpstr>
      <vt:lpstr>ZADACI ZA VJEŽBU/PROVJERAVANJE/OCJENJIVANJE</vt:lpstr>
      <vt:lpstr>1. GRUPA -orijentirajte plan grada Koprivnica -odredite stajalište na karti -uočite mjerilo -odredite azimut znaka «Podravka» na krovu poslovne zgrade ako je stajalište košarkaški koš na igralištu -u kvadrantu stajališta pronađi 5 topografskih znakova, nacrtaj ih u bilježnicu i pokraj njih napiši što označavaju   </vt:lpstr>
      <vt:lpstr>Slajd 6</vt:lpstr>
      <vt:lpstr>ZADACI ZA VJEŽBU/PROVJERAVANJE/OCJENJIVANJE</vt:lpstr>
      <vt:lpstr>ZADACI ZA VJEŽBU/PROVJERAVANJE/OCJENJIVANJE</vt:lpstr>
      <vt:lpstr>ZADACI ZA VJEŽBU/PROVJERAVANJE/OCJENJIVANJE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TOPOGRAFSKE KARTE</dc:title>
  <dc:creator>Korisnik</dc:creator>
  <cp:lastModifiedBy>Korisnik</cp:lastModifiedBy>
  <cp:revision>7</cp:revision>
  <dcterms:created xsi:type="dcterms:W3CDTF">2014-03-12T08:50:53Z</dcterms:created>
  <dcterms:modified xsi:type="dcterms:W3CDTF">2014-03-13T13:20:45Z</dcterms:modified>
</cp:coreProperties>
</file>