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26CB85-EB52-493F-BB78-8578D0F48FDF}" type="datetimeFigureOut">
              <a:rPr lang="sr-Latn-CS" smtClean="0"/>
              <a:t>29.8.2011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827FA2-153D-41D3-BAC7-50BC5190AE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6CB85-EB52-493F-BB78-8578D0F48FDF}" type="datetimeFigureOut">
              <a:rPr lang="sr-Latn-CS" smtClean="0"/>
              <a:t>29.8.2011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827FA2-153D-41D3-BAC7-50BC5190AE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6CB85-EB52-493F-BB78-8578D0F48FDF}" type="datetimeFigureOut">
              <a:rPr lang="sr-Latn-CS" smtClean="0"/>
              <a:t>29.8.2011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827FA2-153D-41D3-BAC7-50BC5190AE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6CB85-EB52-493F-BB78-8578D0F48FDF}" type="datetimeFigureOut">
              <a:rPr lang="sr-Latn-CS" smtClean="0"/>
              <a:t>29.8.2011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827FA2-153D-41D3-BAC7-50BC5190AE3E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6CB85-EB52-493F-BB78-8578D0F48FDF}" type="datetimeFigureOut">
              <a:rPr lang="sr-Latn-CS" smtClean="0"/>
              <a:t>29.8.2011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827FA2-153D-41D3-BAC7-50BC5190AE3E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6CB85-EB52-493F-BB78-8578D0F48FDF}" type="datetimeFigureOut">
              <a:rPr lang="sr-Latn-CS" smtClean="0"/>
              <a:t>29.8.2011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827FA2-153D-41D3-BAC7-50BC5190AE3E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6CB85-EB52-493F-BB78-8578D0F48FDF}" type="datetimeFigureOut">
              <a:rPr lang="sr-Latn-CS" smtClean="0"/>
              <a:t>29.8.2011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827FA2-153D-41D3-BAC7-50BC5190AE3E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6CB85-EB52-493F-BB78-8578D0F48FDF}" type="datetimeFigureOut">
              <a:rPr lang="sr-Latn-CS" smtClean="0"/>
              <a:t>29.8.2011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827FA2-153D-41D3-BAC7-50BC5190AE3E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6CB85-EB52-493F-BB78-8578D0F48FDF}" type="datetimeFigureOut">
              <a:rPr lang="sr-Latn-CS" smtClean="0"/>
              <a:t>29.8.2011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827FA2-153D-41D3-BAC7-50BC5190AE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26CB85-EB52-493F-BB78-8578D0F48FDF}" type="datetimeFigureOut">
              <a:rPr lang="sr-Latn-CS" smtClean="0"/>
              <a:t>29.8.2011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827FA2-153D-41D3-BAC7-50BC5190AE3E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26CB85-EB52-493F-BB78-8578D0F48FDF}" type="datetimeFigureOut">
              <a:rPr lang="sr-Latn-CS" smtClean="0"/>
              <a:t>29.8.2011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827FA2-153D-41D3-BAC7-50BC5190AE3E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26CB85-EB52-493F-BB78-8578D0F48FDF}" type="datetimeFigureOut">
              <a:rPr lang="sr-Latn-CS" smtClean="0"/>
              <a:t>29.8.2011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8827FA2-153D-41D3-BAC7-50BC5190AE3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Terenska nastava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Dubravka </a:t>
            </a:r>
            <a:r>
              <a:rPr lang="hr-HR" sz="2000" dirty="0" err="1" smtClean="0"/>
              <a:t>Vajdić</a:t>
            </a:r>
            <a:r>
              <a:rPr lang="hr-HR" sz="2000" dirty="0" smtClean="0"/>
              <a:t>, OŠ”Đuro Ester” Koprivnica</a:t>
            </a:r>
            <a:endParaRPr lang="hr-H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3657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857496"/>
            <a:ext cx="12858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286256"/>
            <a:ext cx="15335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286256"/>
            <a:ext cx="914402" cy="135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8634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Nastavni plan i program(+izborne teme i sadržaji)</a:t>
            </a:r>
          </a:p>
          <a:p>
            <a:r>
              <a:rPr lang="hr-HR" dirty="0" smtClean="0"/>
              <a:t>Suvremen ili tradicionalni pristup?</a:t>
            </a:r>
          </a:p>
          <a:p>
            <a:r>
              <a:rPr lang="hr-HR" dirty="0" smtClean="0"/>
              <a:t>Tko?</a:t>
            </a:r>
          </a:p>
          <a:p>
            <a:r>
              <a:rPr lang="hr-HR" dirty="0" smtClean="0"/>
              <a:t>Gdje? (zavičaj/domovina)</a:t>
            </a:r>
          </a:p>
          <a:p>
            <a:r>
              <a:rPr lang="hr-HR" dirty="0" smtClean="0"/>
              <a:t>VRIJEME OSTVARENJA –jesen, svibanj, uz datume?</a:t>
            </a:r>
          </a:p>
          <a:p>
            <a:r>
              <a:rPr lang="hr-HR" dirty="0" smtClean="0"/>
              <a:t>Što je potrebno za ostvarenje: prije, za vrijeme i poslije terenske nastave?</a:t>
            </a:r>
          </a:p>
          <a:p>
            <a:r>
              <a:rPr lang="hr-HR" dirty="0" smtClean="0"/>
              <a:t>Potreba vođenja bilježaka</a:t>
            </a:r>
            <a:r>
              <a:rPr lang="hr-HR" dirty="0" smtClean="0">
                <a:sym typeface="Wingdings" pitchFamily="2" charset="2"/>
              </a:rPr>
              <a:t> terenski dnevnik</a:t>
            </a:r>
          </a:p>
          <a:p>
            <a:r>
              <a:rPr lang="hr-HR" dirty="0" smtClean="0">
                <a:sym typeface="Wingdings" pitchFamily="2" charset="2"/>
              </a:rPr>
              <a:t>Stvaranje terenske mape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pic>
        <p:nvPicPr>
          <p:cNvPr id="6146" name="Picture 2" descr="C:\Documents and Settings\All Users\Documents\My Pictures\Kodak Pictures\2011-04-19\100_2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14290"/>
            <a:ext cx="1991638" cy="1496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 smtClean="0"/>
              <a:t>Bez obzira na pristup terenskoj nastavi,najvažnije je izaći iz učionice.</a:t>
            </a:r>
          </a:p>
          <a:p>
            <a:pPr algn="ctr"/>
            <a:r>
              <a:rPr lang="hr-HR" dirty="0" smtClean="0"/>
              <a:t>HVALA NA </a:t>
            </a:r>
          </a:p>
          <a:p>
            <a:pPr algn="ctr">
              <a:buNone/>
            </a:pPr>
            <a:r>
              <a:rPr lang="hr-HR" dirty="0" smtClean="0"/>
              <a:t>SURADNJI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 KRAJ</a:t>
            </a:r>
            <a:endParaRPr lang="hr-HR" dirty="0"/>
          </a:p>
        </p:txBody>
      </p:sp>
      <p:pic>
        <p:nvPicPr>
          <p:cNvPr id="7170" name="Picture 2" descr="C:\Documents and Settings\All Users\Documents\My Pictures\Kodak Pictures\2011-05-25\100_3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7694"/>
            <a:ext cx="2091544" cy="1571612"/>
          </a:xfrm>
          <a:prstGeom prst="rect">
            <a:avLst/>
          </a:prstGeom>
          <a:noFill/>
        </p:spPr>
      </p:pic>
      <p:pic>
        <p:nvPicPr>
          <p:cNvPr id="7171" name="Picture 3" descr="C:\Documents and Settings\All Users\Documents\My Pictures\Kodak Pictures\2011-05-25\100_3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357430"/>
            <a:ext cx="1996471" cy="1500173"/>
          </a:xfrm>
          <a:prstGeom prst="rect">
            <a:avLst/>
          </a:prstGeom>
          <a:noFill/>
        </p:spPr>
      </p:pic>
      <p:pic>
        <p:nvPicPr>
          <p:cNvPr id="7172" name="Picture 4" descr="C:\Documents and Settings\All Users\Documents\My Pictures\Kodak Pictures\2011-05-25\100_3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3734" y="3929066"/>
            <a:ext cx="2420266" cy="1818618"/>
          </a:xfrm>
          <a:prstGeom prst="rect">
            <a:avLst/>
          </a:prstGeom>
          <a:noFill/>
        </p:spPr>
      </p:pic>
      <p:pic>
        <p:nvPicPr>
          <p:cNvPr id="7173" name="Picture 5" descr="C:\Documents and Settings\All Users\Documents\My Pictures\Kodak Pictures\2011-05-25\100_3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357562"/>
            <a:ext cx="2348828" cy="1764939"/>
          </a:xfrm>
          <a:prstGeom prst="rect">
            <a:avLst/>
          </a:prstGeom>
          <a:noFill/>
        </p:spPr>
      </p:pic>
      <p:pic>
        <p:nvPicPr>
          <p:cNvPr id="7174" name="Picture 6" descr="C:\Documents and Settings\All Users\Documents\My Pictures\Kodak Pictures\2011-05-25\100_32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57430"/>
            <a:ext cx="2063076" cy="1550221"/>
          </a:xfrm>
          <a:prstGeom prst="rect">
            <a:avLst/>
          </a:prstGeom>
          <a:noFill/>
        </p:spPr>
      </p:pic>
      <p:pic>
        <p:nvPicPr>
          <p:cNvPr id="7175" name="Picture 7" descr="C:\Documents and Settings\All Users\Documents\My Pictures\Kodak Pictures\2011-05-25\100_32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3286124"/>
            <a:ext cx="2063076" cy="1550221"/>
          </a:xfrm>
          <a:prstGeom prst="rect">
            <a:avLst/>
          </a:prstGeom>
          <a:noFill/>
        </p:spPr>
      </p:pic>
      <p:pic>
        <p:nvPicPr>
          <p:cNvPr id="7176" name="Picture 8" descr="C:\Documents and Settings\All Users\Documents\My Pictures\Kodak Pictures\2011-05-25\100_32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5000636"/>
            <a:ext cx="2186615" cy="1643050"/>
          </a:xfrm>
          <a:prstGeom prst="rect">
            <a:avLst/>
          </a:prstGeom>
          <a:noFill/>
        </p:spPr>
      </p:pic>
      <p:pic>
        <p:nvPicPr>
          <p:cNvPr id="7177" name="Picture 9" descr="C:\Documents and Settings\All Users\Documents\My Pictures\Kodak Pictures\2011-04-19\100_197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5000636"/>
            <a:ext cx="2063076" cy="1550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Tradicionalni i suvremen pristup terenskoj nastavi</a:t>
            </a:r>
            <a:br>
              <a:rPr lang="hr-HR" dirty="0" smtClean="0"/>
            </a:br>
            <a:r>
              <a:rPr lang="hr-HR" dirty="0" smtClean="0"/>
              <a:t>-razlika je u stupnju uključenosti učenika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901706"/>
            <a:ext cx="3143272" cy="269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43404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Usmjeren je na učitelja te na objašnjavanje i poučavanje, bilježenje i direktno promatranje</a:t>
            </a:r>
          </a:p>
          <a:p>
            <a:endParaRPr lang="hr-HR" dirty="0" smtClean="0"/>
          </a:p>
          <a:p>
            <a:r>
              <a:rPr lang="hr-HR" dirty="0" smtClean="0"/>
              <a:t>Mala je razina aktivne uključenosti </a:t>
            </a:r>
            <a:r>
              <a:rPr lang="hr-HR" dirty="0" smtClean="0"/>
              <a:t>učenika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Sastoji se od promatranja i slušanja na osnovi toga i prethodno usvojenih znanja,</a:t>
            </a:r>
          </a:p>
          <a:p>
            <a:endParaRPr lang="hr-HR" dirty="0" smtClean="0"/>
          </a:p>
          <a:p>
            <a:r>
              <a:rPr lang="hr-HR" dirty="0" smtClean="0"/>
              <a:t>Od opisivanja i objašnjavanja značajki prostora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Tradicionalni pristup</a:t>
            </a:r>
            <a:br>
              <a:rPr lang="hr-HR" dirty="0" smtClean="0"/>
            </a:br>
            <a:r>
              <a:rPr lang="hr-HR" dirty="0" smtClean="0"/>
              <a:t>(</a:t>
            </a:r>
            <a:r>
              <a:rPr lang="hr-HR" dirty="0" err="1" smtClean="0"/>
              <a:t>izvanučionička</a:t>
            </a:r>
            <a:r>
              <a:rPr lang="hr-HR" dirty="0" smtClean="0"/>
              <a:t> nastava,</a:t>
            </a:r>
            <a:br>
              <a:rPr lang="hr-HR" dirty="0" smtClean="0"/>
            </a:br>
            <a:r>
              <a:rPr lang="hr-HR" dirty="0" smtClean="0"/>
              <a:t> izlet…?)</a:t>
            </a:r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57166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00594"/>
          </a:xfrm>
        </p:spPr>
        <p:txBody>
          <a:bodyPr>
            <a:normAutofit/>
          </a:bodyPr>
          <a:lstStyle/>
          <a:p>
            <a:r>
              <a:rPr lang="hr-HR" dirty="0" smtClean="0"/>
              <a:t>Mnogo učinkovitiji jer je usmjeren na proces terenskog istraživanja</a:t>
            </a:r>
          </a:p>
          <a:p>
            <a:r>
              <a:rPr lang="hr-HR" dirty="0" smtClean="0"/>
              <a:t>Iako se sastoji od elemenata promatranja, opisivanja i objašnjavanja, usmjeren je na rješavanje problema</a:t>
            </a:r>
          </a:p>
          <a:p>
            <a:r>
              <a:rPr lang="hr-HR" dirty="0" smtClean="0"/>
              <a:t>Učenici sudjeluju u planiranju, prikupljanju i obradi podataka te njihovoj interpretaciji i prezentaciji (učenik/</a:t>
            </a:r>
            <a:r>
              <a:rPr lang="hr-HR" dirty="0" err="1" smtClean="0"/>
              <a:t>ci</a:t>
            </a:r>
            <a:r>
              <a:rPr lang="hr-HR" dirty="0" smtClean="0"/>
              <a:t> prikupljaju i zapisuju podatke, obrađuju i analiziraju, donose zaključke….)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Suvremen pristup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0"/>
            <a:ext cx="11906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ISKUSTVENO UČENJE-učenje kroz izravno iskustvo povećavajući razumijevanje apstraktnih geografskih procesa promatrajući stvarni svijet</a:t>
            </a:r>
          </a:p>
          <a:p>
            <a:endParaRPr lang="hr-HR" dirty="0" smtClean="0"/>
          </a:p>
          <a:p>
            <a:r>
              <a:rPr lang="hr-HR" dirty="0" smtClean="0"/>
              <a:t>POVEĆAVANJE GEOGRAFSKOG INTERESA KROZ INTERAKCIJU S OKOLIŠEM</a:t>
            </a:r>
          </a:p>
          <a:p>
            <a:endParaRPr lang="hr-HR" dirty="0" smtClean="0"/>
          </a:p>
          <a:p>
            <a:r>
              <a:rPr lang="hr-HR" dirty="0" smtClean="0"/>
              <a:t>RAZVOJ ODGOVORNOSTI ZA VLASTITO UČENJE-aktivno uključivanje pojedinca jer učenik planira i uči koristeći svoje vlastite metode učenja, na svoj neovisan način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Prednosti suvremenog pristupa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RAZVIJANJE I UKLJUČIVANJE ANALITIČKIH VJEŠTINA-terenski rad se oslanja na velikom rasponu vještina od kojih se mnoge ne mogu koristiti u razredu</a:t>
            </a:r>
          </a:p>
          <a:p>
            <a:r>
              <a:rPr lang="hr-HR" dirty="0" smtClean="0"/>
              <a:t>DOŽIVLJAVANJE STVARNOG ISTRAŽIVANJA-potiče razvijanje istraživačkih i komunikacijskih vještina te vještina sudjelovanja</a:t>
            </a:r>
          </a:p>
          <a:p>
            <a:r>
              <a:rPr lang="hr-HR" dirty="0" smtClean="0"/>
              <a:t>RAZVIJANJE POZITIVNOG ODNOSA PREMA OKOLIŠU I POVEĆAVANJE UVAŽAVANJA NJEGOVIH ESTETSKIH KVALITETA</a:t>
            </a:r>
          </a:p>
          <a:p>
            <a:r>
              <a:rPr lang="hr-HR" dirty="0" smtClean="0"/>
              <a:t>TIMSKI RAD-socijalne prednosti temeljene na suradnji s drugima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292935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RAZVOJ SPOSOBNOSTI I VJEŠTINA-promatranje, sinteze, vrednovanje, rasuđivanje, zaključivanje, praktično rješavanje problema, prilagođavanje novim zahtjevima, vještina uporabe instrumenata i aparata…</a:t>
            </a:r>
          </a:p>
          <a:p>
            <a:r>
              <a:rPr lang="hr-HR" dirty="0" smtClean="0"/>
              <a:t>UPORABA SUVREMENIH TEHNOLOGIJA-prikupljanje i razmjena podataka uz pomoć interneta</a:t>
            </a:r>
          </a:p>
          <a:p>
            <a:r>
              <a:rPr lang="hr-HR" dirty="0" smtClean="0"/>
              <a:t>INTERDISCIPLINARNOST-suodnos</a:t>
            </a:r>
          </a:p>
          <a:p>
            <a:r>
              <a:rPr lang="hr-HR" dirty="0" smtClean="0"/>
              <a:t>VEĆA MOTIVIRANOST UČENIKA-osobno zadovoljstvo koje se manifestira kroz veću učinkovitost učenja, bolje upoznavanje drugih učenika i učitelja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8252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19506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Nastava geografije u korelaciji s ostalim predmetima treba omogućiti AKTIVNO, INTERAKTIVNO I SURADNIČKO UČENJE,</a:t>
            </a:r>
          </a:p>
          <a:p>
            <a:r>
              <a:rPr lang="hr-HR" dirty="0" smtClean="0"/>
              <a:t>UČENJE KROZ SVE KANALE UČENJA I</a:t>
            </a:r>
          </a:p>
          <a:p>
            <a:r>
              <a:rPr lang="hr-HR" dirty="0" smtClean="0"/>
              <a:t>UZ POMOĆ RAZLIČITIH IZVORA ZNANJA, NOVIH TEHNOLOGIJA I U IZVORNOJ STVARNOSTI – NA TERENU</a:t>
            </a:r>
          </a:p>
          <a:p>
            <a:r>
              <a:rPr lang="hr-HR" i="1" dirty="0" smtClean="0"/>
              <a:t>U UČENJU I POUČAVANJU VREDNIJE JE NAUČITI KAKO DOĆI DO INFORMACIJA NEGO NAUČITI OBILJE INFORMACIJA</a:t>
            </a:r>
          </a:p>
          <a:p>
            <a:r>
              <a:rPr lang="hr-HR" dirty="0" smtClean="0"/>
              <a:t>SUVREMEN PRISTUP TERENSKOJ NASTAVI UVAŽAVA OPĆE TEŽNJE U IZVOĐENJU NASTAVE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Terenska nastava</a:t>
            </a:r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IZVANUČIONIČKE NASTAVE</a:t>
            </a:r>
            <a:br>
              <a:rPr lang="hr-HR" dirty="0" smtClean="0"/>
            </a:br>
            <a:r>
              <a:rPr lang="hr-HR" dirty="0" smtClean="0"/>
              <a:t>TERENSKE NASTAVE </a:t>
            </a:r>
            <a:br>
              <a:rPr lang="hr-HR" dirty="0" smtClean="0"/>
            </a:br>
            <a:r>
              <a:rPr lang="hr-HR" dirty="0" smtClean="0"/>
              <a:t>–radionica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Što smo ostvarili, kako </a:t>
            </a:r>
            <a:r>
              <a:rPr lang="hr-HR" dirty="0" smtClean="0"/>
              <a:t>smo </a:t>
            </a:r>
            <a:r>
              <a:rPr lang="hr-HR" dirty="0" smtClean="0"/>
              <a:t>ostvarili, što bismo promijenili?</a:t>
            </a:r>
          </a:p>
          <a:p>
            <a:r>
              <a:rPr lang="hr-HR" dirty="0" smtClean="0"/>
              <a:t>-prostor</a:t>
            </a:r>
          </a:p>
          <a:p>
            <a:r>
              <a:rPr lang="hr-HR" dirty="0" smtClean="0"/>
              <a:t>-korelacija</a:t>
            </a:r>
          </a:p>
          <a:p>
            <a:r>
              <a:rPr lang="hr-HR" dirty="0" smtClean="0"/>
              <a:t>-radni materijal –da/ne</a:t>
            </a:r>
          </a:p>
          <a:p>
            <a:r>
              <a:rPr lang="hr-HR" dirty="0" smtClean="0"/>
              <a:t>-vrednovanje, prikaz</a:t>
            </a:r>
          </a:p>
          <a:p>
            <a:r>
              <a:rPr lang="hr-HR" dirty="0" smtClean="0"/>
              <a:t>5. razredi</a:t>
            </a:r>
          </a:p>
          <a:p>
            <a:r>
              <a:rPr lang="hr-HR" dirty="0" smtClean="0"/>
              <a:t>6.</a:t>
            </a:r>
          </a:p>
          <a:p>
            <a:r>
              <a:rPr lang="hr-HR" dirty="0" smtClean="0"/>
              <a:t>7.</a:t>
            </a:r>
          </a:p>
          <a:p>
            <a:r>
              <a:rPr lang="hr-HR" dirty="0" smtClean="0"/>
              <a:t>8.</a:t>
            </a:r>
            <a:endParaRPr lang="hr-HR" dirty="0"/>
          </a:p>
        </p:txBody>
      </p:sp>
      <p:pic>
        <p:nvPicPr>
          <p:cNvPr id="5122" name="Picture 2" descr="C:\Documents and Settings\All Users\Documents\My Pictures\Kodak Pictures\2011-04-19\100_2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071678"/>
            <a:ext cx="2277390" cy="1711259"/>
          </a:xfrm>
          <a:prstGeom prst="rect">
            <a:avLst/>
          </a:prstGeom>
          <a:noFill/>
        </p:spPr>
      </p:pic>
      <p:pic>
        <p:nvPicPr>
          <p:cNvPr id="5123" name="Picture 3" descr="C:\Documents and Settings\All Users\Documents\My Pictures\Kodak Pictures\2011-04-19\100_2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929066"/>
            <a:ext cx="2397706" cy="1801667"/>
          </a:xfrm>
          <a:prstGeom prst="rect">
            <a:avLst/>
          </a:prstGeom>
          <a:noFill/>
        </p:spPr>
      </p:pic>
      <p:pic>
        <p:nvPicPr>
          <p:cNvPr id="5124" name="Picture 4" descr="C:\Documents and Settings\All Users\Documents\My Pictures\Kodak Pictures\2011-04-19\100_29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072074"/>
            <a:ext cx="2091544" cy="1571612"/>
          </a:xfrm>
          <a:prstGeom prst="rect">
            <a:avLst/>
          </a:prstGeom>
          <a:noFill/>
        </p:spPr>
      </p:pic>
      <p:pic>
        <p:nvPicPr>
          <p:cNvPr id="5125" name="Picture 5" descr="C:\Documents and Settings\All Users\Documents\My Pictures\Kodak Pictures\2011-04-19\100_29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929198"/>
            <a:ext cx="2134514" cy="1603900"/>
          </a:xfrm>
          <a:prstGeom prst="rect">
            <a:avLst/>
          </a:prstGeom>
          <a:noFill/>
        </p:spPr>
      </p:pic>
      <p:pic>
        <p:nvPicPr>
          <p:cNvPr id="5126" name="Picture 6" descr="C:\Documents and Settings\All Users\Documents\My Pictures\Kodak Pictures\2011-04-19\100_29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2362" y="0"/>
            <a:ext cx="1991638" cy="1496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</TotalTime>
  <Words>430</Words>
  <Application>Microsoft Office PowerPoint</Application>
  <PresentationFormat>Prikaz na zaslonu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Gomilanje</vt:lpstr>
      <vt:lpstr>Terenska nastava</vt:lpstr>
      <vt:lpstr>   Tradicionalni i suvremen pristup terenskoj nastavi -razlika je u stupnju uključenosti učenika  </vt:lpstr>
      <vt:lpstr>Tradicionalni pristup (izvanučionička nastava,  izlet…?)</vt:lpstr>
      <vt:lpstr>Suvremen pristup</vt:lpstr>
      <vt:lpstr>Prednosti suvremenog pristupa</vt:lpstr>
      <vt:lpstr>Slajd 6</vt:lpstr>
      <vt:lpstr>Slajd 7</vt:lpstr>
      <vt:lpstr>Terenska nastava</vt:lpstr>
      <vt:lpstr>IZVANUČIONIČKE NASTAVE TERENSKE NASTAVE  –radionica </vt:lpstr>
      <vt:lpstr>Zaključak</vt:lpstr>
      <vt:lpstr>ZA KRAJ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Terenska nastava</dc:title>
  <dc:creator>User</dc:creator>
  <cp:lastModifiedBy>User</cp:lastModifiedBy>
  <cp:revision>11</cp:revision>
  <dcterms:created xsi:type="dcterms:W3CDTF">2011-08-29T20:00:28Z</dcterms:created>
  <dcterms:modified xsi:type="dcterms:W3CDTF">2011-08-29T21:45:54Z</dcterms:modified>
</cp:coreProperties>
</file>