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60" r:id="rId3"/>
    <p:sldId id="362" r:id="rId4"/>
    <p:sldId id="276" r:id="rId5"/>
    <p:sldId id="343" r:id="rId6"/>
    <p:sldId id="331" r:id="rId7"/>
    <p:sldId id="336" r:id="rId8"/>
    <p:sldId id="314" r:id="rId9"/>
    <p:sldId id="315" r:id="rId10"/>
    <p:sldId id="318" r:id="rId11"/>
    <p:sldId id="316" r:id="rId12"/>
    <p:sldId id="317" r:id="rId13"/>
    <p:sldId id="341" r:id="rId14"/>
    <p:sldId id="366" r:id="rId15"/>
    <p:sldId id="342" r:id="rId16"/>
    <p:sldId id="344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00"/>
    <a:srgbClr val="ED03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66EA7-50A3-4A31-BA41-341C19E23AC4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F8863-209A-4421-83FE-B6E9FABEB35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F8863-209A-4421-83FE-B6E9FABEB359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27.3.2012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d"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javascript:void(0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javascript:void(0)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javascript:void(0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158" y="2000239"/>
            <a:ext cx="8572560" cy="1785951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800" b="1" dirty="0" smtClean="0">
                <a:solidFill>
                  <a:srgbClr val="C00000"/>
                </a:solidFill>
                <a:latin typeface="Curlz MT" pitchFamily="82" charset="0"/>
              </a:rPr>
              <a:t/>
            </a:r>
            <a:br>
              <a:rPr lang="hr-HR" sz="4800" b="1" dirty="0" smtClean="0">
                <a:solidFill>
                  <a:srgbClr val="C00000"/>
                </a:solidFill>
                <a:latin typeface="Curlz MT" pitchFamily="82" charset="0"/>
              </a:rPr>
            </a:br>
            <a:r>
              <a:rPr lang="hr-HR" sz="4900" b="1" dirty="0" smtClean="0">
                <a:solidFill>
                  <a:srgbClr val="C00000"/>
                </a:solidFill>
                <a:latin typeface="Curlz MT" pitchFamily="82" charset="0"/>
              </a:rPr>
              <a:t>Sretno dijete – uspješan </a:t>
            </a:r>
            <a:r>
              <a:rPr lang="hr-HR" sz="4900" dirty="0" smtClean="0">
                <a:solidFill>
                  <a:srgbClr val="C00000"/>
                </a:solidFill>
                <a:latin typeface="Tempus Sans ITC" pitchFamily="82" charset="0"/>
                <a:ea typeface="Cambria Math" pitchFamily="18" charset="0"/>
              </a:rPr>
              <a:t>đ</a:t>
            </a:r>
            <a:r>
              <a:rPr lang="hr-HR" sz="4900" b="1" dirty="0" smtClean="0">
                <a:solidFill>
                  <a:srgbClr val="C00000"/>
                </a:solidFill>
                <a:latin typeface="Curlz MT" pitchFamily="82" charset="0"/>
              </a:rPr>
              <a:t>ak</a:t>
            </a:r>
            <a:endParaRPr lang="hr-HR" sz="4900" b="1" dirty="0">
              <a:solidFill>
                <a:srgbClr val="C00000"/>
              </a:solidFill>
              <a:latin typeface="Curlz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7200928" cy="2000264"/>
          </a:xfrm>
        </p:spPr>
        <p:txBody>
          <a:bodyPr>
            <a:normAutofit/>
          </a:bodyPr>
          <a:lstStyle/>
          <a:p>
            <a:pPr algn="r"/>
            <a:endParaRPr lang="hr-HR" sz="2800" b="1" dirty="0" smtClean="0">
              <a:solidFill>
                <a:srgbClr val="FF9900"/>
              </a:solidFill>
              <a:latin typeface="Footlight MT Light" pitchFamily="18" charset="0"/>
            </a:endParaRPr>
          </a:p>
          <a:p>
            <a:pPr algn="r"/>
            <a:r>
              <a:rPr lang="hr-HR" sz="2000" b="1" dirty="0" smtClean="0">
                <a:solidFill>
                  <a:srgbClr val="FF9900"/>
                </a:solidFill>
                <a:latin typeface="Footlight MT Light" pitchFamily="18" charset="0"/>
              </a:rPr>
              <a:t>Pripremila: Dijana </a:t>
            </a:r>
            <a:r>
              <a:rPr lang="hr-HR" sz="2000" b="1" dirty="0" err="1" smtClean="0">
                <a:solidFill>
                  <a:srgbClr val="FF9900"/>
                </a:solidFill>
                <a:latin typeface="Footlight MT Light" pitchFamily="18" charset="0"/>
              </a:rPr>
              <a:t>Lukačić</a:t>
            </a:r>
            <a:r>
              <a:rPr lang="hr-HR" sz="2000" b="1" dirty="0" smtClean="0">
                <a:solidFill>
                  <a:srgbClr val="FF9900"/>
                </a:solidFill>
                <a:latin typeface="Footlight MT Light" pitchFamily="18" charset="0"/>
              </a:rPr>
              <a:t>,</a:t>
            </a:r>
          </a:p>
          <a:p>
            <a:pPr algn="r"/>
            <a:r>
              <a:rPr lang="hr-HR" sz="2000" b="1" dirty="0" err="1" smtClean="0">
                <a:solidFill>
                  <a:srgbClr val="FF9900"/>
                </a:solidFill>
                <a:latin typeface="Footlight MT Light" pitchFamily="18" charset="0"/>
              </a:rPr>
              <a:t>prof</a:t>
            </a:r>
            <a:r>
              <a:rPr lang="hr-HR" sz="2000" b="1" dirty="0" smtClean="0">
                <a:solidFill>
                  <a:srgbClr val="FF9900"/>
                </a:solidFill>
                <a:latin typeface="Footlight MT Light" pitchFamily="18" charset="0"/>
              </a:rPr>
              <a:t>. socijalni pedagog</a:t>
            </a:r>
            <a:endParaRPr lang="hr-HR" sz="2000" b="1" dirty="0">
              <a:solidFill>
                <a:srgbClr val="FF9900"/>
              </a:solidFill>
              <a:latin typeface="Footlight MT Light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4714884"/>
            <a:ext cx="11430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14290"/>
            <a:ext cx="228600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Poštivanje pravila</a:t>
            </a: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hr-HR" sz="2800" dirty="0" smtClean="0">
                <a:latin typeface="Footlight MT Light" pitchFamily="18" charset="0"/>
              </a:rPr>
              <a:t>Odrasle osobe postavljaju pravila ponašanja (granice)</a:t>
            </a:r>
          </a:p>
          <a:p>
            <a:r>
              <a:rPr lang="hr-HR" sz="2800" dirty="0" smtClean="0">
                <a:latin typeface="Footlight MT Light" pitchFamily="18" charset="0"/>
              </a:rPr>
              <a:t>Važno je da pravila budu jasna, konkretna i dobro definirana, postavljena kao obećanje, a ne kao prijetnja </a:t>
            </a:r>
          </a:p>
          <a:p>
            <a:r>
              <a:rPr lang="hr-HR" sz="2800" dirty="0" smtClean="0">
                <a:latin typeface="Footlight MT Light" pitchFamily="18" charset="0"/>
              </a:rPr>
              <a:t>Pravila imaju smisla samo ukoliko se dosljedno provode</a:t>
            </a:r>
          </a:p>
          <a:p>
            <a:r>
              <a:rPr lang="hr-HR" sz="2800" dirty="0" smtClean="0">
                <a:latin typeface="Footlight MT Light" pitchFamily="18" charset="0"/>
              </a:rPr>
              <a:t>Primjerom roditelji pokazuju kakvo ponašanje žele od djeteta</a:t>
            </a:r>
          </a:p>
        </p:txBody>
      </p:sp>
      <p:pic>
        <p:nvPicPr>
          <p:cNvPr id="10241" name="tb_MCj0423583" descr="Naziv datoteke: j0423583.wmf&#10;Veličina datoteke: 25 k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38110">
            <a:off x="299521" y="210945"/>
            <a:ext cx="1406911" cy="151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Pohvale</a:t>
            </a: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153400" cy="4495800"/>
          </a:xfrm>
        </p:spPr>
        <p:txBody>
          <a:bodyPr>
            <a:normAutofit/>
          </a:bodyPr>
          <a:lstStyle/>
          <a:p>
            <a:endParaRPr lang="hr-HR" dirty="0" smtClean="0">
              <a:solidFill>
                <a:srgbClr val="000000"/>
              </a:solidFill>
              <a:latin typeface="Footlight MT Light" pitchFamily="18" charset="0"/>
            </a:endParaRPr>
          </a:p>
          <a:p>
            <a:endParaRPr lang="hr-HR" dirty="0" smtClean="0">
              <a:solidFill>
                <a:srgbClr val="000000"/>
              </a:solidFill>
              <a:latin typeface="Footlight MT Light" pitchFamily="18" charset="0"/>
            </a:endParaRPr>
          </a:p>
          <a:p>
            <a:r>
              <a:rPr lang="hr-HR" dirty="0" smtClean="0">
                <a:solidFill>
                  <a:srgbClr val="000000"/>
                </a:solidFill>
                <a:latin typeface="Footlight MT Light" pitchFamily="18" charset="0"/>
              </a:rPr>
              <a:t>Pohvaliti djetetov uloženi trud, zalaganje i upornost važnije je od samog uspjeha</a:t>
            </a:r>
          </a:p>
          <a:p>
            <a:endParaRPr lang="hr-HR" dirty="0" smtClean="0">
              <a:solidFill>
                <a:srgbClr val="000000"/>
              </a:solidFill>
              <a:latin typeface="Footlight MT Light" pitchFamily="18" charset="0"/>
            </a:endParaRPr>
          </a:p>
          <a:p>
            <a:r>
              <a:rPr lang="hr-HR" dirty="0" smtClean="0">
                <a:solidFill>
                  <a:srgbClr val="000000"/>
                </a:solidFill>
                <a:latin typeface="Footlight MT Light" pitchFamily="18" charset="0"/>
              </a:rPr>
              <a:t>Pohvaljuje se napredak, ne savršenstvo</a:t>
            </a:r>
          </a:p>
          <a:p>
            <a:endParaRPr lang="hr-HR" dirty="0" smtClean="0"/>
          </a:p>
          <a:p>
            <a:endParaRPr lang="hr-HR" b="1" dirty="0" smtClean="0">
              <a:solidFill>
                <a:srgbClr val="000000"/>
              </a:solidFill>
            </a:endParaRPr>
          </a:p>
          <a:p>
            <a:endParaRPr lang="en-GB" dirty="0" smtClean="0">
              <a:solidFill>
                <a:srgbClr val="000000"/>
              </a:solidFill>
            </a:endParaRPr>
          </a:p>
          <a:p>
            <a:endParaRPr lang="hr-HR" dirty="0"/>
          </a:p>
        </p:txBody>
      </p:sp>
      <p:pic>
        <p:nvPicPr>
          <p:cNvPr id="9217" name="tb_MCj0424492" descr="Naziv datoteke: j0424492.wmf&#10;Veličina datoteke: 57 kB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92795">
            <a:off x="490755" y="490764"/>
            <a:ext cx="1181104" cy="118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Lijepo je biti original</a:t>
            </a: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74194" cy="4495800"/>
          </a:xfrm>
        </p:spPr>
        <p:txBody>
          <a:bodyPr>
            <a:normAutofit lnSpcReduction="10000"/>
          </a:bodyPr>
          <a:lstStyle/>
          <a:p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Svako dijete je jedinstveno, posebno i dragocjeno!</a:t>
            </a:r>
          </a:p>
          <a:p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Izbjegavati uspoređivanje - naučite dijete da se uspoređuje samo sa sobom</a:t>
            </a:r>
          </a:p>
          <a:p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Djetetu treba pomoći da razvije svoje talente, pozitivnu sliku o sebi, da postane svjesno svojih pozitivnih osobina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20668245">
            <a:off x="336982" y="566391"/>
            <a:ext cx="1180381" cy="118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dirty="0" smtClean="0">
                <a:solidFill>
                  <a:srgbClr val="ED0324"/>
                </a:solidFill>
                <a:latin typeface="Footlight MT Light" pitchFamily="18" charset="0"/>
              </a:rPr>
              <a:t/>
            </a:r>
            <a:br>
              <a:rPr lang="hr-HR" sz="3600" dirty="0" smtClean="0">
                <a:solidFill>
                  <a:srgbClr val="ED0324"/>
                </a:solidFill>
                <a:latin typeface="Footlight MT Light" pitchFamily="18" charset="0"/>
              </a:rPr>
            </a:br>
            <a:r>
              <a:rPr lang="hr-HR" sz="3600" dirty="0" smtClean="0">
                <a:solidFill>
                  <a:srgbClr val="C00000"/>
                </a:solidFill>
                <a:latin typeface="Footlight MT Light" pitchFamily="18" charset="0"/>
              </a:rPr>
              <a:t>Roditelj je zrcalo od kojeg dijete stalno </a:t>
            </a:r>
            <a:br>
              <a:rPr lang="hr-HR" sz="3600" dirty="0" smtClean="0">
                <a:solidFill>
                  <a:srgbClr val="C00000"/>
                </a:solidFill>
                <a:latin typeface="Footlight MT Light" pitchFamily="18" charset="0"/>
              </a:rPr>
            </a:br>
            <a:r>
              <a:rPr lang="hr-HR" sz="3600" dirty="0" smtClean="0">
                <a:solidFill>
                  <a:srgbClr val="C00000"/>
                </a:solidFill>
                <a:latin typeface="Footlight MT Light" pitchFamily="18" charset="0"/>
              </a:rPr>
              <a:t>prima obavijesti o tome kakvo je</a:t>
            </a:r>
            <a:r>
              <a:rPr lang="hr-HR" sz="3200" dirty="0" smtClean="0">
                <a:solidFill>
                  <a:srgbClr val="ED0324"/>
                </a:solidFill>
                <a:latin typeface="Footlight MT Light" pitchFamily="18" charset="0"/>
              </a:rPr>
              <a:t/>
            </a:r>
            <a:br>
              <a:rPr lang="hr-HR" sz="3200" dirty="0" smtClean="0">
                <a:solidFill>
                  <a:srgbClr val="ED0324"/>
                </a:solidFill>
                <a:latin typeface="Footlight MT Light" pitchFamily="18" charset="0"/>
              </a:rPr>
            </a:br>
            <a:endParaRPr lang="hr-HR" sz="3200" dirty="0">
              <a:solidFill>
                <a:srgbClr val="ED0324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572560" cy="5429264"/>
          </a:xfrm>
        </p:spPr>
        <p:txBody>
          <a:bodyPr>
            <a:noAutofit/>
          </a:bodyPr>
          <a:lstStyle/>
          <a:p>
            <a:r>
              <a:rPr lang="hr-HR" sz="1800" dirty="0" smtClean="0">
                <a:latin typeface="Footlight MT Light" pitchFamily="18" charset="0"/>
              </a:rPr>
              <a:t>Volim te</a:t>
            </a:r>
            <a:endParaRPr lang="hr-HR" sz="2000" dirty="0" smtClean="0">
              <a:latin typeface="Footlight MT Light" pitchFamily="18" charset="0"/>
            </a:endParaRPr>
          </a:p>
          <a:p>
            <a:r>
              <a:rPr lang="hr-HR" sz="1800" dirty="0" smtClean="0">
                <a:latin typeface="Footlight MT Light" pitchFamily="18" charset="0"/>
              </a:rPr>
              <a:t>Volim s tobom … biti, igrati se, čitati, ići u šetnju</a:t>
            </a:r>
          </a:p>
          <a:p>
            <a:r>
              <a:rPr lang="hr-HR" sz="1800" dirty="0" smtClean="0">
                <a:latin typeface="Footlight MT Light" pitchFamily="18" charset="0"/>
              </a:rPr>
              <a:t>Ponosan/na sam na tebe</a:t>
            </a:r>
          </a:p>
          <a:p>
            <a:r>
              <a:rPr lang="hr-HR" sz="1800" dirty="0" smtClean="0">
                <a:latin typeface="Footlight MT Light" pitchFamily="18" charset="0"/>
              </a:rPr>
              <a:t>Divim ti se kad …</a:t>
            </a:r>
          </a:p>
          <a:p>
            <a:r>
              <a:rPr lang="hr-HR" sz="1800" dirty="0" smtClean="0">
                <a:latin typeface="Footlight MT Light" pitchFamily="18" charset="0"/>
              </a:rPr>
              <a:t>Vjerujem ti</a:t>
            </a:r>
          </a:p>
          <a:p>
            <a:r>
              <a:rPr lang="hr-HR" sz="1800" dirty="0" smtClean="0">
                <a:latin typeface="Footlight MT Light" pitchFamily="18" charset="0"/>
              </a:rPr>
              <a:t>Znam da  možeš</a:t>
            </a:r>
          </a:p>
          <a:p>
            <a:r>
              <a:rPr lang="hr-HR" sz="1800" dirty="0" smtClean="0">
                <a:latin typeface="Footlight MT Light" pitchFamily="18" charset="0"/>
              </a:rPr>
              <a:t>Lijepo je što postojiš!</a:t>
            </a:r>
          </a:p>
          <a:p>
            <a:r>
              <a:rPr lang="hr-HR" sz="1800" dirty="0" smtClean="0">
                <a:latin typeface="Footlight MT Light" pitchFamily="18" charset="0"/>
              </a:rPr>
              <a:t>Sviđa mi se kad …</a:t>
            </a:r>
          </a:p>
          <a:p>
            <a:r>
              <a:rPr lang="hr-HR" sz="1800" dirty="0" smtClean="0">
                <a:latin typeface="Footlight MT Light" pitchFamily="18" charset="0"/>
              </a:rPr>
              <a:t>Znam da si učinio/</a:t>
            </a:r>
            <a:r>
              <a:rPr lang="hr-HR" sz="1800" dirty="0" err="1" smtClean="0">
                <a:latin typeface="Footlight MT Light" pitchFamily="18" charset="0"/>
              </a:rPr>
              <a:t>la</a:t>
            </a:r>
            <a:r>
              <a:rPr lang="hr-HR" sz="1800" dirty="0" smtClean="0">
                <a:latin typeface="Footlight MT Light" pitchFamily="18" charset="0"/>
              </a:rPr>
              <a:t> sve što se moglo</a:t>
            </a:r>
          </a:p>
          <a:p>
            <a:r>
              <a:rPr lang="hr-HR" sz="1800" dirty="0" smtClean="0">
                <a:latin typeface="Footlight MT Light" pitchFamily="18" charset="0"/>
              </a:rPr>
              <a:t>Ako kritiziran neke tvoje postupke, to ne znači da te ne volim</a:t>
            </a:r>
          </a:p>
          <a:p>
            <a:r>
              <a:rPr lang="hr-HR" sz="1800" dirty="0" smtClean="0">
                <a:latin typeface="Footlight MT Light" pitchFamily="18" charset="0"/>
              </a:rPr>
              <a:t>Znam da se u tebe mogu pouzdati</a:t>
            </a:r>
          </a:p>
          <a:p>
            <a:r>
              <a:rPr lang="hr-HR" sz="1800" dirty="0" smtClean="0">
                <a:latin typeface="Footlight MT Light" pitchFamily="18" charset="0"/>
              </a:rPr>
              <a:t>Možeš biti ponosan/na </a:t>
            </a:r>
            <a:r>
              <a:rPr lang="hr-HR" sz="1800" dirty="0" err="1" smtClean="0">
                <a:latin typeface="Footlight MT Light" pitchFamily="18" charset="0"/>
              </a:rPr>
              <a:t>na</a:t>
            </a:r>
            <a:r>
              <a:rPr lang="hr-HR" sz="1800" dirty="0" smtClean="0">
                <a:latin typeface="Footlight MT Light" pitchFamily="18" charset="0"/>
              </a:rPr>
              <a:t> sebe zato što …</a:t>
            </a:r>
          </a:p>
          <a:p>
            <a:r>
              <a:rPr lang="hr-HR" sz="1800" dirty="0" smtClean="0">
                <a:latin typeface="Footlight MT Light" pitchFamily="18" charset="0"/>
              </a:rPr>
              <a:t>Znam da ćeš uspjeti u životu!</a:t>
            </a:r>
          </a:p>
          <a:p>
            <a:pPr algn="ctr">
              <a:buNone/>
            </a:pPr>
            <a:r>
              <a:rPr lang="hr-HR" sz="1800" b="1" dirty="0" smtClean="0">
                <a:latin typeface="Footlight MT Light" pitchFamily="18" charset="0"/>
              </a:rPr>
              <a:t>Napomena: Riječi koristiti u različitim situacijama, neograničeno </a:t>
            </a:r>
          </a:p>
          <a:p>
            <a:pPr algn="ctr">
              <a:buNone/>
            </a:pPr>
            <a:r>
              <a:rPr lang="hr-HR" sz="1800" b="1" dirty="0" smtClean="0">
                <a:latin typeface="Footlight MT Light" pitchFamily="18" charset="0"/>
              </a:rPr>
              <a:t>i bez straha od  predoziranja!</a:t>
            </a:r>
          </a:p>
          <a:p>
            <a:pPr>
              <a:buNone/>
            </a:pPr>
            <a:r>
              <a:rPr lang="hr-HR" sz="1800" b="1" dirty="0" smtClean="0">
                <a:latin typeface="Footlight MT Light" pitchFamily="18" charset="0"/>
              </a:rPr>
              <a:t>                   </a:t>
            </a:r>
            <a:endParaRPr lang="hr-HR" sz="1800" dirty="0">
              <a:latin typeface="Footlight MT Light" pitchFamily="18" charset="0"/>
            </a:endParaRPr>
          </a:p>
        </p:txBody>
      </p:sp>
      <p:pic>
        <p:nvPicPr>
          <p:cNvPr id="6146" name="Picture 2" descr="G:\SVE\SLIKE I MISLI\prijateljstvo-slike\p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473434">
            <a:off x="6762369" y="2447554"/>
            <a:ext cx="1439059" cy="182806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Recept za sretnu i uspješnu obitelj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hr-HR" sz="3600" dirty="0" smtClean="0">
                <a:latin typeface="Footlight MT Light" pitchFamily="18" charset="0"/>
              </a:rPr>
              <a:t>     </a:t>
            </a:r>
            <a:r>
              <a:rPr lang="hr-HR" sz="4500" dirty="0" smtClean="0">
                <a:latin typeface="Footlight MT Light" pitchFamily="18" charset="0"/>
              </a:rPr>
              <a:t>Pogled pun strpljenja i nježnosti</a:t>
            </a:r>
            <a:br>
              <a:rPr lang="hr-HR" sz="4500" dirty="0" smtClean="0">
                <a:latin typeface="Footlight MT Light" pitchFamily="18" charset="0"/>
              </a:rPr>
            </a:br>
            <a:r>
              <a:rPr lang="hr-HR" sz="4500" dirty="0" smtClean="0">
                <a:latin typeface="Footlight MT Light" pitchFamily="18" charset="0"/>
              </a:rPr>
              <a:t>srce puno ljubavi i dobrote</a:t>
            </a:r>
            <a:br>
              <a:rPr lang="hr-HR" sz="4500" dirty="0" smtClean="0">
                <a:latin typeface="Footlight MT Light" pitchFamily="18" charset="0"/>
              </a:rPr>
            </a:br>
            <a:r>
              <a:rPr lang="hr-HR" sz="4500" dirty="0" smtClean="0">
                <a:latin typeface="Footlight MT Light" pitchFamily="18" charset="0"/>
              </a:rPr>
              <a:t>2 šake pune velikodušnosti </a:t>
            </a:r>
            <a:br>
              <a:rPr lang="hr-HR" sz="4500" dirty="0" smtClean="0">
                <a:latin typeface="Footlight MT Light" pitchFamily="18" charset="0"/>
              </a:rPr>
            </a:br>
            <a:r>
              <a:rPr lang="hr-HR" sz="4500" dirty="0" smtClean="0">
                <a:latin typeface="Footlight MT Light" pitchFamily="18" charset="0"/>
              </a:rPr>
              <a:t>1 glava puna razumijevanja </a:t>
            </a:r>
          </a:p>
          <a:p>
            <a:pPr algn="ctr">
              <a:lnSpc>
                <a:spcPct val="110000"/>
              </a:lnSpc>
              <a:buNone/>
            </a:pPr>
            <a:r>
              <a:rPr lang="hr-HR" sz="4500" dirty="0" smtClean="0">
                <a:latin typeface="Footlight MT Light" pitchFamily="18" charset="0"/>
              </a:rPr>
              <a:t>    i osmjeha prema ukusu</a:t>
            </a:r>
            <a:br>
              <a:rPr lang="hr-HR" sz="4500" dirty="0" smtClean="0">
                <a:latin typeface="Footlight MT Light" pitchFamily="18" charset="0"/>
              </a:rPr>
            </a:br>
            <a:r>
              <a:rPr lang="hr-HR" sz="4500" dirty="0" smtClean="0">
                <a:latin typeface="Footlight MT Light" pitchFamily="18" charset="0"/>
              </a:rPr>
              <a:t/>
            </a:r>
            <a:br>
              <a:rPr lang="hr-HR" sz="4500" dirty="0" smtClean="0">
                <a:latin typeface="Footlight MT Light" pitchFamily="18" charset="0"/>
              </a:rPr>
            </a:br>
            <a:r>
              <a:rPr lang="hr-HR" sz="4500" dirty="0" smtClean="0">
                <a:latin typeface="Footlight MT Light" pitchFamily="18" charset="0"/>
              </a:rPr>
              <a:t>Poprskati obilno ljubaznošću i s puno vjere, </a:t>
            </a:r>
          </a:p>
          <a:p>
            <a:pPr algn="ctr">
              <a:lnSpc>
                <a:spcPct val="110000"/>
              </a:lnSpc>
              <a:buNone/>
            </a:pPr>
            <a:r>
              <a:rPr lang="hr-HR" sz="4500" dirty="0" smtClean="0">
                <a:latin typeface="Footlight MT Light" pitchFamily="18" charset="0"/>
              </a:rPr>
              <a:t>te dobro promiješati s opraštanjem. </a:t>
            </a:r>
          </a:p>
          <a:p>
            <a:pPr algn="ctr">
              <a:buNone/>
            </a:pPr>
            <a:r>
              <a:rPr lang="hr-HR" sz="4500" dirty="0" smtClean="0">
                <a:latin typeface="Footlight MT Light" pitchFamily="18" charset="0"/>
              </a:rPr>
              <a:t>    Rasporediti ravnomjerno po svom životu </a:t>
            </a:r>
          </a:p>
          <a:p>
            <a:pPr algn="ctr">
              <a:buNone/>
            </a:pPr>
            <a:r>
              <a:rPr lang="hr-HR" sz="4500" dirty="0" smtClean="0">
                <a:latin typeface="Footlight MT Light" pitchFamily="18" charset="0"/>
              </a:rPr>
              <a:t>i poslužiti svakome koga sretnete!</a:t>
            </a:r>
          </a:p>
          <a:p>
            <a:pPr algn="ctr">
              <a:buNone/>
            </a:pPr>
            <a:r>
              <a:rPr lang="hr-HR" sz="3600" dirty="0" smtClean="0">
                <a:latin typeface="Footlight MT Light" pitchFamily="18" charset="0"/>
              </a:rPr>
              <a:t/>
            </a:r>
            <a:br>
              <a:rPr lang="hr-HR" sz="3600" dirty="0" smtClean="0">
                <a:latin typeface="Footlight MT Light" pitchFamily="18" charset="0"/>
              </a:rPr>
            </a:br>
            <a:endParaRPr lang="hr-HR" sz="3600" dirty="0">
              <a:latin typeface="Footlight MT Light" pitchFamily="18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Korištena literatura:</a:t>
            </a: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>
                <a:latin typeface="Footlight MT Light" pitchFamily="18" charset="0"/>
              </a:rPr>
              <a:t>Filipović, I., Kako biti bolji roditelj, Alineja, 1994.</a:t>
            </a:r>
          </a:p>
          <a:p>
            <a:r>
              <a:rPr lang="hr-HR" dirty="0" err="1" smtClean="0">
                <a:latin typeface="Footlight MT Light" pitchFamily="18" charset="0"/>
              </a:rPr>
              <a:t>Kast</a:t>
            </a:r>
            <a:r>
              <a:rPr lang="hr-HR" dirty="0" smtClean="0">
                <a:latin typeface="Footlight MT Light" pitchFamily="18" charset="0"/>
              </a:rPr>
              <a:t>-</a:t>
            </a:r>
            <a:r>
              <a:rPr lang="hr-HR" dirty="0" err="1" smtClean="0">
                <a:latin typeface="Footlight MT Light" pitchFamily="18" charset="0"/>
              </a:rPr>
              <a:t>Zahn</a:t>
            </a:r>
            <a:r>
              <a:rPr lang="hr-HR" dirty="0" smtClean="0">
                <a:latin typeface="Footlight MT Light" pitchFamily="18" charset="0"/>
              </a:rPr>
              <a:t>, A., Svako dijete može naučiti pravila, Mozaik knjiga d.o.o., 2009.</a:t>
            </a:r>
          </a:p>
          <a:p>
            <a:r>
              <a:rPr lang="hr-HR" dirty="0" smtClean="0">
                <a:latin typeface="Footlight MT Light" pitchFamily="18" charset="0"/>
              </a:rPr>
              <a:t>Miljković, D., Rijavec, M., Tri puta do otoka sreće, IEP-D2</a:t>
            </a:r>
            <a:r>
              <a:rPr lang="hr-HR" smtClean="0">
                <a:latin typeface="Footlight MT Light" pitchFamily="18" charset="0"/>
              </a:rPr>
              <a:t>, 2004.</a:t>
            </a:r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Obiteljski centar Grada Zagreba, Brošura:Obiteljska atmosfera-zašto je važna?</a:t>
            </a:r>
          </a:p>
          <a:p>
            <a:r>
              <a:rPr lang="hr-HR" dirty="0" err="1" smtClean="0">
                <a:latin typeface="Footlight MT Light" pitchFamily="18" charset="0"/>
              </a:rPr>
              <a:t>Plivelić</a:t>
            </a:r>
            <a:r>
              <a:rPr lang="hr-HR" dirty="0" smtClean="0">
                <a:latin typeface="Footlight MT Light" pitchFamily="18" charset="0"/>
              </a:rPr>
              <a:t>, N., Roditeljstvo na način </a:t>
            </a:r>
            <a:r>
              <a:rPr lang="hr-HR" dirty="0" err="1" smtClean="0">
                <a:latin typeface="Footlight MT Light" pitchFamily="18" charset="0"/>
              </a:rPr>
              <a:t>hagioterapije</a:t>
            </a:r>
            <a:r>
              <a:rPr lang="hr-HR" dirty="0" smtClean="0">
                <a:latin typeface="Footlight MT Light" pitchFamily="18" charset="0"/>
              </a:rPr>
              <a:t>//</a:t>
            </a:r>
            <a:r>
              <a:rPr lang="hr-HR" dirty="0" err="1" smtClean="0">
                <a:latin typeface="Footlight MT Light" pitchFamily="18" charset="0"/>
              </a:rPr>
              <a:t>Hagiohr</a:t>
            </a:r>
            <a:r>
              <a:rPr lang="hr-HR" dirty="0" smtClean="0">
                <a:latin typeface="Footlight MT Light" pitchFamily="18" charset="0"/>
              </a:rPr>
              <a:t>, br.14., 2012.</a:t>
            </a:r>
          </a:p>
          <a:p>
            <a:r>
              <a:rPr lang="hr-HR" dirty="0" err="1" smtClean="0">
                <a:latin typeface="Footlight MT Light" pitchFamily="18" charset="0"/>
              </a:rPr>
              <a:t>Schachl</a:t>
            </a:r>
            <a:r>
              <a:rPr lang="hr-HR" dirty="0" smtClean="0">
                <a:latin typeface="Footlight MT Light" pitchFamily="18" charset="0"/>
              </a:rPr>
              <a:t>, H., Učenje bez straha-više radosti i uspjeha u školi, </a:t>
            </a:r>
            <a:r>
              <a:rPr lang="hr-HR" dirty="0" err="1" smtClean="0">
                <a:latin typeface="Footlight MT Light" pitchFamily="18" charset="0"/>
              </a:rPr>
              <a:t>Educa</a:t>
            </a:r>
            <a:r>
              <a:rPr lang="hr-HR" dirty="0" smtClean="0">
                <a:latin typeface="Footlight MT Light" pitchFamily="18" charset="0"/>
              </a:rPr>
              <a:t>, 1999.</a:t>
            </a:r>
          </a:p>
          <a:p>
            <a:r>
              <a:rPr lang="hr-HR" dirty="0" err="1" smtClean="0">
                <a:latin typeface="Footlight MT Light" pitchFamily="18" charset="0"/>
              </a:rPr>
              <a:t>Valinejad</a:t>
            </a:r>
            <a:r>
              <a:rPr lang="hr-HR" dirty="0" smtClean="0">
                <a:latin typeface="Footlight MT Light" pitchFamily="18" charset="0"/>
              </a:rPr>
              <a:t>, K., Kako odgojiti sretnu bebu, Profil, 2008.</a:t>
            </a:r>
          </a:p>
          <a:p>
            <a:endParaRPr lang="hr-HR" dirty="0" smtClean="0">
              <a:latin typeface="Footlight MT Light" pitchFamily="18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1538" y="2928934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dirty="0" smtClean="0">
                <a:solidFill>
                  <a:srgbClr val="ED0324"/>
                </a:solidFill>
                <a:latin typeface="Footlight MT Light" pitchFamily="18" charset="0"/>
              </a:rPr>
              <a:t>Hvala na pozornosti!</a:t>
            </a:r>
            <a:endParaRPr lang="hr-HR" sz="5400" dirty="0">
              <a:solidFill>
                <a:srgbClr val="ED0324"/>
              </a:solidFill>
              <a:latin typeface="Footlight MT Light" pitchFamily="18" charset="0"/>
            </a:endParaRPr>
          </a:p>
        </p:txBody>
      </p:sp>
      <p:pic>
        <p:nvPicPr>
          <p:cNvPr id="8" name="Picture 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28992" y="4143380"/>
            <a:ext cx="192882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4000" dirty="0" smtClean="0">
                <a:solidFill>
                  <a:srgbClr val="C00000"/>
                </a:solidFill>
                <a:latin typeface="Footlight MT Light" pitchFamily="18" charset="0"/>
              </a:rPr>
              <a:t>Uzevši sve u obzir, koliko ste u cjelini sretni sa svojim životom ?</a:t>
            </a:r>
            <a:r>
              <a:rPr lang="hr-HR" dirty="0" smtClean="0">
                <a:solidFill>
                  <a:schemeClr val="tx1"/>
                </a:solidFill>
                <a:latin typeface="Footlight MT Light" pitchFamily="18" charset="0"/>
              </a:rPr>
              <a:t/>
            </a:r>
            <a:br>
              <a:rPr lang="hr-HR" dirty="0" smtClean="0">
                <a:solidFill>
                  <a:schemeClr val="tx1"/>
                </a:solidFill>
                <a:latin typeface="Footlight MT Light" pitchFamily="18" charset="0"/>
              </a:rPr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858312" cy="4495800"/>
          </a:xfrm>
        </p:spPr>
        <p:txBody>
          <a:bodyPr/>
          <a:lstStyle/>
          <a:p>
            <a:pPr algn="ctr">
              <a:buNone/>
            </a:pPr>
            <a:r>
              <a:rPr lang="hr-HR" sz="2800" dirty="0" smtClean="0"/>
              <a:t> </a:t>
            </a:r>
            <a:r>
              <a:rPr lang="hr-HR" sz="3200" b="1" dirty="0" smtClean="0">
                <a:latin typeface="Footlight MT Light" pitchFamily="18" charset="0"/>
              </a:rPr>
              <a:t>1      2      3      4      5      6      7      8      9     10</a:t>
            </a:r>
            <a:endParaRPr lang="hr-HR" sz="2800" b="1" dirty="0" smtClean="0">
              <a:latin typeface="Footlight MT Light" pitchFamily="18" charset="0"/>
            </a:endParaRPr>
          </a:p>
          <a:p>
            <a:pPr>
              <a:buNone/>
            </a:pPr>
            <a:r>
              <a:rPr lang="hr-HR" b="1" dirty="0" smtClean="0">
                <a:latin typeface="Footlight MT Light" pitchFamily="18" charset="0"/>
              </a:rPr>
              <a:t>   jako                                                                            </a:t>
            </a:r>
            <a:r>
              <a:rPr lang="hr-HR" b="1" dirty="0" err="1" smtClean="0">
                <a:latin typeface="Footlight MT Light" pitchFamily="18" charset="0"/>
              </a:rPr>
              <a:t>jako</a:t>
            </a:r>
            <a:endParaRPr lang="hr-HR" b="1" dirty="0" smtClean="0">
              <a:latin typeface="Footlight MT Light" pitchFamily="18" charset="0"/>
            </a:endParaRPr>
          </a:p>
          <a:p>
            <a:pPr>
              <a:buNone/>
            </a:pPr>
            <a:r>
              <a:rPr lang="hr-HR" b="1" dirty="0" smtClean="0">
                <a:latin typeface="Footlight MT Light" pitchFamily="18" charset="0"/>
              </a:rPr>
              <a:t> nesretni                                                                      sretni</a:t>
            </a:r>
          </a:p>
          <a:p>
            <a:pPr algn="ctr">
              <a:buNone/>
            </a:pPr>
            <a:r>
              <a:rPr lang="hr-HR" dirty="0" smtClean="0">
                <a:solidFill>
                  <a:srgbClr val="ED0324"/>
                </a:solidFill>
                <a:latin typeface="Footlight MT Light" pitchFamily="18" charset="0"/>
              </a:rPr>
              <a:t>    </a:t>
            </a:r>
            <a:endParaRPr lang="hr-HR" dirty="0">
              <a:solidFill>
                <a:srgbClr val="ED0324"/>
              </a:solidFill>
              <a:latin typeface="Footlight MT Light" pitchFamily="18" charset="0"/>
            </a:endParaRPr>
          </a:p>
        </p:txBody>
      </p:sp>
      <p:pic>
        <p:nvPicPr>
          <p:cNvPr id="4" name="Content Placeholder 3" descr="1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500306"/>
            <a:ext cx="4429156" cy="4357694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1571612"/>
            <a:ext cx="8153400" cy="4495800"/>
          </a:xfrm>
        </p:spPr>
        <p:txBody>
          <a:bodyPr>
            <a:normAutofit fontScale="92500" lnSpcReduction="20000"/>
          </a:bodyPr>
          <a:lstStyle/>
          <a:p>
            <a:endParaRPr lang="hr-HR" dirty="0" smtClean="0">
              <a:latin typeface="Footlight MT Light" pitchFamily="18" charset="0"/>
              <a:cs typeface="Tahoma" pitchFamily="34" charset="0"/>
            </a:endParaRPr>
          </a:p>
          <a:p>
            <a:pPr>
              <a:buNone/>
            </a:pPr>
            <a:endParaRPr lang="hr-HR" dirty="0" smtClean="0">
              <a:latin typeface="Footlight MT Light" pitchFamily="18" charset="0"/>
              <a:cs typeface="Tahoma" pitchFamily="34" charset="0"/>
            </a:endParaRPr>
          </a:p>
          <a:p>
            <a:r>
              <a:rPr lang="hr-HR" dirty="0" smtClean="0">
                <a:latin typeface="Footlight MT Light" pitchFamily="18" charset="0"/>
                <a:cs typeface="Tahoma" pitchFamily="34" charset="0"/>
              </a:rPr>
              <a:t>Sreća je unutarnji osjećaj da je život dobar, smislen, ispunjavajući, ugodan</a:t>
            </a:r>
          </a:p>
          <a:p>
            <a:endParaRPr lang="hr-HR" dirty="0" smtClean="0">
              <a:latin typeface="Footlight MT Light" pitchFamily="18" charset="0"/>
              <a:cs typeface="Tahoma" pitchFamily="34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Sreća je skrivena u nama samima. Ona ne ovisi o onome što nam se događa, već o načinu na koji mi te događaje shvaćamo i  kako se sa njima nosimo.</a:t>
            </a:r>
            <a:endParaRPr lang="hr-HR" dirty="0" smtClean="0">
              <a:latin typeface="Footlight MT Light" pitchFamily="18" charset="0"/>
              <a:cs typeface="Tahoma" pitchFamily="34" charset="0"/>
            </a:endParaRPr>
          </a:p>
          <a:p>
            <a:endParaRPr lang="hr-HR" dirty="0" smtClean="0">
              <a:latin typeface="Footlight MT Light" pitchFamily="18" charset="0"/>
              <a:cs typeface="Tahoma" pitchFamily="34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Ako želimo učiniti sretnim osobe koje volimo – najprije trebamo SAMI SEBE učiniti sretnim</a:t>
            </a:r>
            <a:endParaRPr lang="en-US" dirty="0" smtClean="0">
              <a:latin typeface="Footlight MT Light" pitchFamily="18" charset="0"/>
              <a:cs typeface="Tahoma" pitchFamily="34" charset="0"/>
            </a:endParaRPr>
          </a:p>
          <a:p>
            <a:endParaRPr lang="hr-HR" dirty="0">
              <a:latin typeface="Footlight MT Light" pitchFamily="18" charset="0"/>
            </a:endParaRPr>
          </a:p>
        </p:txBody>
      </p:sp>
      <p:pic>
        <p:nvPicPr>
          <p:cNvPr id="4" name="Content Placeholder 3" descr="Happy%20Face%20colour%20BO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57166"/>
            <a:ext cx="2500330" cy="18573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357167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>
                <a:solidFill>
                  <a:srgbClr val="C00000"/>
                </a:solidFill>
                <a:latin typeface="Footlight MT Light" pitchFamily="18" charset="0"/>
              </a:rPr>
              <a:t>Sreća je naš izbor!</a:t>
            </a:r>
            <a:endParaRPr lang="hr-HR" sz="4400" dirty="0">
              <a:solidFill>
                <a:srgbClr val="C0000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Sretan roditelj </a:t>
            </a:r>
            <a:r>
              <a:rPr lang="hr-HR" dirty="0" smtClean="0">
                <a:solidFill>
                  <a:srgbClr val="C00000"/>
                </a:solidFill>
                <a:latin typeface="Agency FB" pitchFamily="34" charset="0"/>
              </a:rPr>
              <a:t>=</a:t>
            </a:r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 sretno dijete</a:t>
            </a: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Sretna osoba pozitivno djeluje na svoju okolinu</a:t>
            </a:r>
          </a:p>
          <a:p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Sretan roditelj je dobar roditelj</a:t>
            </a:r>
          </a:p>
          <a:p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Stvaranje osjećaja sreće u djece ključno je za njihovo učenje i uspjeh u životu</a:t>
            </a:r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dirty="0" smtClean="0">
                <a:solidFill>
                  <a:srgbClr val="C00000"/>
                </a:solidFill>
                <a:latin typeface="Footlight MT Light" pitchFamily="18" charset="0"/>
              </a:rPr>
              <a:t>Sretna djeca dolaze iz sretnih domova</a:t>
            </a: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600200"/>
            <a:ext cx="8266014" cy="504351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>
                <a:latin typeface="Footlight MT Light" pitchFamily="18" charset="0"/>
              </a:rPr>
              <a:t>Pozitivna obiteljska atmosfera = pravilan razvoj djeteta</a:t>
            </a:r>
          </a:p>
          <a:p>
            <a:pPr lvl="1" algn="ctr">
              <a:buFont typeface="Webdings" pitchFamily="18" charset="2"/>
              <a:buChar char="a"/>
            </a:pPr>
            <a:r>
              <a:rPr lang="hr-HR" dirty="0" smtClean="0">
                <a:latin typeface="Footlight MT Light" pitchFamily="18" charset="0"/>
              </a:rPr>
              <a:t>životno okruženje koje nas veseli, opušta, ispunjava energijom, djeluje zaštitnički i poticajno, </a:t>
            </a:r>
          </a:p>
          <a:p>
            <a:pPr lvl="1" algn="ctr">
              <a:buNone/>
            </a:pPr>
            <a:r>
              <a:rPr lang="hr-HR" dirty="0" smtClean="0">
                <a:latin typeface="Footlight MT Light" pitchFamily="18" charset="0"/>
              </a:rPr>
              <a:t>mjesto gdje se rado vraćamo</a:t>
            </a:r>
          </a:p>
          <a:p>
            <a:pPr lvl="1" algn="ctr">
              <a:buFont typeface="Webdings" pitchFamily="18" charset="2"/>
              <a:buChar char="a"/>
            </a:pPr>
            <a:r>
              <a:rPr lang="hr-HR" dirty="0" smtClean="0">
                <a:latin typeface="Footlight MT Light" pitchFamily="18" charset="0"/>
              </a:rPr>
              <a:t>mjesto gdje dijete dobiva poruku da ga se bezuvjetno voli, da ono što čini je važno i cijenjeno</a:t>
            </a:r>
          </a:p>
          <a:p>
            <a:pPr lvl="1" algn="ctr">
              <a:buFont typeface="Webdings" pitchFamily="18" charset="2"/>
              <a:buChar char="a"/>
            </a:pPr>
            <a:r>
              <a:rPr lang="hr-HR" dirty="0" smtClean="0">
                <a:latin typeface="Footlight MT Light" pitchFamily="18" charset="0"/>
              </a:rPr>
              <a:t>ovisi o odnosima i komunikaciji svih članova obitelji pri čemu posebnu odgovornost imaju odrasli</a:t>
            </a:r>
          </a:p>
          <a:p>
            <a:r>
              <a:rPr lang="hr-HR" dirty="0" smtClean="0">
                <a:latin typeface="Footlight MT Light" pitchFamily="18" charset="0"/>
              </a:rPr>
              <a:t>Ako su u domu česti oblici ponašanja poput svađa, ljutnje, kritiziranja, ogovaranja, predbacivanja, gdje će dijete naučiti što je tolerancija, ljubav, nježnost, </a:t>
            </a:r>
          </a:p>
          <a:p>
            <a:pPr>
              <a:buNone/>
            </a:pPr>
            <a:r>
              <a:rPr lang="hr-HR" dirty="0" smtClean="0">
                <a:latin typeface="Footlight MT Light" pitchFamily="18" charset="0"/>
              </a:rPr>
              <a:t>    uvažavanje?</a:t>
            </a:r>
          </a:p>
          <a:p>
            <a:pPr lvl="1">
              <a:buNone/>
            </a:pPr>
            <a:endParaRPr lang="hr-HR" dirty="0" smtClean="0">
              <a:latin typeface="Footlight MT Light" pitchFamily="18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Uspješan đak</a:t>
            </a: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4351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hr-HR" dirty="0" smtClean="0">
                <a:latin typeface="Footlight MT Light" pitchFamily="18" charset="0"/>
                <a:sym typeface="Wingdings"/>
              </a:rPr>
              <a:t>                </a:t>
            </a:r>
            <a:r>
              <a:rPr lang="hr-HR" sz="2800" dirty="0" smtClean="0">
                <a:latin typeface="Footlight MT Light" pitchFamily="18" charset="0"/>
              </a:rPr>
              <a:t>volja za učenjem – motivacija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talent 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interes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zdravlje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razvoj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metoda učenja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uvjeti učenja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organiziranje učenja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koncentracija</a:t>
            </a:r>
          </a:p>
          <a:p>
            <a:pPr lvl="1">
              <a:buNone/>
            </a:pPr>
            <a:r>
              <a:rPr lang="hr-HR" sz="2800" dirty="0" smtClean="0">
                <a:latin typeface="Footlight MT Light" pitchFamily="18" charset="0"/>
                <a:sym typeface="Wingdings"/>
              </a:rPr>
              <a:t>               </a:t>
            </a:r>
            <a:r>
              <a:rPr lang="hr-HR" sz="2800" dirty="0" smtClean="0">
                <a:latin typeface="Footlight MT Light" pitchFamily="18" charset="0"/>
              </a:rPr>
              <a:t>pozitivne misli i očekivanja -vjera u sebe</a:t>
            </a:r>
          </a:p>
        </p:txBody>
      </p:sp>
      <p:pic>
        <p:nvPicPr>
          <p:cNvPr id="16388" name="Picture 4" descr="G:\SVE\SLIKE I MISLI\ŠKOLA\ŠKOLA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19343">
            <a:off x="192008" y="566631"/>
            <a:ext cx="1887933" cy="178880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r-HR" dirty="0" smtClean="0">
              <a:latin typeface="Footlight MT Light" pitchFamily="18" charset="0"/>
            </a:endParaRPr>
          </a:p>
          <a:p>
            <a:endParaRPr lang="hr-HR" dirty="0" smtClean="0">
              <a:latin typeface="Footlight MT Light" pitchFamily="18" charset="0"/>
            </a:endParaRPr>
          </a:p>
          <a:p>
            <a:endParaRPr lang="hr-HR" dirty="0" smtClean="0">
              <a:latin typeface="Footlight MT Light" pitchFamily="18" charset="0"/>
            </a:endParaRPr>
          </a:p>
          <a:p>
            <a:endParaRPr lang="hr-HR" dirty="0" smtClean="0">
              <a:latin typeface="Footlight MT Light" pitchFamily="18" charset="0"/>
            </a:endParaRPr>
          </a:p>
          <a:p>
            <a:r>
              <a:rPr lang="hr-HR" dirty="0" smtClean="0">
                <a:latin typeface="Footlight MT Light" pitchFamily="18" charset="0"/>
              </a:rPr>
              <a:t>Značenje ocjene za dijete, roditelje, društvo</a:t>
            </a:r>
          </a:p>
          <a:p>
            <a:r>
              <a:rPr lang="hr-HR" dirty="0" smtClean="0">
                <a:latin typeface="Footlight MT Light" pitchFamily="18" charset="0"/>
              </a:rPr>
              <a:t>Ocjena kao posljedica truda i znanja</a:t>
            </a:r>
          </a:p>
          <a:p>
            <a:r>
              <a:rPr lang="hr-HR" dirty="0" smtClean="0">
                <a:latin typeface="Footlight MT Light" pitchFamily="18" charset="0"/>
              </a:rPr>
              <a:t>Spremnost na </a:t>
            </a:r>
            <a:r>
              <a:rPr lang="hr-HR" dirty="0" err="1" smtClean="0">
                <a:latin typeface="Footlight MT Light" pitchFamily="18" charset="0"/>
              </a:rPr>
              <a:t>cjeloživotno</a:t>
            </a:r>
            <a:r>
              <a:rPr lang="hr-HR" dirty="0" smtClean="0">
                <a:latin typeface="Footlight MT Light" pitchFamily="18" charset="0"/>
              </a:rPr>
              <a:t> učenje</a:t>
            </a:r>
          </a:p>
          <a:p>
            <a:endParaRPr lang="hr-HR" dirty="0"/>
          </a:p>
        </p:txBody>
      </p:sp>
      <p:pic>
        <p:nvPicPr>
          <p:cNvPr id="5" name="Picture 2" descr="5328500376_b30037168b_z.jpg"/>
          <p:cNvPicPr>
            <a:picLocks noChangeAspect="1"/>
          </p:cNvPicPr>
          <p:nvPr/>
        </p:nvPicPr>
        <p:blipFill>
          <a:blip r:embed="rId2" cstate="print">
            <a:grayscl/>
            <a:lum bright="-20000" contrast="40000"/>
          </a:blip>
          <a:srcRect/>
          <a:stretch>
            <a:fillRect/>
          </a:stretch>
        </p:blipFill>
        <p:spPr bwMode="auto">
          <a:xfrm>
            <a:off x="0" y="571480"/>
            <a:ext cx="91440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rgbClr val="0070C0"/>
                </a:solidFill>
              </a:rPr>
              <a:t/>
            </a:r>
            <a:br>
              <a:rPr lang="hr-HR" dirty="0" smtClean="0">
                <a:solidFill>
                  <a:srgbClr val="0070C0"/>
                </a:solidFill>
              </a:rPr>
            </a:br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Motivacija</a:t>
            </a:r>
            <a:b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</a:b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 fontScale="47500" lnSpcReduction="20000"/>
          </a:bodyPr>
          <a:lstStyle/>
          <a:p>
            <a:endParaRPr lang="hr-HR" sz="4000" dirty="0" smtClean="0"/>
          </a:p>
          <a:p>
            <a:r>
              <a:rPr lang="hr-HR" sz="6100" dirty="0" smtClean="0">
                <a:latin typeface="Footlight MT Light" pitchFamily="18" charset="0"/>
              </a:rPr>
              <a:t>Motivacija je želja da se postigne neki cilj(uspjeh) i spremnost da se za postizanje tog cilja uloži potreban napor</a:t>
            </a:r>
          </a:p>
          <a:p>
            <a:endParaRPr lang="hr-HR" sz="6100" dirty="0" smtClean="0">
              <a:latin typeface="Footlight MT Light" pitchFamily="18" charset="0"/>
            </a:endParaRPr>
          </a:p>
          <a:p>
            <a:r>
              <a:rPr lang="hr-HR" sz="6100" dirty="0" smtClean="0">
                <a:latin typeface="Footlight MT Light" pitchFamily="18" charset="0"/>
              </a:rPr>
              <a:t>Unutarnja motivacija – unutarnja potreba za stjecanjem znanja i vještina; učenje raduje i ispunjava</a:t>
            </a:r>
          </a:p>
          <a:p>
            <a:endParaRPr lang="hr-HR" sz="6100" dirty="0" smtClean="0">
              <a:latin typeface="Footlight MT Light" pitchFamily="18" charset="0"/>
            </a:endParaRPr>
          </a:p>
          <a:p>
            <a:r>
              <a:rPr lang="hr-HR" sz="6100" dirty="0" smtClean="0">
                <a:latin typeface="Footlight MT Light" pitchFamily="18" charset="0"/>
              </a:rPr>
              <a:t>Vanjska motivacija – učenje bez vlastitog interesa i volje – potrebna pohvala, kritika, kazna, nagrada</a:t>
            </a:r>
          </a:p>
        </p:txBody>
      </p:sp>
      <p:pic>
        <p:nvPicPr>
          <p:cNvPr id="12292" name="tb_MCj0404263" descr="Naziv datoteke: j0404263.wmf&#10;Veličina datoteke: 8 kB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rot="1141315">
            <a:off x="393809" y="465255"/>
            <a:ext cx="1323345" cy="1323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dirty="0" smtClean="0">
                <a:solidFill>
                  <a:srgbClr val="C00000"/>
                </a:solidFill>
                <a:latin typeface="Footlight MT Light" pitchFamily="18" charset="0"/>
              </a:rPr>
              <a:t>Odnos prema obvezama</a:t>
            </a:r>
            <a:endParaRPr lang="hr-HR" dirty="0">
              <a:solidFill>
                <a:srgbClr val="C0000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b="1" dirty="0" smtClean="0">
              <a:solidFill>
                <a:srgbClr val="000000"/>
              </a:solidFill>
            </a:endParaRPr>
          </a:p>
          <a:p>
            <a:r>
              <a:rPr lang="hr-HR" dirty="0" smtClean="0">
                <a:solidFill>
                  <a:srgbClr val="000000"/>
                </a:solidFill>
                <a:latin typeface="Footlight MT Light" pitchFamily="18" charset="0"/>
              </a:rPr>
              <a:t>Poticati samostalnost i odgovornost djeteta za vlastite obveze</a:t>
            </a:r>
          </a:p>
          <a:p>
            <a:r>
              <a:rPr lang="hr-HR" dirty="0" smtClean="0">
                <a:solidFill>
                  <a:srgbClr val="000000"/>
                </a:solidFill>
                <a:latin typeface="Footlight MT Light" pitchFamily="18" charset="0"/>
              </a:rPr>
              <a:t>Osvijestiti kod djeteta korist i smisao učenja</a:t>
            </a:r>
          </a:p>
          <a:p>
            <a:r>
              <a:rPr lang="hr-HR" dirty="0" smtClean="0">
                <a:solidFill>
                  <a:srgbClr val="000000"/>
                </a:solidFill>
                <a:latin typeface="Footlight MT Light" pitchFamily="18" charset="0"/>
              </a:rPr>
              <a:t>Razvijati ustrajnost koja vodi dnevnoj rutini – stvara se navika koja omogućava i lakše pamćenje gradiva</a:t>
            </a:r>
          </a:p>
          <a:p>
            <a:r>
              <a:rPr lang="hr-HR" dirty="0" smtClean="0">
                <a:solidFill>
                  <a:srgbClr val="000000"/>
                </a:solidFill>
                <a:latin typeface="Footlight MT Light" pitchFamily="18" charset="0"/>
              </a:rPr>
              <a:t>Postaviti jasna i realna očekivanja prema djetetovim obvezama</a:t>
            </a:r>
          </a:p>
          <a:p>
            <a:endParaRPr lang="hr-HR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1265" name="Slika 3" descr="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39539">
            <a:off x="326512" y="464400"/>
            <a:ext cx="1070422" cy="1209090"/>
          </a:xfrm>
          <a:prstGeom prst="rect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4286</TotalTime>
  <Words>713</Words>
  <PresentationFormat>On-screen Show (4:3)</PresentationFormat>
  <Paragraphs>117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 Sretno dijete – uspješan đak</vt:lpstr>
      <vt:lpstr>  Uzevši sve u obzir, koliko ste u cjelini sretni sa svojim životom ?  </vt:lpstr>
      <vt:lpstr>Slide 3</vt:lpstr>
      <vt:lpstr>Sretan roditelj = sretno dijete</vt:lpstr>
      <vt:lpstr>Sretna djeca dolaze iz sretnih domova</vt:lpstr>
      <vt:lpstr>Uspješan đak</vt:lpstr>
      <vt:lpstr>Slide 7</vt:lpstr>
      <vt:lpstr> Motivacija </vt:lpstr>
      <vt:lpstr>Odnos prema obvezama</vt:lpstr>
      <vt:lpstr>Poštivanje pravila</vt:lpstr>
      <vt:lpstr>Pohvale</vt:lpstr>
      <vt:lpstr>Lijepo je biti original</vt:lpstr>
      <vt:lpstr> Roditelj je zrcalo od kojeg dijete stalno  prima obavijesti o tome kakvo je </vt:lpstr>
      <vt:lpstr>Recept za sretnu i uspješnu obitelj</vt:lpstr>
      <vt:lpstr>Korištena literatura: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Škola</cp:lastModifiedBy>
  <cp:revision>380</cp:revision>
  <dcterms:modified xsi:type="dcterms:W3CDTF">2012-03-27T07:45:51Z</dcterms:modified>
</cp:coreProperties>
</file>